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Консультация для родителей: «Агрессивные дети» Что нужно знать о причинах агрессии, чтобы предупредить её формирование у детей 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019800" y="4724400"/>
            <a:ext cx="2667000" cy="1600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" name="Рисунок 8" descr="htmlconvd-Vl0tuM_html_m63eca0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810000"/>
            <a:ext cx="3124200" cy="239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Личные причины</a:t>
            </a:r>
            <a:b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Подсознательное ожидание опасности 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49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Чаще всего мать ребенка во время беременности не чувствовала достаточной защищенности, чрезвычайно тревожилась и беспокоилась за себя и за своего будущего ребенка. Все эти ощущения передавались ребенку, и он родился, не имея базовой уверенности в безопасности мира. Потому он все время подсознательно ждет нападения, видит во всем потенциальную опасность и старается защититься от нее, как может и как умеет. Такой ребенок способен ответить агрессией на неожиданное прикосновение, даже самое ласковое и исходящее от родного ему человека. 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Неуверенность в собственной безопасности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Когда родители заняты собой или выяснением собственных отношений, а ребенок предоставлен самому себе, у него может возникнуть неуверенность в собственной безопасности. Он начинает видеть опасность даже там, где ее нет, становится недоверчивым и подозрительным. Семья и дом не дают ему необходимой степени защиты и гарантии стабильности. А результатом становится проявляемая к месту и не к месту агрессивность.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990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Личный отрицательный опыт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7" name="Рисунок 6" descr="bf70e8ee27fc9f94cb3f42b7b948c94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1219200"/>
            <a:ext cx="6781801" cy="5262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7851648" cy="1066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Эмоциональная нестабильность</a:t>
            </a:r>
            <a:endParaRPr lang="ru-RU" sz="3600" b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1143000"/>
            <a:ext cx="4724400" cy="51054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7 лет многие дети подвержены колебаниям эмоций, которые взрослые часто называют капризами. Настроение малыша может меняться под влиянием усталости или плохого самочувствия. В этом случае ребенок переносит свою агрессивность не на "обидчика", а на все, что под руку подвернется.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0013-013-Emotsionalnaja-nestabiln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3276600" cy="494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Недовольство собой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4572000" cy="5181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Вызывается не объективными причинами, а отсутствием эмоционального поощрения от родителей, которое приводит к тому, что дети не научаются любви к себе. Если ребенок не любит себя, считает себя недостойным любви, то он не любит и других.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14-014-Nedovolstvo-sobo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371600"/>
            <a:ext cx="4295775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Повышенная раздражительность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48768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Такие личностные особенности, как повышенная раздражительность, устойчивая тенденция обижаться даже на нейтральные, казалось бы, высказывания и действия других людей, также могут являться провокаторами проявления агрессивности.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600200"/>
            <a:ext cx="38862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Чувство вины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1295400"/>
            <a:ext cx="42672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Они испытывают чувство вины и чувство стыда по отношению к тем, с кем поступили нехорошо или кому причинили вред. Поскольку оба эти чувства довольно неприятны и не приносят радости, они и у взрослых нередко перенаправляются в адрес тех, к кому они испытывают эти чувства.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slide_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4191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Ситуативные причины</a:t>
            </a:r>
            <a:b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Плохое самочувствие, переутомление</a:t>
            </a:r>
            <a:r>
              <a:rPr lang="ru-RU" sz="3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7848600" cy="1752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Чаще всего дети ведут себя агрессивно в те дни, когда они не выспались, плохо себя чувствуют или обиделись на что-то или кого-то.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Влияние продуктов питания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46482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Доказана взаимосвязь между повышением тревожности, нервозности и агрессивности и употреблением шоколада. За рубежом проводятся исследования, изучающие взаимосвязь между употреблением чипсов, гамбургеров, сладкой газированной воды и повышенной агрессивностью. </a:t>
            </a:r>
            <a:endParaRPr lang="ru-RU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amb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133600"/>
            <a:ext cx="2743200" cy="2191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potato-ch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19200"/>
            <a:ext cx="1709928" cy="1767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876800"/>
            <a:ext cx="3048000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799886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3810000"/>
            <a:ext cx="1981200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Влияние шума, вибрации, тесноты, температуры воздуха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46320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Мы становимся особенно раздражительны и возбудимы именно в жару. </a:t>
            </a:r>
          </a:p>
          <a:p>
            <a:pPr>
              <a:buClr>
                <a:srgbClr val="FF0000"/>
              </a:buClr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Теснота - еще один могучий провокатор нашей агрессивности. На ребенка теснота действует не менее сильно, чем на нас, взрослых. </a:t>
            </a:r>
          </a:p>
          <a:p>
            <a:pPr>
              <a:buClr>
                <a:srgbClr val="FF0000"/>
              </a:buClr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 детей, живущих рядом с оживленными автострадами, проживающих в домах, находящихся над туннелями метрополитена или в непосредственной близости от железнодорожных путей, уровень агрессивности, согласно проведенным исследованиям, как правило, повышен.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447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Семейные причины</a:t>
            </a:r>
            <a:br>
              <a:rPr lang="ru-RU" sz="3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Неприятие детей родителями</a:t>
            </a:r>
            <a:endParaRPr lang="ru-RU" sz="36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524000"/>
            <a:ext cx="8763000" cy="3429000"/>
          </a:xfrm>
        </p:spPr>
        <p:txBody>
          <a:bodyPr>
            <a:normAutofit/>
          </a:bodyPr>
          <a:lstStyle/>
          <a:p>
            <a:pPr algn="l"/>
            <a:r>
              <a:rPr lang="ru-RU" sz="2500" b="1" dirty="0" smtClean="0">
                <a:solidFill>
                  <a:srgbClr val="000000"/>
                </a:solidFill>
              </a:rPr>
              <a:t>Некоторые родители бывают не готовы к тому, чтобы у них появился ребенок, но аборт по медицинским показаниям делать нежелательно, и ребенок все-таки появляется на свет. Хотя родители могут не говорить ему напрямую, что его не ждали и не хотели, он прекрасно осведомлен об этом, так как "считывает" информацию с их жестов и интонации.</a:t>
            </a:r>
            <a:r>
              <a:rPr lang="ru-RU" b="1" dirty="0" smtClean="0">
                <a:solidFill>
                  <a:srgbClr val="000000"/>
                </a:solidFill>
              </a:rPr>
              <a:t> 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23.03.2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343400"/>
            <a:ext cx="36576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Тип темперамента и особенности характера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Менее всего склонны к активной агрессии меланхолики и флегматики. Сангвиник по природе своей не агрессивен и чаще всего предпочитает решать проблемные и даже конфликтные ситуации миром. Естественной склонностью к активной агрессии обладают холерики вследствие их крайней неуравновешенности как нервной, так и эмоциональной. Холерики чрезмерно раздражительны, вспыльчивы, их очень легко вывести из терпения.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rebenok-plach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762000"/>
            <a:ext cx="2240280" cy="109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Социально-биологические причины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1524000"/>
            <a:ext cx="480060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Мальчики чаще проявляют активную агрессию, чем девочки. Повышенная агрессивность может быть обусловлена также биологическими, половыми, психологическими и социальными причинами. Чаще проявляется в дошкольном и подростковом возрастах.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21-021-Sotsialno-biologicheskie-prichi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524000"/>
            <a:ext cx="38862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542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Физическая агрессия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Использование физической силы против другого лица 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draka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7620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Косвенная агрессия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действия, как окольными путями направленные на другое лицо (сплетни, злобные шутки), так и ни на кого не направленные взрывы ярости (крик, топанье ногами, битье кулаками по столу, хлопанье дверьми и др.)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023-023-Kosvennaja-agress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4038600"/>
            <a:ext cx="3371850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Вербальная агрессия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выражение негативных чувств как через форму (крик, визг, ссора), так и через содержание словесных ответов (угрозы, проклятия, ругань)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24-026-Verbalnaja-agress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124200"/>
            <a:ext cx="51816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Склонность к раздражению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Готовность к проявлению при малейшем возбуждении вспыльчивости, резкости, грубости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628857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667000"/>
            <a:ext cx="6553200" cy="3900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Негативизм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990600"/>
            <a:ext cx="4724400" cy="54864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Оппозиционная манера поведения, обычно направленная против авторитета или руководства. Может нарастать от пассивного сопротивления до активной борьбы против установившихся законов и обычаев.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26-028-Negativizm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6800"/>
            <a:ext cx="37338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Типы человеческой агрессии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2119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Доброкачественная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Биологически адаптивная агрессивность – это реакция на угрозу витальным интересам индивида. Возникает спонтанно как реакция на угрозу; а следствие ее – устранение либо самой угрозы, либо ее причины.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119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Злокачественная 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Главные ее проявления – жестокое истязание или убийство – не имеют никакой иной цели, кроме получения удовольствия.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Псевдоагрессия</a:t>
            </a:r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Действие, в результате которого может быть нанесен ущерб, но которым не предшествовали злые намерения (самоутверждение, игровая 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псевдоагрессия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во время игр и др.)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1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581400"/>
            <a:ext cx="4495800" cy="2968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Оборонительная агрессия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В ситуации, когда возникает угроза , свободе или собственности проявляется так называемая оборонительная агрессия.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19400"/>
            <a:ext cx="60198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Безразличие или враждебность со стороны родителей </a:t>
            </a:r>
            <a:endParaRPr lang="ru-RU" sz="3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752600"/>
            <a:ext cx="4546600" cy="459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Симптомы неблагополучия</a:t>
            </a:r>
            <a:b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Эмоционально-оценочные: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0292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понимают чувств и переживаний других людей;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могут разобраться в собственных чувствах и переживаниях, затрудняются их назвать;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чрезмерно подозрительны, все время ожидают физического и морального зла, удара, оскорбления от любого человека, сверстника или взрослого;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ощущают себя отверженными, одинокими во враждебном мире; эгоцентричны;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обладают крайностью самооценки (либо «я лучше всех», либо «я хуже всех»), неадекватно оценивают свое поведение;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 всех своих ошибках и неприятностях обвиняют окружающих, а собственные агрессивные действия считают правомерными, вынужденными или защитными.</a:t>
            </a:r>
            <a:r>
              <a:rPr lang="ru-RU" b="1" dirty="0" smtClean="0">
                <a:solidFill>
                  <a:srgbClr val="000000"/>
                </a:solidFill>
              </a:rPr>
              <a:t> 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838200"/>
          </a:xfrm>
        </p:spPr>
        <p:txBody>
          <a:bodyPr/>
          <a:lstStyle/>
          <a:p>
            <a:pPr algn="ctr"/>
            <a:r>
              <a:rPr lang="ru-RU" dirty="0" smtClean="0"/>
              <a:t> </a:t>
            </a:r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Поведенческие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5626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легко теряют контроль над собой;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проявляют физическую агрессию (драчливы) и вербальную (угрозы, грубость, брань);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демонстрируют вспышки ярости (кричат, визжат, топают ногами, катаются по полу, хлопают дверьми, швыряют и ломают предметы);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раздражительны, вспыльчивы, гневливы, упрямы, завистливы, обидчивы, подозрительны, мстительны;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отличаются «оппозиционной» манерой поведения, направленной против того или иного авторитета (учителя, ученика-лидера);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намеренно создают конфликтные ситуации, провоцируют ссоры.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Физические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страдают головными болями, мускульным напряжением;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отличаются угрюмым, тоскливым настроением.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057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Рекомендации по общению с агрессивным ребенком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1.Спокойное отношение в случае незначительной агрессии.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4236720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полное игнорирование реакций ребенка - весьма мощный способ прекращения нежелательного поведения;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выражение понимания чувств ребенка ("Конечно, тебе обидно...");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переключение внимания, предложение какого- либо задания ("Помоги мне, пожалуйста, достать посуду с верхней полки, ты ведь выше меня");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позитивное обозначение поведения ("Ты злишься потому, что ты устал").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Акцентирование внимания на поступках (поведении), а не на личности.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752600"/>
            <a:ext cx="8763000" cy="4876800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констатация факта ("ты ведешь себя агрессивно");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констатирующий вопрос ("ты злишься?");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раскрытие мотивов агрессивного поведения ("Ты хочешь меня обидеть?", "Ты хочешь продемонстрировать силу?");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обнаружение своих собственных чувств по отношению к нежелательному поведению ("Мне не нравится, когда со мной говорят в таком тоне", "Я сержусь, когда на меня кто-то громко кричит");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апелляция к правилам ("Мы же с тобой договаривались!").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Контроль над собственными негативными эмоциями.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7848600" cy="46482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Когда взрослый человек управляет своими отрицательными эмоциями, то он не подкрепляет агрессивное поведение ребенка, сохраняет с ним хорошие отношения и демонстрирует, как нужно взаимодействовать с агрессивным человеком.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199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Снижение напряжения ситуации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повышать голос, не менять тон на угрожающий;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демонстрировать власть ("Будет так, как я скажу");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кричать;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принимать агрессивные позы и жесты: сжатые челюсти, перекрещенные или сцепленные руки, разговор "сквозь зубы";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использовать сарказм, насмешки, высмеивание и передразнивание;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использовать негативную оценку личности ребенка, его близких или друзей;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использовать физическую силу;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втягивать в конфликт посторонних людей;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настаивать на своей правоте;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читать нотации, проповеди;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делать обобщения типа: "Вы все одинаковые", "Ты, как всегда...", "Ты никогда не..."; не сравнивать ребенка с другими детьми - не в его пользу.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Обсуждение проступка.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7244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Анализировать поведение в момент проявления агрессии не нужно, этим стоит заниматься только после того, как ситуация разрешится и все успокоятся. </a:t>
            </a:r>
          </a:p>
          <a:p>
            <a:pPr>
              <a:buNone/>
            </a:pP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Сохранение положительной репутации ребенка 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публично минимизировать вину ребенка ("Ты не важно себя чувствуешь", "Ты не хотел его обидеть"), но в беседе с глазу на глаз показать истину;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 требовать полного подчинения, позволить ребенку выполнить ваше требование по-своему;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предложить ребенку компромисс, договор с взаимными уступками.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7. Демонстрация модели неагрессивного поведения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успокоиться;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внушение спокойствия невербальными средствами;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прояснение ситуации с помощью наводящих вопросов;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использование юмора;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признание чувств ребенка.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Разрушение эмоциональных связей в семье</a:t>
            </a:r>
            <a:endParaRPr lang="ru-RU" sz="3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1371600"/>
            <a:ext cx="46482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Супруги сосуществуют в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постоянных ссорах. Жизнь в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такой семье становится для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ребенка настоящим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испытанием, особенно, если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родители используют его как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аргумент в споре между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собой. Ребенок либо живет в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постоянном напряжении,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страдая от нестабильности в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доме и конфликта между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двумя самыми близкими ему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людьми. </a:t>
            </a:r>
            <a:endParaRPr lang="ru-RU" sz="2400" b="1" dirty="0">
              <a:solidFill>
                <a:srgbClr val="000000"/>
              </a:solidFill>
            </a:endParaRPr>
          </a:p>
        </p:txBody>
      </p:sp>
      <p:pic>
        <p:nvPicPr>
          <p:cNvPr id="5" name="Рисунок 4" descr="contentiousdivorcechildcustod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37338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8. Предупреждение агрессивных действий детей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никогда не следует поощрять ребенка за проявленную агрессивность; </a:t>
            </a:r>
            <a:endParaRPr lang="en-US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 необходимых случаях такого ребенка успокаивает временная изоляция с кратким разъяснением причины; </a:t>
            </a:r>
            <a:endParaRPr lang="en-US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если конфликт возникает среди детей, то стоит его временно оставить среди них: пусть почувствует, что такое проявить агрессивность без явной причины на нее; </a:t>
            </a:r>
            <a:endParaRPr lang="en-US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если ребенок готов к нанесению удара (укусу и т.д.), то лучше быстро остановить его и резко предупредить его Нельзя!. </a:t>
            </a:r>
            <a:endParaRPr lang="en-US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изредка стоит дать ребенку почувствовать и испытать подобное действие со стороны близких с последующим разъяснением.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9. Обращение с ребенком после агрессивного поведения: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7800"/>
            <a:ext cx="7696200" cy="51816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подыскать адекватную форму наказания после четкого объяснения его проступка; </a:t>
            </a:r>
            <a:endParaRPr lang="en-US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искать выход по переориентации его энергии по социально правильному руслу;</a:t>
            </a:r>
            <a:endParaRPr lang="en-US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следует помнить: частые наказания неэффективны, а безнаказанность еще больше портит;</a:t>
            </a:r>
            <a:endParaRPr lang="en-US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придумать новые приемы переключения ребенка на новые виды отношений (игра, самообслуживание и т.д.). 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2039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10. Обучение ребенка техникам и способам управления собственным гневом. Развитие контроля над деструктивными эмоциями. 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209800"/>
            <a:ext cx="8991600" cy="44958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Комкать и рвать бумагу.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Бить подушку или боксерскую грушу. 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Топать ногами. 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Написать на бумаге все слова, которые хочется сказать, скомкать и выбросить бумагу. 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Втирать пластилин в картонку или бумагу.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Посчитать до десяти. 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Самое конструктивное - спортивные игры, бег. 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</a:rPr>
              <a:t>Вода хорошо снимает агрессию. 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Неуважение к личности ребенка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47244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Агрессивные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реакции могут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быть вызваны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некорректной и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Нетактичной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критикой,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Оскорбительными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и унизительными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</a:rPr>
              <a:t>замечаниями. </a:t>
            </a:r>
            <a:endParaRPr lang="ru-RU" sz="3200" b="1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copil_furi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371600"/>
            <a:ext cx="44958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Чрезмерный контроль или отсутствие его</a:t>
            </a:r>
            <a:endParaRPr lang="ru-RU" sz="3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935480"/>
            <a:ext cx="45720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Подавляемый гнев, как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Джинн из бутылки, в какой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то момент обязательно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вырвется наружу. И его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последствия, с точки зрения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стороннего наблюдателя,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будут тем страшнее и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неадекватнее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чем дольше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он копился. 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828800"/>
            <a:ext cx="3657600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hutterstock_42278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343400"/>
            <a:ext cx="3733800" cy="2435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Жестокий характер матери или отца</a:t>
            </a:r>
            <a:endParaRPr lang="ru-RU" sz="4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1910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Родители стремятся во всем управлять своим ребенком, подавляя его волю, не допуская никакого проявления его личной инициативы и не предоставляя ему возможности быть собой. Они вызывают у ребенка не столько любовь, сколько страх. 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bet_reben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752600"/>
            <a:ext cx="45720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Запрет на физическую активность</a:t>
            </a:r>
            <a:endParaRPr lang="ru-RU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295400"/>
            <a:ext cx="441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Если ребенок целый день не имел возможности открыто проявлять свои эмоции, как положительные, так и отрицательные, не мог физически разрядиться, то его агрессия будет обусловлена накопившимся переизбытком энергии, которая, как известно, не имеет свойства исчезать бесследно. 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008-008-Zapret-na-fizicheskuju-aktivn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28800"/>
            <a:ext cx="4619625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0668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 </a:t>
            </a:r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Отказ в праве на личную свободу</a:t>
            </a: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4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4800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Многие родители совершенно ошибочно полагают, что у ребенка не может быть от них секретов, забывая о том, что им самим такое вмешательство вряд ли понравилось бы. Ребенку необходима свобода, чтобы он научился самостоятельно принимать свои решения и отвечать за них. 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4721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981200"/>
            <a:ext cx="4343400" cy="3198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rgbClr val="DBF5F9"/>
      </a:dk1>
      <a:lt1>
        <a:sysClr val="window" lastClr="FFFFFF"/>
      </a:lt1>
      <a:dk2>
        <a:srgbClr val="4FCEFF"/>
      </a:dk2>
      <a:lt2>
        <a:srgbClr val="DBF5F9"/>
      </a:lt2>
      <a:accent1>
        <a:srgbClr val="0F6FC6"/>
      </a:accent1>
      <a:accent2>
        <a:srgbClr val="009DD9"/>
      </a:accent2>
      <a:accent3>
        <a:srgbClr val="4FCEFF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B2E9F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384</TotalTime>
  <Words>1990</Words>
  <PresentationFormat>Экран (4:3)</PresentationFormat>
  <Paragraphs>160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Поток</vt:lpstr>
      <vt:lpstr> Консультация для родителей: «Агрессивные дети» Что нужно знать о причинах агрессии, чтобы предупредить её формирование у детей . </vt:lpstr>
      <vt:lpstr>Семейные причины Неприятие детей родителями</vt:lpstr>
      <vt:lpstr>Безразличие или враждебность со стороны родителей </vt:lpstr>
      <vt:lpstr>Разрушение эмоциональных связей в семье</vt:lpstr>
      <vt:lpstr>Неуважение к личности ребенка</vt:lpstr>
      <vt:lpstr>Чрезмерный контроль или отсутствие его</vt:lpstr>
      <vt:lpstr> Жестокий характер матери или отца</vt:lpstr>
      <vt:lpstr>Запрет на физическую активность</vt:lpstr>
      <vt:lpstr> Отказ в праве на личную свободу </vt:lpstr>
      <vt:lpstr>Личные причины  Подсознательное ожидание опасности </vt:lpstr>
      <vt:lpstr>Неуверенность в собственной безопасности</vt:lpstr>
      <vt:lpstr>Личный отрицательный опыт </vt:lpstr>
      <vt:lpstr>Эмоциональная нестабильность</vt:lpstr>
      <vt:lpstr>Недовольство собой</vt:lpstr>
      <vt:lpstr> Повышенная раздражительность</vt:lpstr>
      <vt:lpstr>Чувство вины </vt:lpstr>
      <vt:lpstr>Ситуативные причины Плохое самочувствие, переутомление  </vt:lpstr>
      <vt:lpstr>Влияние продуктов питания</vt:lpstr>
      <vt:lpstr>Влияние шума, вибрации, тесноты, температуры воздуха</vt:lpstr>
      <vt:lpstr>Тип темперамента и особенности характера</vt:lpstr>
      <vt:lpstr>Социально-биологические причины</vt:lpstr>
      <vt:lpstr>Физическая агрессия  Использование физической силы против другого лица </vt:lpstr>
      <vt:lpstr>Косвенная агрессия </vt:lpstr>
      <vt:lpstr>Вербальная агрессия</vt:lpstr>
      <vt:lpstr>Склонность к раздражению </vt:lpstr>
      <vt:lpstr>Негативизм</vt:lpstr>
      <vt:lpstr>Типы человеческой агрессии</vt:lpstr>
      <vt:lpstr>Псевдоагрессия </vt:lpstr>
      <vt:lpstr>Оборонительная агрессия </vt:lpstr>
      <vt:lpstr>Симптомы неблагополучия  Эмоционально-оценочные: </vt:lpstr>
      <vt:lpstr> Поведенческие</vt:lpstr>
      <vt:lpstr>Физические</vt:lpstr>
      <vt:lpstr>Рекомендации по общению с агрессивным ребенком 1.Спокойное отношение в случае незначительной агрессии.</vt:lpstr>
      <vt:lpstr>2. Акцентирование внимания на поступках (поведении), а не на личности.</vt:lpstr>
      <vt:lpstr>3. Контроль над собственными негативными эмоциями.</vt:lpstr>
      <vt:lpstr>4. Снижение напряжения ситуации</vt:lpstr>
      <vt:lpstr>5. Обсуждение проступка.</vt:lpstr>
      <vt:lpstr>6. Сохранение положительной репутации ребенка </vt:lpstr>
      <vt:lpstr>7. Демонстрация модели неагрессивного поведения</vt:lpstr>
      <vt:lpstr>8. Предупреждение агрессивных действий детей</vt:lpstr>
      <vt:lpstr>9. Обращение с ребенком после агрессивного поведения:</vt:lpstr>
      <vt:lpstr>10. Обучение ребенка техникам и способам управления собственным гневом. Развитие контроля над деструктивными эмоциями. 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 Агрессивный ребенок» </dc:title>
  <dc:creator>admin</dc:creator>
  <cp:lastModifiedBy>ирина</cp:lastModifiedBy>
  <cp:revision>44</cp:revision>
  <dcterms:created xsi:type="dcterms:W3CDTF">2016-11-20T06:41:59Z</dcterms:created>
  <dcterms:modified xsi:type="dcterms:W3CDTF">2022-05-07T15:43:23Z</dcterms:modified>
</cp:coreProperties>
</file>