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F518E4-B1BF-4E81-B394-52321A9FE8F3}" type="datetimeFigureOut">
              <a:rPr lang="ru-RU" smtClean="0"/>
              <a:t>07.05.2022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1F5CD3-9CD6-4806-972A-575D8647BE8A}"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81F5CD3-9CD6-4806-972A-575D8647BE8A}" type="slidenum">
              <a:rPr lang="ru-RU" smtClean="0"/>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7EAF463A-BC7C-46EE-9F1E-7F377CCA4891}" type="datetimeFigureOut">
              <a:rPr lang="en-US" smtClean="0"/>
              <a:pPr/>
              <a:t>5/7/2022</a:t>
            </a:fld>
            <a:endParaRPr lang="en-US"/>
          </a:p>
        </p:txBody>
      </p:sp>
      <p:sp>
        <p:nvSpPr>
          <p:cNvPr id="17" name="Нижний колонтитул 16"/>
          <p:cNvSpPr>
            <a:spLocks noGrp="1"/>
          </p:cNvSpPr>
          <p:nvPr>
            <p:ph type="ftr" sz="quarter" idx="11"/>
          </p:nvPr>
        </p:nvSpPr>
        <p:spPr>
          <a:xfrm>
            <a:off x="2898648" y="6355080"/>
            <a:ext cx="3474720" cy="365760"/>
          </a:xfrm>
        </p:spPr>
        <p:txBody>
          <a:bodyPr/>
          <a:lstStyle/>
          <a:p>
            <a:endParaRPr lang="en-US"/>
          </a:p>
        </p:txBody>
      </p:sp>
      <p:sp>
        <p:nvSpPr>
          <p:cNvPr id="29" name="Номер слайда 28"/>
          <p:cNvSpPr>
            <a:spLocks noGrp="1"/>
          </p:cNvSpPr>
          <p:nvPr>
            <p:ph type="sldNum" sz="quarter" idx="12"/>
          </p:nvPr>
        </p:nvSpPr>
        <p:spPr>
          <a:xfrm>
            <a:off x="1216152" y="6355080"/>
            <a:ext cx="1219200" cy="365760"/>
          </a:xfrm>
        </p:spPr>
        <p:txBody>
          <a:bodyPr/>
          <a:lstStyle/>
          <a:p>
            <a:fld id="{A483448D-3A78-4528-A469-B745A65DA480}" type="slidenum">
              <a:rPr lang="en-US" smtClean="0"/>
              <a:pPr/>
              <a:t>‹#›</a:t>
            </a:fld>
            <a:endParaRPr lang="en-US"/>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7EAF463A-BC7C-46EE-9F1E-7F377CCA4891}" type="datetimeFigureOut">
              <a:rPr lang="en-US" smtClean="0"/>
              <a:pPr/>
              <a:t>5/7/2022</a:t>
            </a:fld>
            <a:endParaRPr lang="en-US"/>
          </a:p>
        </p:txBody>
      </p:sp>
      <p:sp>
        <p:nvSpPr>
          <p:cNvPr id="5" name="Нижний колонтитул 4"/>
          <p:cNvSpPr>
            <a:spLocks noGrp="1"/>
          </p:cNvSpPr>
          <p:nvPr>
            <p:ph type="ftr" sz="quarter" idx="11"/>
          </p:nvPr>
        </p:nvSpPr>
        <p:spPr>
          <a:xfrm>
            <a:off x="2898648" y="6355080"/>
            <a:ext cx="3474720" cy="365760"/>
          </a:xfrm>
        </p:spPr>
        <p:txBody>
          <a:bodyPr/>
          <a:lstStyle/>
          <a:p>
            <a:endParaRPr lang="en-US"/>
          </a:p>
        </p:txBody>
      </p:sp>
      <p:sp>
        <p:nvSpPr>
          <p:cNvPr id="6" name="Номер слайда 5"/>
          <p:cNvSpPr>
            <a:spLocks noGrp="1"/>
          </p:cNvSpPr>
          <p:nvPr>
            <p:ph type="sldNum" sz="quarter" idx="12"/>
          </p:nvPr>
        </p:nvSpPr>
        <p:spPr>
          <a:xfrm>
            <a:off x="1069848" y="6355080"/>
            <a:ext cx="1520952" cy="365760"/>
          </a:xfrm>
        </p:spPr>
        <p:txBody>
          <a:bodyPr/>
          <a:lstStyle/>
          <a:p>
            <a:fld id="{A483448D-3A78-4528-A469-B745A65DA480}" type="slidenum">
              <a:rPr lang="en-US" smtClean="0"/>
              <a:pPr/>
              <a:t>‹#›</a:t>
            </a:fld>
            <a:endParaRPr lang="en-US"/>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5/7/2022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7EAF463A-BC7C-46EE-9F1E-7F377CCA4891}" type="datetimeFigureOut">
              <a:rPr lang="en-US" smtClean="0"/>
              <a:pPr/>
              <a:t>5/7/2022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5/7/2022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5/7/2022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5/7/2022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5/7/2022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EAF463A-BC7C-46EE-9F1E-7F377CCA4891}" type="datetimeFigureOut">
              <a:rPr lang="en-US" smtClean="0"/>
              <a:pPr/>
              <a:t>5/7/2022</a:t>
            </a:fld>
            <a:endParaRPr lang="en-US"/>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483448D-3A78-4528-A469-B745A65DA480}" type="slidenum">
              <a:rPr lang="en-US" smtClean="0"/>
              <a:pPr/>
              <a:t>‹#›</a:t>
            </a:fld>
            <a:endParaRPr lang="en-US"/>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descr="5bd36adc2af15-wallpaper-preview.jpg"/>
          <p:cNvPicPr>
            <a:picLocks noChangeAspect="1"/>
          </p:cNvPicPr>
          <p:nvPr/>
        </p:nvPicPr>
        <p:blipFill>
          <a:blip r:embed="rId3"/>
          <a:stretch>
            <a:fillRect/>
          </a:stretch>
        </p:blipFill>
        <p:spPr>
          <a:xfrm>
            <a:off x="0" y="0"/>
            <a:ext cx="9144000" cy="7010400"/>
          </a:xfrm>
          <a:prstGeom prst="rect">
            <a:avLst/>
          </a:prstGeom>
        </p:spPr>
      </p:pic>
      <p:sp>
        <p:nvSpPr>
          <p:cNvPr id="6" name="Прямоугольник 5"/>
          <p:cNvSpPr/>
          <p:nvPr/>
        </p:nvSpPr>
        <p:spPr>
          <a:xfrm>
            <a:off x="1066800" y="381001"/>
            <a:ext cx="7239000" cy="2862322"/>
          </a:xfrm>
          <a:prstGeom prst="rect">
            <a:avLst/>
          </a:prstGeom>
        </p:spPr>
        <p:txBody>
          <a:bodyPr wrap="square">
            <a:spAutoFit/>
          </a:bodyPr>
          <a:lstStyle/>
          <a:p>
            <a:pPr algn="ctr"/>
            <a:r>
              <a:rPr lang="ru-RU" sz="3600" b="1" dirty="0" smtClean="0">
                <a:solidFill>
                  <a:srgbClr val="FF0000"/>
                </a:solidFill>
                <a:latin typeface="Arial" pitchFamily="34" charset="0"/>
                <a:cs typeface="Arial" pitchFamily="34" charset="0"/>
              </a:rPr>
              <a:t>Консультация для родителей: "Детское творчество является неотъемлемым компонентом полноценного развития ребенка"</a:t>
            </a:r>
            <a:endParaRPr lang="ru-RU" sz="3600" b="1" dirty="0">
              <a:solidFill>
                <a:srgbClr val="FF0000"/>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p:cNvPicPr>
            <a:picLocks noGrp="1"/>
          </p:cNvPicPr>
          <p:nvPr>
            <p:ph sz="quarter" idx="1"/>
          </p:nvPr>
        </p:nvPicPr>
        <p:blipFill rotWithShape="1">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r="-108" b="17198"/>
          <a:stretch/>
        </p:blipFill>
        <p:spPr bwMode="auto">
          <a:xfrm>
            <a:off x="0" y="0"/>
            <a:ext cx="9143999" cy="68580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11" name="Прямоугольник 10"/>
          <p:cNvSpPr/>
          <p:nvPr/>
        </p:nvSpPr>
        <p:spPr>
          <a:xfrm>
            <a:off x="609600" y="533400"/>
            <a:ext cx="8001000" cy="5078313"/>
          </a:xfrm>
          <a:prstGeom prst="rect">
            <a:avLst/>
          </a:prstGeom>
        </p:spPr>
        <p:txBody>
          <a:bodyPr wrap="square">
            <a:spAutoFit/>
          </a:bodyPr>
          <a:lstStyle/>
          <a:p>
            <a:r>
              <a:rPr lang="ru-RU" b="1" dirty="0" smtClean="0">
                <a:solidFill>
                  <a:schemeClr val="tx1">
                    <a:lumMod val="95000"/>
                    <a:lumOff val="5000"/>
                  </a:schemeClr>
                </a:solidFill>
                <a:latin typeface="Arial" pitchFamily="34" charset="0"/>
                <a:cs typeface="Arial" pitchFamily="34" charset="0"/>
              </a:rPr>
              <a:t>	Уважаемые </a:t>
            </a:r>
            <a:r>
              <a:rPr lang="ru-RU" b="1" dirty="0" smtClean="0">
                <a:solidFill>
                  <a:schemeClr val="tx1">
                    <a:lumMod val="95000"/>
                    <a:lumOff val="5000"/>
                  </a:schemeClr>
                </a:solidFill>
                <a:latin typeface="Arial" pitchFamily="34" charset="0"/>
                <a:cs typeface="Arial" pitchFamily="34" charset="0"/>
              </a:rPr>
              <a:t>родители, творчество является неотъемлемым компонентом полноценного развития ребенка, его поведения в целом. В последние годы на страницах психологической и педагогической литературы все чаще ставится вопрос о роли творчества </a:t>
            </a:r>
            <a:r>
              <a:rPr lang="ru-RU" b="1" dirty="0" err="1" smtClean="0">
                <a:solidFill>
                  <a:schemeClr val="tx1">
                    <a:lumMod val="95000"/>
                    <a:lumOff val="5000"/>
                  </a:schemeClr>
                </a:solidFill>
                <a:latin typeface="Arial" pitchFamily="34" charset="0"/>
                <a:cs typeface="Arial" pitchFamily="34" charset="0"/>
              </a:rPr>
              <a:t>вообщем</a:t>
            </a:r>
            <a:r>
              <a:rPr lang="ru-RU" b="1" dirty="0" smtClean="0">
                <a:solidFill>
                  <a:schemeClr val="tx1">
                    <a:lumMod val="95000"/>
                    <a:lumOff val="5000"/>
                  </a:schemeClr>
                </a:solidFill>
                <a:latin typeface="Arial" pitchFamily="34" charset="0"/>
                <a:cs typeface="Arial" pitchFamily="34" charset="0"/>
              </a:rPr>
              <a:t> </a:t>
            </a:r>
            <a:r>
              <a:rPr lang="ru-RU" b="1" dirty="0" smtClean="0">
                <a:solidFill>
                  <a:schemeClr val="tx1">
                    <a:lumMod val="95000"/>
                    <a:lumOff val="5000"/>
                  </a:schemeClr>
                </a:solidFill>
                <a:latin typeface="Arial" pitchFamily="34" charset="0"/>
                <a:cs typeface="Arial" pitchFamily="34" charset="0"/>
              </a:rPr>
              <a:t>и интеллектуальном развитии ребенка</a:t>
            </a:r>
            <a:r>
              <a:rPr lang="ru-RU" b="1" dirty="0" smtClean="0">
                <a:solidFill>
                  <a:schemeClr val="tx1">
                    <a:lumMod val="95000"/>
                    <a:lumOff val="5000"/>
                  </a:schemeClr>
                </a:solidFill>
                <a:latin typeface="Arial" pitchFamily="34" charset="0"/>
                <a:cs typeface="Arial" pitchFamily="34" charset="0"/>
              </a:rPr>
              <a:t>.</a:t>
            </a:r>
            <a:r>
              <a:rPr lang="ru-RU" b="1" dirty="0" smtClean="0">
                <a:solidFill>
                  <a:schemeClr val="tx1">
                    <a:lumMod val="95000"/>
                    <a:lumOff val="5000"/>
                  </a:schemeClr>
                </a:solidFill>
                <a:latin typeface="Arial" pitchFamily="34" charset="0"/>
                <a:cs typeface="Arial" pitchFamily="34" charset="0"/>
              </a:rPr>
              <a:t> </a:t>
            </a:r>
            <a:endParaRPr lang="ru-RU" b="1" dirty="0" smtClean="0">
              <a:solidFill>
                <a:schemeClr val="tx1">
                  <a:lumMod val="95000"/>
                  <a:lumOff val="5000"/>
                </a:schemeClr>
              </a:solidFill>
              <a:latin typeface="Arial" pitchFamily="34" charset="0"/>
              <a:cs typeface="Arial" pitchFamily="34" charset="0"/>
            </a:endParaRPr>
          </a:p>
          <a:p>
            <a:r>
              <a:rPr lang="ru-RU" b="1" dirty="0" smtClean="0">
                <a:solidFill>
                  <a:schemeClr val="tx1">
                    <a:lumMod val="95000"/>
                    <a:lumOff val="5000"/>
                  </a:schemeClr>
                </a:solidFill>
                <a:latin typeface="Arial" pitchFamily="34" charset="0"/>
                <a:cs typeface="Arial" pitchFamily="34" charset="0"/>
              </a:rPr>
              <a:t>	</a:t>
            </a:r>
            <a:r>
              <a:rPr lang="ru-RU" b="1" dirty="0" smtClean="0">
                <a:solidFill>
                  <a:schemeClr val="tx1">
                    <a:lumMod val="95000"/>
                    <a:lumOff val="5000"/>
                  </a:schemeClr>
                </a:solidFill>
                <a:latin typeface="Arial" pitchFamily="34" charset="0"/>
                <a:cs typeface="Arial" pitchFamily="34" charset="0"/>
              </a:rPr>
              <a:t>Все </a:t>
            </a:r>
            <a:r>
              <a:rPr lang="ru-RU" b="1" dirty="0" smtClean="0">
                <a:solidFill>
                  <a:schemeClr val="tx1">
                    <a:lumMod val="95000"/>
                    <a:lumOff val="5000"/>
                  </a:schemeClr>
                </a:solidFill>
                <a:latin typeface="Arial" pitchFamily="34" charset="0"/>
                <a:cs typeface="Arial" pitchFamily="34" charset="0"/>
              </a:rPr>
              <a:t>необходимые творческие способности (широта, произвольность, устойчивость, яркость, оригинальность, самостоятельность) возникают не спонтанно, а при условии систематического влияния со стороны взрослых. Ребенку нужно помогать знакомиться с действительностью, чтобы ее изображать, развивать способность оперировать образами, чтобы создавать на их основе новое. Важно формировать у детей познавательные интересы.  Иначе, к началу школьного </a:t>
            </a:r>
            <a:r>
              <a:rPr lang="ru-RU" b="1" dirty="0" smtClean="0">
                <a:solidFill>
                  <a:schemeClr val="tx1">
                    <a:lumMod val="95000"/>
                    <a:lumOff val="5000"/>
                  </a:schemeClr>
                </a:solidFill>
                <a:latin typeface="Arial" pitchFamily="34" charset="0"/>
                <a:cs typeface="Arial" pitchFamily="34" charset="0"/>
              </a:rPr>
              <a:t>обучения ребенок </a:t>
            </a:r>
            <a:r>
              <a:rPr lang="ru-RU" b="1" dirty="0" smtClean="0">
                <a:solidFill>
                  <a:schemeClr val="tx1">
                    <a:lumMod val="95000"/>
                    <a:lumOff val="5000"/>
                  </a:schemeClr>
                </a:solidFill>
                <a:latin typeface="Arial" pitchFamily="34" charset="0"/>
                <a:cs typeface="Arial" pitchFamily="34" charset="0"/>
              </a:rPr>
              <a:t>может оказаться не готовым к усвоению учебного материала, требующего достаточно сформированного уровня развития творческих способностей.</a:t>
            </a:r>
            <a:endParaRPr lang="ru-RU" b="1" dirty="0" smtClean="0">
              <a:solidFill>
                <a:schemeClr val="tx1">
                  <a:lumMod val="95000"/>
                  <a:lumOff val="5000"/>
                </a:schemeClr>
              </a:solidFill>
              <a:latin typeface="Arial" pitchFamily="34" charset="0"/>
              <a:cs typeface="Arial" pitchFamily="34" charset="0"/>
            </a:endParaRPr>
          </a:p>
          <a:p>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hands-colorful-wallpaper-preview.jpg"/>
          <p:cNvPicPr>
            <a:picLocks noGrp="1" noChangeAspect="1"/>
          </p:cNvPicPr>
          <p:nvPr>
            <p:ph sz="quarter" idx="1"/>
          </p:nvPr>
        </p:nvPicPr>
        <p:blipFill>
          <a:blip r:embed="rId2"/>
          <a:stretch>
            <a:fillRect/>
          </a:stretch>
        </p:blipFill>
        <p:spPr>
          <a:xfrm>
            <a:off x="0" y="0"/>
            <a:ext cx="9144000" cy="6781800"/>
          </a:xfrm>
          <a:prstGeom prst="rect">
            <a:avLst/>
          </a:prstGeom>
        </p:spPr>
      </p:pic>
      <p:sp>
        <p:nvSpPr>
          <p:cNvPr id="12" name="Прямоугольник 11"/>
          <p:cNvSpPr/>
          <p:nvPr/>
        </p:nvSpPr>
        <p:spPr>
          <a:xfrm>
            <a:off x="457200" y="228601"/>
            <a:ext cx="8534400" cy="6494085"/>
          </a:xfrm>
          <a:prstGeom prst="rect">
            <a:avLst/>
          </a:prstGeom>
        </p:spPr>
        <p:txBody>
          <a:bodyPr wrap="square">
            <a:spAutoFit/>
          </a:bodyPr>
          <a:lstStyle/>
          <a:p>
            <a:r>
              <a:rPr lang="ru-RU" sz="1600" b="1" dirty="0" err="1" smtClean="0">
                <a:latin typeface="Arial" pitchFamily="34" charset="0"/>
                <a:cs typeface="Arial" pitchFamily="34" charset="0"/>
              </a:rPr>
              <a:t>Опросник</a:t>
            </a:r>
            <a:r>
              <a:rPr lang="ru-RU" sz="1600" b="1" dirty="0" smtClean="0">
                <a:latin typeface="Arial" pitchFamily="34" charset="0"/>
                <a:cs typeface="Arial" pitchFamily="34" charset="0"/>
              </a:rPr>
              <a:t> для родителей</a:t>
            </a:r>
            <a:endParaRPr lang="ru-RU" sz="1600" dirty="0" smtClean="0">
              <a:latin typeface="Arial" pitchFamily="34" charset="0"/>
              <a:cs typeface="Arial" pitchFamily="34" charset="0"/>
            </a:endParaRPr>
          </a:p>
          <a:p>
            <a:r>
              <a:rPr lang="ru-RU" sz="1600" b="1" dirty="0" smtClean="0">
                <a:latin typeface="Arial" pitchFamily="34" charset="0"/>
                <a:cs typeface="Arial" pitchFamily="34" charset="0"/>
              </a:rPr>
              <a:t>«Фантазия ребенка».</a:t>
            </a:r>
            <a:endParaRPr lang="ru-RU" sz="1600" dirty="0" smtClean="0">
              <a:latin typeface="Arial" pitchFamily="34" charset="0"/>
              <a:cs typeface="Arial" pitchFamily="34" charset="0"/>
            </a:endParaRPr>
          </a:p>
          <a:p>
            <a:r>
              <a:rPr lang="ru-RU" sz="1600" dirty="0" smtClean="0">
                <a:latin typeface="Arial" pitchFamily="34" charset="0"/>
                <a:cs typeface="Arial" pitchFamily="34" charset="0"/>
              </a:rPr>
              <a:t>1.Увлекается ли ваш ребенок рисованием?</a:t>
            </a:r>
          </a:p>
          <a:p>
            <a:r>
              <a:rPr lang="ru-RU" sz="1600" dirty="0" smtClean="0">
                <a:latin typeface="Arial" pitchFamily="34" charset="0"/>
                <a:cs typeface="Arial" pitchFamily="34" charset="0"/>
              </a:rPr>
              <a:t>Да-2</a:t>
            </a:r>
          </a:p>
          <a:p>
            <a:r>
              <a:rPr lang="ru-RU" sz="1600" dirty="0" smtClean="0">
                <a:latin typeface="Arial" pitchFamily="34" charset="0"/>
                <a:cs typeface="Arial" pitchFamily="34" charset="0"/>
              </a:rPr>
              <a:t>Нет-1</a:t>
            </a:r>
          </a:p>
          <a:p>
            <a:r>
              <a:rPr lang="ru-RU" sz="1600" dirty="0" smtClean="0">
                <a:latin typeface="Arial" pitchFamily="34" charset="0"/>
                <a:cs typeface="Arial" pitchFamily="34" charset="0"/>
              </a:rPr>
              <a:t>2.Часто ли ребенок грустит?</a:t>
            </a:r>
          </a:p>
          <a:p>
            <a:r>
              <a:rPr lang="ru-RU" sz="1600" dirty="0" smtClean="0">
                <a:latin typeface="Arial" pitchFamily="34" charset="0"/>
                <a:cs typeface="Arial" pitchFamily="34" charset="0"/>
              </a:rPr>
              <a:t>Да -1</a:t>
            </a:r>
          </a:p>
          <a:p>
            <a:r>
              <a:rPr lang="ru-RU" sz="1600" dirty="0" smtClean="0">
                <a:latin typeface="Arial" pitchFamily="34" charset="0"/>
                <a:cs typeface="Arial" pitchFamily="34" charset="0"/>
              </a:rPr>
              <a:t>Нет-2</a:t>
            </a:r>
          </a:p>
          <a:p>
            <a:r>
              <a:rPr lang="ru-RU" sz="1600" dirty="0" smtClean="0">
                <a:latin typeface="Arial" pitchFamily="34" charset="0"/>
                <a:cs typeface="Arial" pitchFamily="34" charset="0"/>
              </a:rPr>
              <a:t>3.Когда ребенок рассказывает какой-нибудь подлинный случай, прибегает ли к вымышленным подробностям для украшения?</a:t>
            </a:r>
          </a:p>
          <a:p>
            <a:r>
              <a:rPr lang="ru-RU" sz="1600" dirty="0" smtClean="0">
                <a:latin typeface="Arial" pitchFamily="34" charset="0"/>
                <a:cs typeface="Arial" pitchFamily="34" charset="0"/>
              </a:rPr>
              <a:t>Да -1</a:t>
            </a:r>
          </a:p>
          <a:p>
            <a:r>
              <a:rPr lang="ru-RU" sz="1600" dirty="0" smtClean="0">
                <a:latin typeface="Arial" pitchFamily="34" charset="0"/>
                <a:cs typeface="Arial" pitchFamily="34" charset="0"/>
              </a:rPr>
              <a:t>Нет-0</a:t>
            </a:r>
          </a:p>
          <a:p>
            <a:r>
              <a:rPr lang="ru-RU" sz="1600" dirty="0" smtClean="0">
                <a:latin typeface="Arial" pitchFamily="34" charset="0"/>
                <a:cs typeface="Arial" pitchFamily="34" charset="0"/>
              </a:rPr>
              <a:t>4.Проявляет ли ребенок инициативу в обучении чему-либо?</a:t>
            </a:r>
          </a:p>
          <a:p>
            <a:r>
              <a:rPr lang="ru-RU" sz="1600" dirty="0" smtClean="0">
                <a:latin typeface="Arial" pitchFamily="34" charset="0"/>
                <a:cs typeface="Arial" pitchFamily="34" charset="0"/>
              </a:rPr>
              <a:t>Да -2</a:t>
            </a:r>
          </a:p>
          <a:p>
            <a:r>
              <a:rPr lang="ru-RU" sz="1600" dirty="0" smtClean="0">
                <a:latin typeface="Arial" pitchFamily="34" charset="0"/>
                <a:cs typeface="Arial" pitchFamily="34" charset="0"/>
              </a:rPr>
              <a:t>Нет-1</a:t>
            </a:r>
          </a:p>
          <a:p>
            <a:r>
              <a:rPr lang="ru-RU" sz="1600" dirty="0" smtClean="0">
                <a:latin typeface="Arial" pitchFamily="34" charset="0"/>
                <a:cs typeface="Arial" pitchFamily="34" charset="0"/>
              </a:rPr>
              <a:t>5.Спорит ли ребенок с вами по поводу одежды, опираясь на</a:t>
            </a:r>
          </a:p>
          <a:p>
            <a:r>
              <a:rPr lang="ru-RU" sz="1600" dirty="0" smtClean="0">
                <a:latin typeface="Arial" pitchFamily="34" charset="0"/>
                <a:cs typeface="Arial" pitchFamily="34" charset="0"/>
              </a:rPr>
              <a:t>собственный вкус?</a:t>
            </a:r>
          </a:p>
          <a:p>
            <a:r>
              <a:rPr lang="ru-RU" sz="1600" dirty="0" smtClean="0">
                <a:latin typeface="Arial" pitchFamily="34" charset="0"/>
                <a:cs typeface="Arial" pitchFamily="34" charset="0"/>
              </a:rPr>
              <a:t>Да -2</a:t>
            </a:r>
          </a:p>
          <a:p>
            <a:r>
              <a:rPr lang="ru-RU" sz="1600" dirty="0" smtClean="0">
                <a:latin typeface="Arial" pitchFamily="34" charset="0"/>
                <a:cs typeface="Arial" pitchFamily="34" charset="0"/>
              </a:rPr>
              <a:t>Нет-1</a:t>
            </a:r>
          </a:p>
          <a:p>
            <a:r>
              <a:rPr lang="ru-RU" sz="1600" dirty="0" smtClean="0">
                <a:latin typeface="Arial" pitchFamily="34" charset="0"/>
                <a:cs typeface="Arial" pitchFamily="34" charset="0"/>
              </a:rPr>
              <a:t>6.Когда ребенку скучно, рисует ли он одни и те же фигурки "от скуки"?</a:t>
            </a:r>
          </a:p>
          <a:p>
            <a:r>
              <a:rPr lang="ru-RU" sz="1600" dirty="0" smtClean="0">
                <a:latin typeface="Arial" pitchFamily="34" charset="0"/>
                <a:cs typeface="Arial" pitchFamily="34" charset="0"/>
              </a:rPr>
              <a:t>Да -0</a:t>
            </a:r>
          </a:p>
          <a:p>
            <a:r>
              <a:rPr lang="ru-RU" sz="1600" dirty="0" smtClean="0">
                <a:latin typeface="Arial" pitchFamily="34" charset="0"/>
                <a:cs typeface="Arial" pitchFamily="34" charset="0"/>
              </a:rPr>
              <a:t>Нет-1</a:t>
            </a:r>
          </a:p>
          <a:p>
            <a:r>
              <a:rPr lang="ru-RU" sz="1600" dirty="0" smtClean="0">
                <a:latin typeface="Arial" pitchFamily="34" charset="0"/>
                <a:cs typeface="Arial" pitchFamily="34" charset="0"/>
              </a:rPr>
              <a:t>7.Любит ли ребенок импровизировать под музыку танцы или стихи?</a:t>
            </a:r>
          </a:p>
          <a:p>
            <a:r>
              <a:rPr lang="ru-RU" sz="1600" dirty="0" smtClean="0">
                <a:latin typeface="Arial" pitchFamily="34" charset="0"/>
                <a:cs typeface="Arial" pitchFamily="34" charset="0"/>
              </a:rPr>
              <a:t>Да -</a:t>
            </a:r>
            <a:r>
              <a:rPr lang="ru-RU" sz="1600" dirty="0" smtClean="0">
                <a:latin typeface="Arial" pitchFamily="34" charset="0"/>
                <a:cs typeface="Arial" pitchFamily="34" charset="0"/>
              </a:rPr>
              <a:t>1</a:t>
            </a:r>
            <a:r>
              <a:rPr lang="ru-RU" sz="1600" dirty="0" smtClean="0"/>
              <a:t> </a:t>
            </a:r>
            <a:endParaRPr lang="ru-RU" sz="1600" dirty="0" smtClean="0"/>
          </a:p>
          <a:p>
            <a:r>
              <a:rPr lang="ru-RU" sz="1600" dirty="0" smtClean="0"/>
              <a:t>Нет-0</a:t>
            </a:r>
            <a:endParaRPr lang="ru-RU" sz="1600" dirty="0" smtClean="0">
              <a:latin typeface="Arial" pitchFamily="34" charset="0"/>
              <a:cs typeface="Arial" pitchFamily="34" charset="0"/>
            </a:endParaRPr>
          </a:p>
          <a:p>
            <a:endParaRPr lang="ru-RU" sz="1600" dirty="0">
              <a:latin typeface="Arial" pitchFamily="34" charset="0"/>
              <a:cs typeface="Arial" pitchFamily="34" charset="0"/>
            </a:endParaRPr>
          </a:p>
        </p:txBody>
      </p:sp>
      <p:sp>
        <p:nvSpPr>
          <p:cNvPr id="13" name="Прямоугольник 12"/>
          <p:cNvSpPr/>
          <p:nvPr/>
        </p:nvSpPr>
        <p:spPr>
          <a:xfrm>
            <a:off x="4211612" y="3244334"/>
            <a:ext cx="720775" cy="369332"/>
          </a:xfrm>
          <a:prstGeom prst="rect">
            <a:avLst/>
          </a:prstGeom>
        </p:spPr>
        <p:txBody>
          <a:bodyPr wrap="none">
            <a:spAutoFit/>
          </a:bodyPr>
          <a:lstStyle/>
          <a:p>
            <a:r>
              <a:rPr lang="ru-RU" dirty="0" smtClean="0"/>
              <a:t>Нет-0</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hands-colorful-wallpaper-preview.jpg"/>
          <p:cNvPicPr>
            <a:picLocks noGrp="1" noChangeAspect="1"/>
          </p:cNvPicPr>
          <p:nvPr>
            <p:ph sz="quarter" idx="1"/>
          </p:nvPr>
        </p:nvPicPr>
        <p:blipFill>
          <a:blip r:embed="rId2"/>
          <a:stretch>
            <a:fillRect/>
          </a:stretch>
        </p:blipFill>
        <p:spPr>
          <a:xfrm>
            <a:off x="0" y="0"/>
            <a:ext cx="9144000" cy="7162800"/>
          </a:xfrm>
        </p:spPr>
      </p:pic>
      <p:sp>
        <p:nvSpPr>
          <p:cNvPr id="5" name="Прямоугольник 4"/>
          <p:cNvSpPr/>
          <p:nvPr/>
        </p:nvSpPr>
        <p:spPr>
          <a:xfrm>
            <a:off x="304800" y="228600"/>
            <a:ext cx="8458200" cy="5632311"/>
          </a:xfrm>
          <a:prstGeom prst="rect">
            <a:avLst/>
          </a:prstGeom>
        </p:spPr>
        <p:txBody>
          <a:bodyPr wrap="square">
            <a:spAutoFit/>
          </a:bodyPr>
          <a:lstStyle/>
          <a:p>
            <a:r>
              <a:rPr lang="ru-RU" dirty="0" smtClean="0">
                <a:latin typeface="Arial" pitchFamily="34" charset="0"/>
                <a:cs typeface="Arial" pitchFamily="34" charset="0"/>
              </a:rPr>
              <a:t>8.Любит ли ребенок сочинять и рассказывать какие-либо сказки или истории?</a:t>
            </a:r>
          </a:p>
          <a:p>
            <a:r>
              <a:rPr lang="ru-RU" dirty="0" smtClean="0">
                <a:latin typeface="Arial" pitchFamily="34" charset="0"/>
                <a:cs typeface="Arial" pitchFamily="34" charset="0"/>
              </a:rPr>
              <a:t>Да -1</a:t>
            </a:r>
          </a:p>
          <a:p>
            <a:r>
              <a:rPr lang="ru-RU" dirty="0" smtClean="0">
                <a:latin typeface="Arial" pitchFamily="34" charset="0"/>
                <a:cs typeface="Arial" pitchFamily="34" charset="0"/>
              </a:rPr>
              <a:t>Нет-0</a:t>
            </a:r>
          </a:p>
          <a:p>
            <a:r>
              <a:rPr lang="ru-RU" dirty="0" smtClean="0">
                <a:latin typeface="Arial" pitchFamily="34" charset="0"/>
                <a:cs typeface="Arial" pitchFamily="34" charset="0"/>
              </a:rPr>
              <a:t>9.Вашему ребенку снятся необыкновенные сны?</a:t>
            </a:r>
          </a:p>
          <a:p>
            <a:r>
              <a:rPr lang="ru-RU" dirty="0" smtClean="0">
                <a:latin typeface="Arial" pitchFamily="34" charset="0"/>
                <a:cs typeface="Arial" pitchFamily="34" charset="0"/>
              </a:rPr>
              <a:t>Да -1</a:t>
            </a:r>
          </a:p>
          <a:p>
            <a:r>
              <a:rPr lang="ru-RU" dirty="0" smtClean="0">
                <a:latin typeface="Arial" pitchFamily="34" charset="0"/>
                <a:cs typeface="Arial" pitchFamily="34" charset="0"/>
              </a:rPr>
              <a:t>Нет-0</a:t>
            </a:r>
          </a:p>
          <a:p>
            <a:r>
              <a:rPr lang="ru-RU" dirty="0" smtClean="0">
                <a:latin typeface="Arial" pitchFamily="34" charset="0"/>
                <a:cs typeface="Arial" pitchFamily="34" charset="0"/>
              </a:rPr>
              <a:t>10.Плачет ли ребенок под впечатлением фильма или прочитанной книги?</a:t>
            </a:r>
          </a:p>
          <a:p>
            <a:r>
              <a:rPr lang="ru-RU" dirty="0" smtClean="0">
                <a:latin typeface="Arial" pitchFamily="34" charset="0"/>
                <a:cs typeface="Arial" pitchFamily="34" charset="0"/>
              </a:rPr>
              <a:t>Да -1</a:t>
            </a:r>
          </a:p>
          <a:p>
            <a:r>
              <a:rPr lang="ru-RU" dirty="0" smtClean="0">
                <a:latin typeface="Arial" pitchFamily="34" charset="0"/>
                <a:cs typeface="Arial" pitchFamily="34" charset="0"/>
              </a:rPr>
              <a:t>Нет- 0</a:t>
            </a:r>
          </a:p>
          <a:p>
            <a:r>
              <a:rPr lang="ru-RU" dirty="0" smtClean="0">
                <a:latin typeface="Arial" pitchFamily="34" charset="0"/>
                <a:cs typeface="Arial" pitchFamily="34" charset="0"/>
              </a:rPr>
              <a:t>Посчитайте полученные очки. Если ваш ребенок набрал:</a:t>
            </a:r>
          </a:p>
          <a:p>
            <a:r>
              <a:rPr lang="ru-RU" dirty="0" smtClean="0">
                <a:latin typeface="Arial" pitchFamily="34" charset="0"/>
                <a:cs typeface="Arial" pitchFamily="34" charset="0"/>
              </a:rPr>
              <a:t>11-12 очков — у него буйная фантазия. Если ее умело направлять, то жизнь ребенка станет гораздо богаче, принесет много радости и ему, и окружающим его людям.</a:t>
            </a:r>
          </a:p>
          <a:p>
            <a:r>
              <a:rPr lang="ru-RU" dirty="0" smtClean="0">
                <a:latin typeface="Arial" pitchFamily="34" charset="0"/>
                <a:cs typeface="Arial" pitchFamily="34" charset="0"/>
              </a:rPr>
              <a:t>8-10 очков — фантазия ребенка не из слабых, однако нуждается в развитии и тренировке.</a:t>
            </a:r>
          </a:p>
          <a:p>
            <a:r>
              <a:rPr lang="ru-RU" dirty="0" smtClean="0">
                <a:latin typeface="Arial" pitchFamily="34" charset="0"/>
                <a:cs typeface="Arial" pitchFamily="34" charset="0"/>
              </a:rPr>
              <a:t>6- 7 очков — скорее всего ваш ребенок реалист, он не витает в облаках. В определенной степени это обедняет его жизнь в данном возрасте. Вы мо­жете ему помочь, грамотно стимулируя развитие его фантазии, в том числе с помощью предлагаемых нами упражнений, заданий и игр.</a:t>
            </a:r>
            <a:endParaRPr lang="ru-RU"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p:cNvPicPr>
            <a:picLocks noGrp="1"/>
          </p:cNvPicPr>
          <p:nvPr>
            <p:ph sz="quarter" idx="1"/>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0" y="0"/>
            <a:ext cx="9143999" cy="6858000"/>
          </a:xfrm>
          <a:prstGeom prst="rect">
            <a:avLst/>
          </a:prstGeom>
          <a:ln>
            <a:noFill/>
          </a:ln>
          <a:effectLst>
            <a:softEdge rad="112500"/>
          </a:effectLst>
        </p:spPr>
      </p:pic>
      <p:sp>
        <p:nvSpPr>
          <p:cNvPr id="5" name="Прямоугольник 4"/>
          <p:cNvSpPr/>
          <p:nvPr/>
        </p:nvSpPr>
        <p:spPr>
          <a:xfrm>
            <a:off x="304800" y="228601"/>
            <a:ext cx="8610600" cy="5847755"/>
          </a:xfrm>
          <a:prstGeom prst="rect">
            <a:avLst/>
          </a:prstGeom>
        </p:spPr>
        <p:txBody>
          <a:bodyPr wrap="square">
            <a:spAutoFit/>
          </a:bodyPr>
          <a:lstStyle/>
          <a:p>
            <a:pPr algn="ctr"/>
            <a:r>
              <a:rPr lang="ru-RU" b="1" dirty="0" smtClean="0">
                <a:solidFill>
                  <a:srgbClr val="FF0000"/>
                </a:solidFill>
              </a:rPr>
              <a:t>Игры на развитие творческих способностей</a:t>
            </a:r>
            <a:r>
              <a:rPr lang="ru-RU" b="1" dirty="0" smtClean="0">
                <a:solidFill>
                  <a:srgbClr val="FF0000"/>
                </a:solidFill>
              </a:rPr>
              <a:t>.</a:t>
            </a:r>
          </a:p>
          <a:p>
            <a:r>
              <a:rPr lang="ru-RU" dirty="0" smtClean="0"/>
              <a:t> </a:t>
            </a:r>
            <a:r>
              <a:rPr lang="ru-RU" sz="1600" b="1" dirty="0" smtClean="0"/>
              <a:t>Эти игры способствуют постепенному усвоению принципа условности и замещения одних предметов другими, развитию воображения. В таких играх дети смогут научиться одушевлять самые разные предметы. Для этих игр можно использовать практически любые предметы, они не занимают длительного времени. Для организации игр можно использовать практически любой момент из жизни ребенка.</a:t>
            </a:r>
          </a:p>
          <a:p>
            <a:r>
              <a:rPr lang="ru-RU" sz="1600" b="1" dirty="0" smtClean="0"/>
              <a:t> </a:t>
            </a:r>
          </a:p>
          <a:p>
            <a:r>
              <a:rPr lang="ru-RU" sz="1600" b="1" dirty="0" smtClean="0"/>
              <a:t>«Несуществующее животное»</a:t>
            </a:r>
          </a:p>
          <a:p>
            <a:r>
              <a:rPr lang="ru-RU" sz="1600" b="1" dirty="0" smtClean="0"/>
              <a:t>Если существование рыбы- молот или рыбы-иглы научно доказано, то существование рыбы-наперстка не исключено. Пусть ребенок пофантазирует: Как выглядит рыба-кастрюля? Чем питается рыба-ножницы и как можно использовать рыбу-магнит? и </a:t>
            </a:r>
            <a:r>
              <a:rPr lang="ru-RU" sz="1600" b="1" dirty="0" smtClean="0"/>
              <a:t>т.д.</a:t>
            </a:r>
          </a:p>
          <a:p>
            <a:endParaRPr lang="ru-RU" sz="1600" b="1" dirty="0" smtClean="0"/>
          </a:p>
          <a:p>
            <a:r>
              <a:rPr lang="ru-RU" sz="1600" b="1" dirty="0" smtClean="0"/>
              <a:t>«Имитация действий»</a:t>
            </a:r>
          </a:p>
          <a:p>
            <a:r>
              <a:rPr lang="ru-RU" sz="1600" b="1" dirty="0" smtClean="0"/>
              <a:t> Попросите ребенка, показать, как вы моете и вытираете руки перед приготовлением пищи. Наливаете воду в кастрюлю. Зажигаете горелку газовой плиты и ставите кастрюлю на конфорку. Чистите и режете овощи, засыпаете их в кастрюлю, солите, помешиваете, суп ложкой, черпаете суп поварешкой.</a:t>
            </a:r>
          </a:p>
          <a:p>
            <a:r>
              <a:rPr lang="ru-RU" sz="1600" b="1" dirty="0" smtClean="0"/>
              <a:t>Показать, как надо осторожно нести чашку, наполненную горячей водой. Представить и показать: вы поднимаете горячую сковороду, передаете по кругу горячую картофелину.</a:t>
            </a:r>
          </a:p>
          <a:p>
            <a:r>
              <a:rPr lang="ru-RU" sz="1600" b="1" dirty="0" smtClean="0"/>
              <a:t>Клякса.</a:t>
            </a:r>
          </a:p>
          <a:p>
            <a:r>
              <a:rPr lang="ru-RU" sz="1600" b="1" dirty="0" smtClean="0"/>
              <a:t>Предложите ребенку сбрызнуть с кисточки кляксу в центр листа, затем сложите пополам и предложите ребенку пофантазировать, что это может быть и дорисовать.</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600200"/>
          </a:xfrm>
        </p:spPr>
        <p:txBody>
          <a:bodyPr>
            <a:normAutofit/>
          </a:bodyPr>
          <a:lstStyle/>
          <a:p>
            <a:pPr algn="ctr"/>
            <a:r>
              <a:rPr lang="ru-RU" b="1" dirty="0" smtClean="0">
                <a:solidFill>
                  <a:srgbClr val="00B050"/>
                </a:solidFill>
              </a:rPr>
              <a:t>«Закорючки»</a:t>
            </a:r>
            <a:br>
              <a:rPr lang="ru-RU" b="1" dirty="0" smtClean="0">
                <a:solidFill>
                  <a:srgbClr val="00B050"/>
                </a:solidFill>
              </a:rPr>
            </a:br>
            <a:r>
              <a:rPr lang="ru-RU" b="1" dirty="0" smtClean="0">
                <a:solidFill>
                  <a:srgbClr val="00B050"/>
                </a:solidFill>
              </a:rPr>
              <a:t>Преврати закорючку в рисунок.</a:t>
            </a:r>
            <a:r>
              <a:rPr lang="ru-RU" dirty="0" smtClean="0"/>
              <a:t/>
            </a:r>
            <a:br>
              <a:rPr lang="ru-RU" dirty="0" smtClean="0"/>
            </a:br>
            <a:endParaRPr lang="ru-RU" dirty="0"/>
          </a:p>
        </p:txBody>
      </p:sp>
      <p:pic>
        <p:nvPicPr>
          <p:cNvPr id="4" name="Содержимое 3" descr="Снимок.PNG"/>
          <p:cNvPicPr>
            <a:picLocks noGrp="1" noChangeAspect="1"/>
          </p:cNvPicPr>
          <p:nvPr>
            <p:ph sz="quarter" idx="1"/>
          </p:nvPr>
        </p:nvPicPr>
        <p:blipFill>
          <a:blip r:embed="rId2"/>
          <a:stretch>
            <a:fillRect/>
          </a:stretch>
        </p:blipFill>
        <p:spPr>
          <a:xfrm>
            <a:off x="1447363" y="1334759"/>
            <a:ext cx="6249273" cy="470600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sz="quarter" idx="1"/>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3352800" y="152400"/>
            <a:ext cx="3505200" cy="381000"/>
          </a:xfrm>
        </p:spPr>
        <p:txBody>
          <a:bodyPr>
            <a:noAutofit/>
          </a:bodyPr>
          <a:lstStyle/>
          <a:p>
            <a:r>
              <a:rPr lang="ru-RU" sz="2400" b="1" dirty="0" smtClean="0">
                <a:latin typeface="Arial" pitchFamily="34" charset="0"/>
                <a:cs typeface="Arial" pitchFamily="34" charset="0"/>
              </a:rPr>
              <a:t>Дорисуй картинку</a:t>
            </a:r>
            <a:endParaRPr lang="ru-RU" sz="2400" b="1"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sz="quarter" idx="1"/>
          </p:nvPr>
        </p:nvPicPr>
        <p:blipFill rotWithShape="1">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b="11223"/>
          <a:stretch/>
        </p:blipFill>
        <p:spPr bwMode="auto">
          <a:xfrm>
            <a:off x="0" y="304800"/>
            <a:ext cx="9144000" cy="6400800"/>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
        <p:nvSpPr>
          <p:cNvPr id="2" name="Заголовок 1"/>
          <p:cNvSpPr>
            <a:spLocks noGrp="1"/>
          </p:cNvSpPr>
          <p:nvPr>
            <p:ph type="title"/>
          </p:nvPr>
        </p:nvSpPr>
        <p:spPr>
          <a:xfrm>
            <a:off x="2514600" y="152400"/>
            <a:ext cx="3429000" cy="990600"/>
          </a:xfrm>
        </p:spPr>
        <p:txBody>
          <a:bodyPr>
            <a:normAutofit fontScale="90000"/>
          </a:bodyPr>
          <a:lstStyle/>
          <a:p>
            <a:r>
              <a:rPr lang="ru-RU" sz="2700" b="1" dirty="0" smtClean="0">
                <a:latin typeface="Arial" pitchFamily="34" charset="0"/>
                <a:cs typeface="Arial" pitchFamily="34" charset="0"/>
              </a:rPr>
              <a:t>Раскрась картинку.</a:t>
            </a:r>
            <a:r>
              <a:rPr lang="ru-RU" dirty="0" smtClean="0"/>
              <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Содержимое 9" descr="1527364708.jpg"/>
          <p:cNvPicPr>
            <a:picLocks noGrp="1" noChangeAspect="1"/>
          </p:cNvPicPr>
          <p:nvPr>
            <p:ph sz="quarter"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lstStyle/>
          <a:p>
            <a:endParaRPr lang="ru-RU" dirty="0"/>
          </a:p>
        </p:txBody>
      </p:sp>
      <p:sp>
        <p:nvSpPr>
          <p:cNvPr id="8" name="Прямоугольник 7"/>
          <p:cNvSpPr/>
          <p:nvPr/>
        </p:nvSpPr>
        <p:spPr>
          <a:xfrm>
            <a:off x="609600" y="457200"/>
            <a:ext cx="7696200" cy="5693866"/>
          </a:xfrm>
          <a:prstGeom prst="rect">
            <a:avLst/>
          </a:prstGeom>
        </p:spPr>
        <p:txBody>
          <a:bodyPr wrap="square">
            <a:spAutoFit/>
          </a:bodyPr>
          <a:lstStyle/>
          <a:p>
            <a:r>
              <a:rPr lang="ru-RU" sz="2800" b="1" dirty="0" smtClean="0">
                <a:solidFill>
                  <a:srgbClr val="92D050"/>
                </a:solidFill>
                <a:latin typeface="Arial" pitchFamily="34" charset="0"/>
                <a:cs typeface="Arial" pitchFamily="34" charset="0"/>
              </a:rPr>
              <a:t>В заключение нужно отметить, что значение имеет поддержка и одобрение любых конструктивных идей, поступающих от детей, закрепление любых, пусть даже минимальных успехов каждого ребенка, развитие собственной индивидуальности в условиях различных форм сотруднической деятельности.</a:t>
            </a:r>
          </a:p>
          <a:p>
            <a:r>
              <a:rPr lang="ru-RU" sz="2800" b="1" dirty="0" smtClean="0">
                <a:solidFill>
                  <a:srgbClr val="92D050"/>
                </a:solidFill>
                <a:latin typeface="Arial" pitchFamily="34" charset="0"/>
                <a:cs typeface="Arial" pitchFamily="34" charset="0"/>
              </a:rPr>
              <a:t>Воображение есть в каждом ребенке, который, чувствуя, мысля, действуя, вносит в жизнь хотя бы крупицу своего “Я”.</a:t>
            </a:r>
            <a:endParaRPr lang="ru-RU" sz="2800" b="1" dirty="0">
              <a:solidFill>
                <a:srgbClr val="92D050"/>
              </a:solidFill>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33</TotalTime>
  <Words>402</Words>
  <PresentationFormat>Экран (4:3)</PresentationFormat>
  <Paragraphs>58</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Начальная</vt:lpstr>
      <vt:lpstr>Слайд 1</vt:lpstr>
      <vt:lpstr>Слайд 2</vt:lpstr>
      <vt:lpstr>Слайд 3</vt:lpstr>
      <vt:lpstr>Слайд 4</vt:lpstr>
      <vt:lpstr>Слайд 5</vt:lpstr>
      <vt:lpstr>«Закорючки» Преврати закорючку в рисунок. </vt:lpstr>
      <vt:lpstr>Дорисуй картинку</vt:lpstr>
      <vt:lpstr>Раскрась картинку. </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dc:creator>
  <cp:lastModifiedBy>ирина</cp:lastModifiedBy>
  <cp:revision>5</cp:revision>
  <dcterms:created xsi:type="dcterms:W3CDTF">2022-05-07T17:47:05Z</dcterms:created>
  <dcterms:modified xsi:type="dcterms:W3CDTF">2022-05-07T18:30:46Z</dcterms:modified>
</cp:coreProperties>
</file>