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59" r:id="rId7"/>
    <p:sldId id="260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9" d="100"/>
          <a:sy n="69" d="100"/>
        </p:scale>
        <p:origin x="78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0A2EA-52FC-4603-AE6E-48B831038310}" type="datetimeFigureOut">
              <a:rPr lang="ru-RU" smtClean="0"/>
              <a:t>29.04.2022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F9B9F-2996-49D6-9034-80B3CAF94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3405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0A2EA-52FC-4603-AE6E-48B831038310}" type="datetimeFigureOut">
              <a:rPr lang="ru-RU" smtClean="0"/>
              <a:t>29.04.2022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F9B9F-2996-49D6-9034-80B3CAF94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1356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0A2EA-52FC-4603-AE6E-48B831038310}" type="datetimeFigureOut">
              <a:rPr lang="ru-RU" smtClean="0"/>
              <a:t>29.04.2022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F9B9F-2996-49D6-9034-80B3CAF94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798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0A2EA-52FC-4603-AE6E-48B831038310}" type="datetimeFigureOut">
              <a:rPr lang="ru-RU" smtClean="0"/>
              <a:t>29.04.2022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F9B9F-2996-49D6-9034-80B3CAF94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78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0A2EA-52FC-4603-AE6E-48B831038310}" type="datetimeFigureOut">
              <a:rPr lang="ru-RU" smtClean="0"/>
              <a:t>29.04.2022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F9B9F-2996-49D6-9034-80B3CAF94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7256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0A2EA-52FC-4603-AE6E-48B831038310}" type="datetimeFigureOut">
              <a:rPr lang="ru-RU" smtClean="0"/>
              <a:t>29.04.2022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F9B9F-2996-49D6-9034-80B3CAF94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5665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0A2EA-52FC-4603-AE6E-48B831038310}" type="datetimeFigureOut">
              <a:rPr lang="ru-RU" smtClean="0"/>
              <a:t>29.04.2022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F9B9F-2996-49D6-9034-80B3CAF94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7678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0A2EA-52FC-4603-AE6E-48B831038310}" type="datetimeFigureOut">
              <a:rPr lang="ru-RU" smtClean="0"/>
              <a:t>29.04.2022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F9B9F-2996-49D6-9034-80B3CAF94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266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0A2EA-52FC-4603-AE6E-48B831038310}" type="datetimeFigureOut">
              <a:rPr lang="ru-RU" smtClean="0"/>
              <a:t>29.04.2022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F9B9F-2996-49D6-9034-80B3CAF94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0603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0A2EA-52FC-4603-AE6E-48B831038310}" type="datetimeFigureOut">
              <a:rPr lang="ru-RU" smtClean="0"/>
              <a:t>29.04.2022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F9B9F-2996-49D6-9034-80B3CAF94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3509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0A2EA-52FC-4603-AE6E-48B831038310}" type="datetimeFigureOut">
              <a:rPr lang="ru-RU" smtClean="0"/>
              <a:t>29.04.2022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F9B9F-2996-49D6-9034-80B3CAF94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0282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0A2EA-52FC-4603-AE6E-48B831038310}" type="datetimeFigureOut">
              <a:rPr lang="ru-RU" smtClean="0"/>
              <a:t>29.04.2022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F9B9F-2996-49D6-9034-80B3CAF94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682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>
                <a:latin typeface="+mn-lt"/>
                <a:cs typeface="Times New Roman" panose="02020603050405020304" pitchFamily="18" charset="0"/>
              </a:rPr>
              <a:t>«Методы гражданско-патриотического воспитания в дошкольных образовательных организациях »</a:t>
            </a:r>
            <a:endParaRPr lang="ru-RU" sz="28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65759" y="1690688"/>
            <a:ext cx="11416937" cy="485380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000" dirty="0" smtClean="0"/>
              <a:t>«Красота родного края, открывающаяся благодаря сказке, фантазии, творчеству – это источник любви к Родине. Понимание и чувствование величия, могущества Родины приходит к человеку постепенно и имеет своими истоками красоту».</a:t>
            </a:r>
          </a:p>
          <a:p>
            <a:pPr marL="0" indent="0" algn="r">
              <a:buNone/>
            </a:pPr>
            <a:r>
              <a:rPr lang="ru-RU" sz="3000" dirty="0" err="1" smtClean="0"/>
              <a:t>В.А.Сухомлинский</a:t>
            </a:r>
            <a:r>
              <a:rPr lang="ru-RU" sz="3000" dirty="0" smtClean="0"/>
              <a:t> </a:t>
            </a:r>
          </a:p>
          <a:p>
            <a:pPr marL="0" indent="0" algn="ctr">
              <a:buNone/>
            </a:pPr>
            <a:r>
              <a:rPr lang="ru-RU" sz="3000" dirty="0" smtClean="0"/>
              <a:t>Чувство патриотизма это:</a:t>
            </a:r>
          </a:p>
          <a:p>
            <a:r>
              <a:rPr lang="ru-RU" sz="3000" dirty="0" smtClean="0"/>
              <a:t>Любовь к своей семье</a:t>
            </a:r>
          </a:p>
          <a:p>
            <a:endParaRPr lang="ru-RU" sz="3000" dirty="0" smtClean="0"/>
          </a:p>
          <a:p>
            <a:r>
              <a:rPr lang="ru-RU" sz="3000" dirty="0" smtClean="0"/>
              <a:t>Любовь к родным местам</a:t>
            </a:r>
          </a:p>
          <a:p>
            <a:pPr marL="0" indent="0">
              <a:buNone/>
            </a:pPr>
            <a:endParaRPr lang="ru-RU" sz="3000" dirty="0" smtClean="0"/>
          </a:p>
          <a:p>
            <a:r>
              <a:rPr lang="ru-RU" sz="3000" dirty="0" smtClean="0"/>
              <a:t>Гордость за свой народ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6677892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/>
              <a:t>Задача </a:t>
            </a:r>
            <a:r>
              <a:rPr lang="ru-RU" sz="2800" b="1" dirty="0"/>
              <a:t>педагогов:</a:t>
            </a: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1436914"/>
            <a:ext cx="10515600" cy="5238206"/>
          </a:xfrm>
        </p:spPr>
        <p:txBody>
          <a:bodyPr>
            <a:normAutofit fontScale="92500" lnSpcReduction="20000"/>
          </a:bodyPr>
          <a:lstStyle/>
          <a:p>
            <a:r>
              <a:rPr lang="ru-RU" sz="3000" dirty="0"/>
              <a:t>Воспитание у детей любви, привязанности к дому, семье, улице, детскому саду, городу;</a:t>
            </a:r>
          </a:p>
          <a:p>
            <a:r>
              <a:rPr lang="ru-RU" sz="3000" dirty="0"/>
              <a:t>Формирование бережного отношения живой и неживой природе;</a:t>
            </a:r>
          </a:p>
          <a:p>
            <a:r>
              <a:rPr lang="ru-RU" sz="3000" dirty="0"/>
              <a:t>Воспитание уважения к чужому и своему труду;</a:t>
            </a:r>
          </a:p>
          <a:p>
            <a:r>
              <a:rPr lang="ru-RU" sz="3000" dirty="0"/>
              <a:t>Развитие интереса к русским промыслам и традициям;</a:t>
            </a:r>
          </a:p>
          <a:p>
            <a:r>
              <a:rPr lang="ru-RU" sz="3000" dirty="0"/>
              <a:t>Формирование базовых знаний о правах человека;</a:t>
            </a:r>
          </a:p>
          <a:p>
            <a:r>
              <a:rPr lang="ru-RU" sz="3000" dirty="0"/>
              <a:t>Расширение имеющихся представлений о своем городе;</a:t>
            </a:r>
          </a:p>
          <a:p>
            <a:r>
              <a:rPr lang="ru-RU" sz="3000" dirty="0"/>
              <a:t>Знакомство воспитанников с государственной символикой (флаг, герб, гимн);</a:t>
            </a:r>
          </a:p>
          <a:p>
            <a:r>
              <a:rPr lang="ru-RU" sz="3000" dirty="0"/>
              <a:t>Воспитание чувства гордости, ответственности за достижения своей страны;</a:t>
            </a:r>
          </a:p>
          <a:p>
            <a:r>
              <a:rPr lang="ru-RU" sz="3000" dirty="0"/>
              <a:t>Формирование уважения, толерантности ко всем народам с их традициями.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59815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97428" y="300446"/>
            <a:ext cx="9144000" cy="988832"/>
          </a:xfrm>
        </p:spPr>
        <p:txBody>
          <a:bodyPr>
            <a:noAutofit/>
          </a:bodyPr>
          <a:lstStyle/>
          <a:p>
            <a:r>
              <a:rPr lang="ru-RU" sz="2800" b="1" dirty="0">
                <a:latin typeface="+mn-lt"/>
              </a:rPr>
              <a:t>Работа по направлению гражданско-патриотического воспитания осуществляется по следующим направлениям: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9006" y="1289278"/>
            <a:ext cx="11377748" cy="5346653"/>
          </a:xfrm>
        </p:spPr>
        <p:txBody>
          <a:bodyPr>
            <a:noAutofit/>
          </a:bodyPr>
          <a:lstStyle/>
          <a:p>
            <a:pPr marL="514350" indent="-514350" algn="l">
              <a:buAutoNum type="arabicPeriod"/>
            </a:pPr>
            <a:r>
              <a:rPr lang="ru-RU" sz="2800" dirty="0" smtClean="0"/>
              <a:t>Сопровождение методическими вспомогательными ресурсами.</a:t>
            </a:r>
          </a:p>
          <a:p>
            <a:pPr marL="514350" indent="-514350" algn="l">
              <a:buAutoNum type="arabicPeriod" startAt="2"/>
            </a:pPr>
            <a:r>
              <a:rPr lang="ru-RU" sz="2800" dirty="0" smtClean="0"/>
              <a:t>Работа с детьми.</a:t>
            </a:r>
          </a:p>
          <a:p>
            <a:pPr marL="514350" indent="-514350" algn="l">
              <a:buAutoNum type="arabicPeriod" startAt="3"/>
            </a:pPr>
            <a:r>
              <a:rPr lang="ru-RU" sz="2800" dirty="0" smtClean="0"/>
              <a:t>Работа с родителями</a:t>
            </a:r>
          </a:p>
          <a:p>
            <a:r>
              <a:rPr lang="ru-RU" b="1" dirty="0"/>
              <a:t>Все эти направления взаимосвязаны и включают: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dirty="0"/>
              <a:t>Знакомство со своим городом, его историей;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dirty="0"/>
              <a:t>Знакомство с Россией и родным краем;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dirty="0"/>
              <a:t>Знакомство с историческими событиями своего народа и страны;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dirty="0"/>
              <a:t>Знакомство с героями былин и их подвигами;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dirty="0"/>
              <a:t>Знакомство с символикой государства, республики, города</a:t>
            </a:r>
            <a:r>
              <a:rPr lang="ru-RU" dirty="0"/>
              <a:t>.</a:t>
            </a:r>
          </a:p>
          <a:p>
            <a:pPr algn="l"/>
            <a:endParaRPr lang="ru-RU" sz="2800" dirty="0" smtClean="0"/>
          </a:p>
          <a:p>
            <a:pPr algn="l"/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215843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09006"/>
            <a:ext cx="9144000" cy="744583"/>
          </a:xfrm>
        </p:spPr>
        <p:txBody>
          <a:bodyPr>
            <a:normAutofit/>
          </a:bodyPr>
          <a:lstStyle/>
          <a:p>
            <a:r>
              <a:rPr lang="ru-RU" sz="2800" b="1" dirty="0"/>
              <a:t>Методическое сопровождение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2959" y="1175657"/>
            <a:ext cx="10711543" cy="5055326"/>
          </a:xfrm>
        </p:spPr>
        <p:txBody>
          <a:bodyPr>
            <a:noAutofit/>
          </a:bodyPr>
          <a:lstStyle/>
          <a:p>
            <a:r>
              <a:rPr lang="ru-RU" sz="2800" i="1" dirty="0"/>
              <a:t>Формирование предметно-развивающей среды патриотической направленности</a:t>
            </a:r>
            <a:r>
              <a:rPr lang="ru-RU" sz="2800" b="1" i="1" dirty="0" smtClean="0"/>
              <a:t>:</a:t>
            </a:r>
          </a:p>
          <a:p>
            <a:endParaRPr lang="ru-RU" sz="2800" b="1" i="1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sz="2800" dirty="0"/>
              <a:t>В холле детского сада оборудованы стенды: "Моя страна", "Мой </a:t>
            </a:r>
            <a:r>
              <a:rPr lang="ru-RU" sz="2800" dirty="0" smtClean="0"/>
              <a:t>город«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sz="2800" dirty="0" smtClean="0"/>
              <a:t> В </a:t>
            </a:r>
            <a:r>
              <a:rPr lang="ru-RU" sz="2800" dirty="0"/>
              <a:t>группах имеется набор дидактических игр: "Военная техника", "Найди флаг России", "Защитники России" и т.д</a:t>
            </a:r>
            <a:r>
              <a:rPr lang="ru-RU" sz="2800" dirty="0" smtClean="0"/>
              <a:t>.</a:t>
            </a:r>
            <a:endParaRPr lang="ru-RU" sz="2800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sz="2800" dirty="0"/>
              <a:t>Сделана подборка художественной и методической литературы, через которую дети могут получать информацию о подвигах в годы ВОВ, о России и ее армии и т.д</a:t>
            </a:r>
            <a:r>
              <a:rPr lang="ru-RU" sz="2800" dirty="0" smtClean="0"/>
              <a:t>.</a:t>
            </a:r>
            <a:endParaRPr lang="ru-RU" sz="2800" dirty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076048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Патриотическое воспита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892" y="261255"/>
            <a:ext cx="4480560" cy="2690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www.maam.ru/upload/blogs/detsad-172652-139939581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6559" y="300445"/>
            <a:ext cx="4605927" cy="2651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ped-kopilka.ru/images/photos/medium/bb57fce32f9bfe369deaa269d393912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7781" y="3396342"/>
            <a:ext cx="6153150" cy="3278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08189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69817"/>
            <a:ext cx="9144000" cy="470263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>Методы работы:</a:t>
            </a:r>
            <a:endParaRPr lang="ru-RU" sz="2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2697" y="640080"/>
            <a:ext cx="11625943" cy="6074229"/>
          </a:xfrm>
        </p:spPr>
        <p:txBody>
          <a:bodyPr>
            <a:no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dirty="0" smtClean="0"/>
              <a:t> Целевые прогулки и экскурсии.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dirty="0" smtClean="0"/>
              <a:t> Наблюдения (например, трудовой жизни людей, изменений в облике города и т.д.).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dirty="0" smtClean="0"/>
              <a:t> Объяснения воспитателя в сочетании с показом и наблюдениями детей.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dirty="0" smtClean="0"/>
              <a:t>Беседы о родном городе.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dirty="0" smtClean="0"/>
              <a:t> Праздники и развлечения патриотической направленности,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dirty="0" smtClean="0"/>
              <a:t> Разучивание песен и стихов о родине, пословиц, поговорок, чтение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dirty="0" smtClean="0"/>
              <a:t>сказок, прослушивание музыкальных произведений.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dirty="0" smtClean="0"/>
              <a:t>Ознакомление с произведениями народного творчества (вышивка,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dirty="0" smtClean="0"/>
              <a:t>роспись, скульптура).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dirty="0" smtClean="0"/>
              <a:t> Обогащение и стимулирование детского творчества.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dirty="0" smtClean="0"/>
              <a:t> Привлечение детей к посильному общественно-полезному труду.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208030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69817"/>
            <a:ext cx="9144000" cy="718457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Работа с родителями</a:t>
            </a:r>
            <a:endParaRPr lang="ru-RU" sz="2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1256" y="1149531"/>
            <a:ext cx="11743509" cy="5551715"/>
          </a:xfrm>
        </p:spPr>
        <p:txBody>
          <a:bodyPr>
            <a:no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dirty="0" smtClean="0"/>
              <a:t> Собрания и консультации с родителями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dirty="0" smtClean="0"/>
              <a:t> Выпуск стенгазеты для детей, родителей «Дружная семейка»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dirty="0" smtClean="0"/>
              <a:t> Оформление </a:t>
            </a:r>
            <a:r>
              <a:rPr lang="ru-RU" sz="2800" dirty="0" err="1" smtClean="0"/>
              <a:t>фотостендов</a:t>
            </a:r>
            <a:r>
              <a:rPr lang="ru-RU" sz="2800" dirty="0" smtClean="0"/>
              <a:t> «Есть такая профессия – Родину защищать!»,</a:t>
            </a:r>
          </a:p>
          <a:p>
            <a:pPr algn="l"/>
            <a:r>
              <a:rPr lang="ru-RU" sz="2800" dirty="0" smtClean="0"/>
              <a:t>     «Наши домашние любимцы» и др.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dirty="0" smtClean="0"/>
              <a:t> Семейный фотоконкурс «Город, в котором я живу»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dirty="0" smtClean="0"/>
              <a:t> Семейная выставка рисунков (сотворчество детей и родителей) «В</a:t>
            </a:r>
          </a:p>
          <a:p>
            <a:pPr algn="l"/>
            <a:r>
              <a:rPr lang="ru-RU" sz="2800" dirty="0" smtClean="0"/>
              <a:t>     мире нет прекрасней края», «Моя земля».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dirty="0" smtClean="0"/>
              <a:t> Проекты гражданско-патриотической направленности «Я – гражданин</a:t>
            </a:r>
          </a:p>
          <a:p>
            <a:pPr algn="l"/>
            <a:r>
              <a:rPr lang="ru-RU" sz="2800" dirty="0" smtClean="0"/>
              <a:t>     России!», «Ребенок имеет право», «Моя семья»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dirty="0" smtClean="0"/>
              <a:t> Семейные праздники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dirty="0" smtClean="0"/>
              <a:t> Акция «Пусть наш город будет чистым!»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152266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526473" y="609599"/>
            <a:ext cx="11249891" cy="2770909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 smtClean="0"/>
              <a:t>«</a:t>
            </a:r>
            <a:r>
              <a:rPr lang="ru-RU" sz="3100" b="1" i="1" dirty="0" smtClean="0"/>
              <a:t>Только тот, кто любит, ценит и     уважает накопленное и сохранённое предшествующим поколением,</a:t>
            </a:r>
            <a:r>
              <a:rPr lang="ru-RU" sz="3100" dirty="0" smtClean="0"/>
              <a:t> </a:t>
            </a:r>
            <a:r>
              <a:rPr lang="ru-RU" sz="3100" b="1" i="1" dirty="0" smtClean="0"/>
              <a:t>может любить Родину, узнать её, стать подлинным патриотом».                       С. Михалков</a:t>
            </a:r>
            <a:br>
              <a:rPr lang="ru-RU" sz="3100" b="1" i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787236" y="7869238"/>
            <a:ext cx="9144000" cy="16557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https://www.maam.ru/upload/blogs/detsad-172652-13993958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811" y="2500312"/>
            <a:ext cx="5305425" cy="3686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www.maam.ru/upload/blogs/detsad-110384-140060156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9236" y="2485589"/>
            <a:ext cx="5314950" cy="3700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058444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506</Words>
  <Application>Microsoft Office PowerPoint</Application>
  <PresentationFormat>Широкоэкранный</PresentationFormat>
  <Paragraphs>60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«Методы гражданско-патриотического воспитания в дошкольных образовательных организациях »</vt:lpstr>
      <vt:lpstr>Задача педагогов:</vt:lpstr>
      <vt:lpstr>Работа по направлению гражданско-патриотического воспитания осуществляется по следующим направлениям:</vt:lpstr>
      <vt:lpstr>Методическое сопровождение</vt:lpstr>
      <vt:lpstr>Презентация PowerPoint</vt:lpstr>
      <vt:lpstr>Методы работы:</vt:lpstr>
      <vt:lpstr>Работа с родителями</vt:lpstr>
      <vt:lpstr>«Только тот, кто любит, ценит и     уважает накопленное и сохранённое предшествующим поколением, может любить Родину, узнать её, стать подлинным патриотом».                       С. Михалков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«Методы гражданско-патриотического воспитания в дошкольных образовательных организациях »</dc:title>
  <dc:creator>user</dc:creator>
  <cp:lastModifiedBy>user</cp:lastModifiedBy>
  <cp:revision>12</cp:revision>
  <dcterms:created xsi:type="dcterms:W3CDTF">2022-04-29T17:19:30Z</dcterms:created>
  <dcterms:modified xsi:type="dcterms:W3CDTF">2022-04-29T18:57:58Z</dcterms:modified>
</cp:coreProperties>
</file>