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7" r:id="rId2"/>
    <p:sldId id="258" r:id="rId3"/>
    <p:sldId id="261" r:id="rId4"/>
    <p:sldId id="278" r:id="rId5"/>
    <p:sldId id="281" r:id="rId6"/>
    <p:sldId id="282" r:id="rId7"/>
    <p:sldId id="283" r:id="rId8"/>
    <p:sldId id="284" r:id="rId9"/>
    <p:sldId id="285" r:id="rId10"/>
    <p:sldId id="286" r:id="rId11"/>
    <p:sldId id="287" r:id="rId12"/>
    <p:sldId id="289" r:id="rId13"/>
    <p:sldId id="291" r:id="rId14"/>
    <p:sldId id="290" r:id="rId15"/>
    <p:sldId id="279" r:id="rId16"/>
    <p:sldId id="270" r:id="rId17"/>
    <p:sldId id="29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5DFFF"/>
    <a:srgbClr val="FFFF00"/>
    <a:srgbClr val="33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2" autoAdjust="0"/>
    <p:restoredTop sz="94660"/>
  </p:normalViewPr>
  <p:slideViewPr>
    <p:cSldViewPr>
      <p:cViewPr varScale="1">
        <p:scale>
          <a:sx n="83" d="100"/>
          <a:sy n="83" d="100"/>
        </p:scale>
        <p:origin x="-1430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да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Лист1!$B$2</c:f>
              <c:numCache>
                <c:formatCode>0%</c:formatCode>
                <c:ptCount val="1"/>
                <c:pt idx="0">
                  <c:v>0.2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да, и собираюсь еще сделать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Лист1!$C$2</c:f>
              <c:numCache>
                <c:formatCode>0%</c:formatCode>
                <c:ptCount val="1"/>
                <c:pt idx="0">
                  <c:v>0.15000000000000013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нет, но хотел бы сделать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Лист1!$D$2</c:f>
              <c:numCache>
                <c:formatCode>0%</c:formatCode>
                <c:ptCount val="1"/>
                <c:pt idx="0">
                  <c:v>0.2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нет, и не собираюсь делать 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Лист1!$E$2</c:f>
              <c:numCache>
                <c:formatCode>0%</c:formatCode>
                <c:ptCount val="1"/>
                <c:pt idx="0">
                  <c:v>0.45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1879936"/>
        <c:axId val="228675968"/>
      </c:barChart>
      <c:catAx>
        <c:axId val="1418799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28675968"/>
        <c:crosses val="autoZero"/>
        <c:auto val="1"/>
        <c:lblAlgn val="ctr"/>
        <c:lblOffset val="100"/>
        <c:noMultiLvlLbl val="0"/>
      </c:catAx>
      <c:valAx>
        <c:axId val="228675968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14187993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20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отрицательно 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Лист1!$B$2</c:f>
              <c:numCache>
                <c:formatCode>0%</c:formatCode>
                <c:ptCount val="1"/>
                <c:pt idx="0">
                  <c:v>0.5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нейтрально 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Лист1!$C$2</c:f>
              <c:numCache>
                <c:formatCode>0%</c:formatCode>
                <c:ptCount val="1"/>
                <c:pt idx="0">
                  <c:v>0.30000000000000027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затрудняюсь ответить 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Лист1!$D$2</c:f>
              <c:numCache>
                <c:formatCode>0%</c:formatCode>
                <c:ptCount val="1"/>
                <c:pt idx="0">
                  <c:v>0.2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4022784"/>
        <c:axId val="124024320"/>
      </c:barChart>
      <c:catAx>
        <c:axId val="1240227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24024320"/>
        <c:crosses val="autoZero"/>
        <c:auto val="1"/>
        <c:lblAlgn val="ctr"/>
        <c:lblOffset val="100"/>
        <c:noMultiLvlLbl val="0"/>
      </c:catAx>
      <c:valAx>
        <c:axId val="124024320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12402278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20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12 лет</c:v>
                </c:pt>
              </c:strCache>
            </c:strRef>
          </c:tx>
          <c:invertIfNegative val="0"/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Лист1!$B$2</c:f>
              <c:numCache>
                <c:formatCode>0%</c:formatCode>
                <c:ptCount val="1"/>
                <c:pt idx="0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13 лет</c:v>
                </c:pt>
              </c:strCache>
            </c:strRef>
          </c:tx>
          <c:invertIfNegative val="0"/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Лист1!$C$2</c:f>
              <c:numCache>
                <c:formatCode>0%</c:formatCode>
                <c:ptCount val="1"/>
                <c:pt idx="0">
                  <c:v>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14 ле</c:v>
                </c:pt>
              </c:strCache>
            </c:strRef>
          </c:tx>
          <c:invertIfNegative val="0"/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Лист1!$D$2</c:f>
              <c:numCache>
                <c:formatCode>0%</c:formatCode>
                <c:ptCount val="1"/>
                <c:pt idx="0">
                  <c:v>0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15 ле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Лист1!$E$2</c:f>
              <c:numCache>
                <c:formatCode>0%</c:formatCode>
                <c:ptCount val="1"/>
                <c:pt idx="0">
                  <c:v>0.29000000000000026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16 лет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Лист1!$F$2</c:f>
              <c:numCache>
                <c:formatCode>0%</c:formatCode>
                <c:ptCount val="1"/>
                <c:pt idx="0">
                  <c:v>0.71000000000000052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4510976"/>
        <c:axId val="124512512"/>
      </c:barChart>
      <c:catAx>
        <c:axId val="1245109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24512512"/>
        <c:crosses val="autoZero"/>
        <c:auto val="1"/>
        <c:lblAlgn val="ctr"/>
        <c:lblOffset val="100"/>
        <c:noMultiLvlLbl val="0"/>
      </c:catAx>
      <c:valAx>
        <c:axId val="124512512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12451097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20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это модно 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Лист1!$B$2</c:f>
              <c:numCache>
                <c:formatCode>0%</c:formatCode>
                <c:ptCount val="1"/>
                <c:pt idx="0">
                  <c:v>0.14000000000000001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просто захотелось 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Лист1!$C$2</c:f>
              <c:numCache>
                <c:formatCode>0%</c:formatCode>
                <c:ptCount val="1"/>
                <c:pt idx="0">
                  <c:v>0.14000000000000001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это красиво 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Лист1!$D$2</c:f>
              <c:numCache>
                <c:formatCode>0%</c:formatCode>
                <c:ptCount val="1"/>
                <c:pt idx="0">
                  <c:v>0.44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захотелось выделиться 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Лист1!$E$2</c:f>
              <c:numCache>
                <c:formatCode>0%</c:formatCode>
                <c:ptCount val="1"/>
                <c:pt idx="0">
                  <c:v>0.14000000000000001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по советам друзей 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Лист1!$F$2</c:f>
              <c:numCache>
                <c:formatCode>0%</c:formatCode>
                <c:ptCount val="1"/>
                <c:pt idx="0">
                  <c:v>0.14000000000000001</c:v>
                </c:pt>
              </c:numCache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за компанию  </c:v>
                </c:pt>
              </c:strCache>
            </c:strRef>
          </c:tx>
          <c:invertIfNegative val="0"/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Лист1!$G$2</c:f>
              <c:numCache>
                <c:formatCode>0%</c:formatCode>
                <c:ptCount val="1"/>
                <c:pt idx="0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5453824"/>
        <c:axId val="125455360"/>
      </c:barChart>
      <c:catAx>
        <c:axId val="12545382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25455360"/>
        <c:crosses val="autoZero"/>
        <c:auto val="1"/>
        <c:lblAlgn val="ctr"/>
        <c:lblOffset val="100"/>
        <c:noMultiLvlLbl val="0"/>
      </c:catAx>
      <c:valAx>
        <c:axId val="125455360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12545382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20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 салоне 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Лист1!$B$2</c:f>
              <c:numCache>
                <c:formatCode>0%</c:formatCode>
                <c:ptCount val="1"/>
                <c:pt idx="0">
                  <c:v>0.58000000000000007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в домашних условиях сам 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Лист1!$C$2</c:f>
              <c:numCache>
                <c:formatCode>0%</c:formatCode>
                <c:ptCount val="1"/>
                <c:pt idx="0">
                  <c:v>0.14000000000000001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в домашних условиях, знающим человеком 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Лист1!$D$2</c:f>
              <c:numCache>
                <c:formatCode>0%</c:formatCode>
                <c:ptCount val="1"/>
                <c:pt idx="0">
                  <c:v>0.14000000000000001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в медицинском учреждении 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Лист1!$E$2</c:f>
              <c:numCache>
                <c:formatCode>0%</c:formatCode>
                <c:ptCount val="1"/>
                <c:pt idx="0">
                  <c:v>0.14000000000000001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7492096"/>
        <c:axId val="127493632"/>
      </c:barChart>
      <c:catAx>
        <c:axId val="1274920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27493632"/>
        <c:crosses val="autoZero"/>
        <c:auto val="1"/>
        <c:lblAlgn val="ctr"/>
        <c:lblOffset val="100"/>
        <c:noMultiLvlLbl val="0"/>
      </c:catAx>
      <c:valAx>
        <c:axId val="127493632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12749209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20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положительное 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Лист1!$B$2</c:f>
              <c:numCache>
                <c:formatCode>0%</c:formatCode>
                <c:ptCount val="1"/>
                <c:pt idx="0">
                  <c:v>0.15000000000000013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отрицательное 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Лист1!$C$2</c:f>
              <c:numCache>
                <c:formatCode>0%</c:formatCode>
                <c:ptCount val="1"/>
                <c:pt idx="0">
                  <c:v>0.15000000000000013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никакое 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Лист1!$D$2</c:f>
              <c:numCache>
                <c:formatCode>0%</c:formatCode>
                <c:ptCount val="1"/>
                <c:pt idx="0">
                  <c:v>0.5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затрудняюсь ответить 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Лист1!$E$2</c:f>
              <c:numCache>
                <c:formatCode>0%</c:formatCode>
                <c:ptCount val="1"/>
                <c:pt idx="0">
                  <c:v>0.2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6875904"/>
        <c:axId val="136187904"/>
      </c:barChart>
      <c:catAx>
        <c:axId val="1268759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36187904"/>
        <c:crosses val="autoZero"/>
        <c:auto val="1"/>
        <c:lblAlgn val="ctr"/>
        <c:lblOffset val="100"/>
        <c:noMultiLvlLbl val="0"/>
      </c:catAx>
      <c:valAx>
        <c:axId val="136187904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12687590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20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холерик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Лист1!$B$2</c:f>
              <c:numCache>
                <c:formatCode>General</c:formatCode>
                <c:ptCount val="1"/>
                <c:pt idx="0">
                  <c:v>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сангвиник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Лист1!$C$2</c:f>
              <c:numCache>
                <c:formatCode>General</c:formatCode>
                <c:ptCount val="1"/>
                <c:pt idx="0">
                  <c:v>9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меланхолик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Лист1!$D$2</c:f>
              <c:numCache>
                <c:formatCode>General</c:formatCode>
                <c:ptCount val="1"/>
                <c:pt idx="0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6312704"/>
        <c:axId val="136314240"/>
      </c:barChart>
      <c:catAx>
        <c:axId val="1363127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36314240"/>
        <c:crosses val="autoZero"/>
        <c:auto val="1"/>
        <c:lblAlgn val="ctr"/>
        <c:lblOffset val="100"/>
        <c:noMultiLvlLbl val="0"/>
      </c:catAx>
      <c:valAx>
        <c:axId val="13631424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3631270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2000"/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это проще и безболезненее чем все остальное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Лист1!$B$2</c:f>
              <c:numCache>
                <c:formatCode>0%</c:formatCode>
                <c:ptCount val="1"/>
                <c:pt idx="0">
                  <c:v>0.30000000000000016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тату дорого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Лист1!$C$2</c:f>
              <c:numCache>
                <c:formatCode>0%</c:formatCode>
                <c:ptCount val="1"/>
                <c:pt idx="0">
                  <c:v>0.30000000000000016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красить волосы и ухаживать за ними сложно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Лист1!$D$2</c:f>
              <c:numCache>
                <c:formatCode>0%</c:formatCode>
                <c:ptCount val="1"/>
                <c:pt idx="0">
                  <c:v>0.2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затрудняюсь ответить 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Лист1!$E$2</c:f>
              <c:numCache>
                <c:formatCode>0%</c:formatCode>
                <c:ptCount val="1"/>
                <c:pt idx="0">
                  <c:v>0.2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6229632"/>
        <c:axId val="136231168"/>
      </c:barChart>
      <c:catAx>
        <c:axId val="1362296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36231168"/>
        <c:crosses val="autoZero"/>
        <c:auto val="1"/>
        <c:lblAlgn val="ctr"/>
        <c:lblOffset val="100"/>
        <c:noMultiLvlLbl val="0"/>
      </c:catAx>
      <c:valAx>
        <c:axId val="136231168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13622963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20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53DDFC-DAB6-43D6-B6B4-81E50C042041}" type="datetimeFigureOut">
              <a:rPr lang="ru-RU" smtClean="0"/>
              <a:t>26.02.2022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5F278C-5E96-439B-9F45-406BC21D4D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09057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2CBE72E-BC3F-4480-85B6-6DA1846F5D60}" type="datetime1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t>26.02.2022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FF5EA22-04C7-4B33-BD6F-2982F75F1658}" type="datetime1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t>26.02.2022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61FB5C-B5A8-45E5-9B71-3DC9E39023EF}" type="datetime1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t>26.02.2022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56770FA-BC9E-4F20-B9ED-50731850A0EE}" type="datetime1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t>26.02.2022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245D992-CC2D-4744-A931-A1F7E5BE2100}" type="datetime1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t>26.02.2022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DD03932-000A-419C-ABE7-838E0687D101}" type="datetime1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t>26.02.2022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9EE9B47-250B-4207-8878-451740DB46FB}" type="datetime1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t>26.02.2022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42364C3-AC1D-4C99-87B0-BAF9A056BF6A}" type="datetime1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t>26.02.2022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12D07CE-44C5-44A5-A697-D3A87B7C93CF}" type="datetime1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t>26.02.2022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D81861-E2A2-4E64-9426-2E5FD2E3529A}" type="datetime1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t>26.02.2022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F4E9D22-28F4-4438-B70B-9B2BF3F39BC5}" type="datetime1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t>26.02.2022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5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653380" y="262741"/>
            <a:ext cx="8239099" cy="6332519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solidFill>
              <a:srgbClr val="85D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409" name="Rectangle 1"/>
          <p:cNvSpPr>
            <a:spLocks noChangeArrowheads="1"/>
          </p:cNvSpPr>
          <p:nvPr userDrawn="1"/>
        </p:nvSpPr>
        <p:spPr bwMode="auto">
          <a:xfrm>
            <a:off x="21200" y="6619885"/>
            <a:ext cx="1095172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© Фокина Лидия Петровна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7" name="Picture 2" descr="http://img-fotki.yandex.ru/get/6709/16969765.141/0_74c93_8f7b4ea4_M.png"/>
          <p:cNvPicPr>
            <a:picLocks noChangeAspect="1" noChangeArrowheads="1"/>
          </p:cNvPicPr>
          <p:nvPr userDrawn="1"/>
        </p:nvPicPr>
        <p:blipFill>
          <a:blip r:embed="rId14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08304" y="213247"/>
            <a:ext cx="1656184" cy="1578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s://img-fotki.yandex.ru/get/30086/200418627.15e/0_16ef74_4acbfbc4_orig.png"/>
          <p:cNvPicPr>
            <a:picLocks noChangeAspect="1" noChangeArrowheads="1"/>
          </p:cNvPicPr>
          <p:nvPr userDrawn="1"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7923" y="1047750"/>
            <a:ext cx="848375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94424" y="1700808"/>
            <a:ext cx="7742664" cy="175432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Психологические особенности подростков, которые делают </a:t>
            </a:r>
            <a:r>
              <a:rPr lang="ru-RU" sz="36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пирсинг</a:t>
            </a:r>
            <a:endParaRPr lang="ru-RU" sz="36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6651787"/>
            <a:ext cx="1835696" cy="20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244408" y="6356350"/>
            <a:ext cx="442392" cy="365125"/>
          </a:xfr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 smtClean="0">
                <a:solidFill>
                  <a:schemeClr val="bg2">
                    <a:lumMod val="75000"/>
                  </a:schemeClr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 dirty="0">
              <a:solidFill>
                <a:schemeClr val="bg2">
                  <a:lumMod val="75000"/>
                </a:schemeClr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433305" y="4077072"/>
            <a:ext cx="353118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Выполнил: </a:t>
            </a:r>
          </a:p>
          <a:p>
            <a:r>
              <a:rPr lang="ru-RU" dirty="0" smtClean="0"/>
              <a:t>ученик 8а класса</a:t>
            </a:r>
          </a:p>
          <a:p>
            <a:r>
              <a:rPr lang="ru-RU" dirty="0" smtClean="0"/>
              <a:t>Афанасьев Владимир Викторович</a:t>
            </a:r>
          </a:p>
          <a:p>
            <a:endParaRPr lang="ru-RU" dirty="0" smtClean="0"/>
          </a:p>
          <a:p>
            <a:r>
              <a:rPr lang="ru-RU" dirty="0" smtClean="0"/>
              <a:t>Учитель: Наумова Надежда Юрьевна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699792" y="548679"/>
            <a:ext cx="39516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МАОУ </a:t>
            </a:r>
            <a:r>
              <a:rPr lang="ru-RU" sz="2400" dirty="0" err="1" smtClean="0"/>
              <a:t>Большепикинская</a:t>
            </a:r>
            <a:r>
              <a:rPr lang="ru-RU" sz="2400" dirty="0" smtClean="0"/>
              <a:t> ОШ</a:t>
            </a:r>
            <a:endParaRPr lang="ru-RU" sz="2400" dirty="0"/>
          </a:p>
        </p:txBody>
      </p:sp>
      <p:pic>
        <p:nvPicPr>
          <p:cNvPr id="2052" name="Picture 4" descr="Хеликс, дейс, трагус: 15 идей миниатюрного пирсинга ушей | BURO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145" y="3717032"/>
            <a:ext cx="4496024" cy="2281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6651787"/>
            <a:ext cx="1835696" cy="20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043608" y="258471"/>
            <a:ext cx="7776864" cy="95410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/>
              <a:t>Распределение ответов опрошенных на вопрос «Что побудило Вас сделать </a:t>
            </a:r>
            <a:r>
              <a:rPr lang="ru-RU" sz="2800" b="1" dirty="0" err="1" smtClean="0"/>
              <a:t>пирсинг</a:t>
            </a:r>
            <a:r>
              <a:rPr lang="ru-RU" sz="2800" b="1" dirty="0" smtClean="0"/>
              <a:t>?»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1115616" y="1340768"/>
          <a:ext cx="7704856" cy="5184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100392" y="6093296"/>
            <a:ext cx="514400" cy="365125"/>
          </a:xfr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 smtClean="0">
                <a:solidFill>
                  <a:schemeClr val="bg2">
                    <a:lumMod val="75000"/>
                  </a:schemeClr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ru-RU">
              <a:solidFill>
                <a:schemeClr val="bg2">
                  <a:lumMod val="75000"/>
                </a:schemeClr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6651787"/>
            <a:ext cx="1835696" cy="20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043608" y="258472"/>
            <a:ext cx="7776864" cy="95410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/>
              <a:t>Распределение ответов опрошенных на вопрос «Где Вы делали </a:t>
            </a:r>
            <a:r>
              <a:rPr lang="ru-RU" sz="2800" b="1" dirty="0" err="1" smtClean="0"/>
              <a:t>пирсинг</a:t>
            </a:r>
            <a:r>
              <a:rPr lang="ru-RU" sz="2800" b="1" dirty="0" smtClean="0"/>
              <a:t>?»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1043608" y="1340768"/>
          <a:ext cx="7704856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028384" y="6237312"/>
            <a:ext cx="730424" cy="365125"/>
          </a:xfr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 smtClean="0">
                <a:solidFill>
                  <a:schemeClr val="bg2">
                    <a:lumMod val="75000"/>
                  </a:schemeClr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ru-RU" dirty="0">
              <a:solidFill>
                <a:schemeClr val="bg2">
                  <a:lumMod val="75000"/>
                </a:schemeClr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6651787"/>
            <a:ext cx="1835696" cy="20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043608" y="43028"/>
            <a:ext cx="7776864" cy="138499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/>
              <a:t>Распределение ответов опрошенных на вопрос «Какое влияние оказывает </a:t>
            </a:r>
            <a:r>
              <a:rPr lang="ru-RU" sz="2800" b="1" dirty="0" err="1" smtClean="0"/>
              <a:t>пирсинг</a:t>
            </a:r>
            <a:r>
              <a:rPr lang="ru-RU" sz="2800" b="1" dirty="0" smtClean="0"/>
              <a:t> на здоровье?»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1709765018"/>
              </p:ext>
            </p:extLst>
          </p:nvPr>
        </p:nvGraphicFramePr>
        <p:xfrm>
          <a:off x="917849" y="1428023"/>
          <a:ext cx="7704856" cy="48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172400" y="6165304"/>
            <a:ext cx="514400" cy="365125"/>
          </a:xfr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 smtClean="0">
                <a:solidFill>
                  <a:schemeClr val="bg2">
                    <a:lumMod val="75000"/>
                  </a:schemeClr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ru-RU" dirty="0">
              <a:solidFill>
                <a:schemeClr val="bg2">
                  <a:lumMod val="75000"/>
                </a:schemeClr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6651787"/>
            <a:ext cx="1835696" cy="20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755576" y="243806"/>
            <a:ext cx="8388424" cy="138499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/>
              <a:t>Результаты диагностики темперамента подростков (личностный </a:t>
            </a:r>
            <a:r>
              <a:rPr lang="ru-RU" sz="2800" b="1" dirty="0" err="1" smtClean="0"/>
              <a:t>опросник</a:t>
            </a:r>
            <a:r>
              <a:rPr lang="ru-RU" sz="2800" b="1" dirty="0" smtClean="0"/>
              <a:t> Г. </a:t>
            </a:r>
            <a:r>
              <a:rPr lang="ru-RU" sz="2800" b="1" dirty="0" err="1" smtClean="0"/>
              <a:t>Айзенка</a:t>
            </a:r>
            <a:r>
              <a:rPr lang="ru-RU" sz="2800" b="1" dirty="0" smtClean="0"/>
              <a:t> в модификации Г. </a:t>
            </a:r>
            <a:r>
              <a:rPr lang="ru-RU" sz="2800" b="1" dirty="0" err="1" smtClean="0"/>
              <a:t>Резапкиной</a:t>
            </a:r>
            <a:r>
              <a:rPr lang="ru-RU" sz="2800" b="1" dirty="0" smtClean="0"/>
              <a:t>)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48793748"/>
              </p:ext>
            </p:extLst>
          </p:nvPr>
        </p:nvGraphicFramePr>
        <p:xfrm>
          <a:off x="899592" y="1700808"/>
          <a:ext cx="7920880" cy="47525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028384" y="6237312"/>
            <a:ext cx="514400" cy="365125"/>
          </a:xfr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 smtClean="0">
                <a:solidFill>
                  <a:schemeClr val="bg2">
                    <a:lumMod val="75000"/>
                  </a:schemeClr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ru-RU" dirty="0">
              <a:solidFill>
                <a:schemeClr val="bg2">
                  <a:lumMod val="75000"/>
                </a:schemeClr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6651787"/>
            <a:ext cx="1835696" cy="20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755576" y="243805"/>
            <a:ext cx="8388424" cy="138499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/>
              <a:t>Распределение ответов опрошенных на вопрос «Как вы думаете, по какой причине подростки делают </a:t>
            </a:r>
            <a:r>
              <a:rPr lang="ru-RU" sz="2800" b="1" dirty="0" err="1" smtClean="0"/>
              <a:t>пирсинг</a:t>
            </a:r>
            <a:r>
              <a:rPr lang="ru-RU" sz="2800" b="1" dirty="0" smtClean="0"/>
              <a:t>, а не красят волосы или делают тату?»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2373423730"/>
              </p:ext>
            </p:extLst>
          </p:nvPr>
        </p:nvGraphicFramePr>
        <p:xfrm>
          <a:off x="971600" y="1772816"/>
          <a:ext cx="7704856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028384" y="6237312"/>
            <a:ext cx="658416" cy="365125"/>
          </a:xfr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 smtClean="0">
                <a:solidFill>
                  <a:schemeClr val="bg2">
                    <a:lumMod val="75000"/>
                  </a:schemeClr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ru-RU" dirty="0">
              <a:solidFill>
                <a:schemeClr val="bg2">
                  <a:lumMod val="75000"/>
                </a:schemeClr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953297" y="1802432"/>
            <a:ext cx="7848872" cy="286232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723900">
              <a:buFont typeface="Wingdings" pitchFamily="2" charset="2"/>
              <a:buChar char="Ø"/>
            </a:pPr>
            <a:r>
              <a:rPr lang="ru-RU" sz="2000" dirty="0"/>
              <a:t>П</a:t>
            </a:r>
            <a:r>
              <a:rPr lang="ru-RU" sz="2000" dirty="0" smtClean="0"/>
              <a:t>одростки, сделавшие пирсинг, часто поддаются внешнему влиянию – моды, стиля, своих сверстников, чужого мнения и ближайшего окружения. </a:t>
            </a:r>
          </a:p>
          <a:p>
            <a:pPr indent="723900">
              <a:buFont typeface="Wingdings" pitchFamily="2" charset="2"/>
              <a:buChar char="Ø"/>
            </a:pPr>
            <a:r>
              <a:rPr lang="ru-RU" sz="2000" dirty="0" smtClean="0"/>
              <a:t>Психологическое состояние подростков, сделавших </a:t>
            </a:r>
            <a:r>
              <a:rPr lang="ru-RU" sz="2000" dirty="0" err="1" smtClean="0"/>
              <a:t>пирсинг</a:t>
            </a:r>
            <a:r>
              <a:rPr lang="ru-RU" sz="2000" dirty="0" smtClean="0"/>
              <a:t>, часто характеризуется как стремление к подчеркиванию индивидуальности, непохожести на других; получению эстетического удовольствия.</a:t>
            </a:r>
          </a:p>
          <a:p>
            <a:pPr indent="723900">
              <a:buFont typeface="Wingdings" pitchFamily="2" charset="2"/>
              <a:buChar char="Ø"/>
            </a:pPr>
            <a:r>
              <a:rPr lang="ru-RU" sz="2000" dirty="0" smtClean="0"/>
              <a:t>К совершению пирсинга чаще всего подвержены холерики и сангвиники. Реже всего меланхолики.</a:t>
            </a:r>
            <a:endParaRPr lang="ru-RU" sz="2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6651787"/>
            <a:ext cx="1835696" cy="20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043608" y="438584"/>
            <a:ext cx="7776864" cy="69249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9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Полученные результаты</a:t>
            </a:r>
            <a:endParaRPr kumimoji="0" lang="ru-RU" sz="39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028384" y="6165304"/>
            <a:ext cx="658416" cy="365125"/>
          </a:xfr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 smtClean="0">
                <a:solidFill>
                  <a:schemeClr val="bg2">
                    <a:lumMod val="75000"/>
                  </a:schemeClr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ru-RU" dirty="0">
              <a:solidFill>
                <a:schemeClr val="bg2">
                  <a:lumMod val="75000"/>
                </a:schemeClr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040224" y="301175"/>
            <a:ext cx="7344816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800" b="1" dirty="0"/>
              <a:t>Список </a:t>
            </a:r>
            <a:r>
              <a:rPr lang="ru-RU" sz="2800" b="1" dirty="0" smtClean="0"/>
              <a:t>литературы</a:t>
            </a:r>
          </a:p>
          <a:p>
            <a:pPr algn="ctr"/>
            <a:endParaRPr lang="ru-RU" sz="2800" b="1" dirty="0"/>
          </a:p>
          <a:p>
            <a:pPr lvl="0"/>
            <a:r>
              <a:rPr lang="en-US" sz="1400" i="1" dirty="0"/>
              <a:t>Bone, Angie; Fortune </a:t>
            </a:r>
            <a:r>
              <a:rPr lang="en-US" sz="1400" i="1" dirty="0" err="1"/>
              <a:t>Ncube</a:t>
            </a:r>
            <a:r>
              <a:rPr lang="en-US" sz="1400" i="1" dirty="0"/>
              <a:t>, Tom Nichols, and Norman D Noah</a:t>
            </a:r>
            <a:r>
              <a:rPr lang="en-US" sz="1400" dirty="0"/>
              <a:t>. Body Piercing in England: a Survey of Piercing at Sites Other than Earlobe (</a:t>
            </a:r>
            <a:r>
              <a:rPr lang="en-US" sz="1400" dirty="0" err="1"/>
              <a:t>англ</a:t>
            </a:r>
            <a:r>
              <a:rPr lang="en-US" sz="1400" dirty="0"/>
              <a:t>.) // British Medical Journal : journal. — 2008. — 21 June (no. 336). — P. 1426—1428.</a:t>
            </a:r>
            <a:endParaRPr lang="ru-RU" sz="1400" dirty="0"/>
          </a:p>
          <a:p>
            <a:pPr lvl="0"/>
            <a:r>
              <a:rPr lang="ru-RU" sz="1400" i="1" dirty="0"/>
              <a:t>Андреева А.А., Кислова Н.А.</a:t>
            </a:r>
            <a:r>
              <a:rPr lang="ru-RU" sz="1400" dirty="0"/>
              <a:t> Пирсинг - мода или здоровье? // Поиск (Волгоград). 2016. № 1 (3). С. 158-160.</a:t>
            </a:r>
          </a:p>
          <a:p>
            <a:pPr lvl="0"/>
            <a:r>
              <a:rPr lang="ru-RU" sz="1400" i="1" dirty="0" err="1"/>
              <a:t>Арушанова</a:t>
            </a:r>
            <a:r>
              <a:rPr lang="ru-RU" sz="1400" i="1" dirty="0"/>
              <a:t> А.И., Антонов А.В.</a:t>
            </a:r>
            <a:r>
              <a:rPr lang="ru-RU" sz="1400" dirty="0"/>
              <a:t> Влияние пирсинга на здоровье молодежи // Вестник науки. 2019. Т. 1. № 3 (12). С. 5-8.</a:t>
            </a:r>
          </a:p>
          <a:p>
            <a:pPr lvl="0"/>
            <a:r>
              <a:rPr lang="ru-RU" sz="1400" i="1" dirty="0"/>
              <a:t>Астахова Л.Г., Буслаева Е.Н.</a:t>
            </a:r>
            <a:r>
              <a:rPr lang="ru-RU" sz="1400" dirty="0"/>
              <a:t> Особенности развития личности современных подростков // </a:t>
            </a:r>
            <a:r>
              <a:rPr lang="ru-RU" sz="1400" dirty="0" err="1"/>
              <a:t>Europeanresearch</a:t>
            </a:r>
            <a:r>
              <a:rPr lang="ru-RU" sz="1400" dirty="0"/>
              <a:t>.  2015.  №10 (11).с.107-112.</a:t>
            </a:r>
          </a:p>
          <a:p>
            <a:pPr lvl="0"/>
            <a:r>
              <a:rPr lang="ru-RU" sz="1400" i="1" dirty="0" err="1"/>
              <a:t>Бабичева</a:t>
            </a:r>
            <a:r>
              <a:rPr lang="ru-RU" sz="1400" i="1" dirty="0"/>
              <a:t> Я.В.</a:t>
            </a:r>
            <a:r>
              <a:rPr lang="ru-RU" sz="1400" dirty="0"/>
              <a:t> Психологические особенности отношения к собственному телу у людей с телесными модификациями (</a:t>
            </a:r>
            <a:r>
              <a:rPr lang="ru-RU" sz="1400" dirty="0" err="1"/>
              <a:t>татуажем</a:t>
            </a:r>
            <a:r>
              <a:rPr lang="ru-RU" sz="1400" dirty="0"/>
              <a:t> и пирсингом) // Психология и педагогика в Крыму: пути развития. 2020. № 1. С. 431-437.</a:t>
            </a:r>
          </a:p>
          <a:p>
            <a:pPr lvl="0"/>
            <a:r>
              <a:rPr lang="ru-RU" sz="1400" i="1" dirty="0"/>
              <a:t>Евсеева Е.А</a:t>
            </a:r>
            <a:r>
              <a:rPr lang="ru-RU" sz="1400" dirty="0"/>
              <a:t>. Пирсинг: сомнительная красота // Бюллетень медицинских интернет-конференций. 2015. Т. 5. № 10. С. 1159.</a:t>
            </a:r>
          </a:p>
          <a:p>
            <a:pPr lvl="0"/>
            <a:r>
              <a:rPr lang="ru-RU" sz="1400" i="1" dirty="0" err="1"/>
              <a:t>Ермикова</a:t>
            </a:r>
            <a:r>
              <a:rPr lang="ru-RU" sz="1400" i="1" dirty="0"/>
              <a:t> М.С.</a:t>
            </a:r>
            <a:r>
              <a:rPr lang="ru-RU" sz="1400" dirty="0"/>
              <a:t> Подростковая психология // Педагогика в теории и на практике: актуальные вопросы и современные аспекты.  Пенза, 2020.   с.304-307.</a:t>
            </a:r>
          </a:p>
          <a:p>
            <a:pPr lvl="0"/>
            <a:r>
              <a:rPr lang="ru-RU" sz="1400" i="1" dirty="0"/>
              <a:t>Ибрагимова Р.Р.</a:t>
            </a:r>
            <a:r>
              <a:rPr lang="ru-RU" sz="1400" dirty="0"/>
              <a:t> Индивидуально-психологические особенности старших подростков //Профессионализм и творчество. 2018. С. 142-146.</a:t>
            </a:r>
          </a:p>
          <a:p>
            <a:pPr lvl="0"/>
            <a:r>
              <a:rPr lang="ru-RU" sz="1400" i="1" dirty="0"/>
              <a:t>Левицкая Л. В.</a:t>
            </a:r>
            <a:r>
              <a:rPr lang="ru-RU" sz="1400" dirty="0"/>
              <a:t> Психологические особенности подросткового возраста и их влияние на переживания стресса / Л. В. Левицкая, А. А. Чернова.  // Молодой ученый. — 2016. — № 9 (113). — С. 1036-1039.</a:t>
            </a:r>
          </a:p>
          <a:p>
            <a:pPr lvl="0"/>
            <a:r>
              <a:rPr lang="ru-RU" sz="1400" i="1" dirty="0" err="1"/>
              <a:t>Леместко</a:t>
            </a:r>
            <a:r>
              <a:rPr lang="ru-RU" sz="1400" i="1" dirty="0"/>
              <a:t> Е.Ю.</a:t>
            </a:r>
            <a:r>
              <a:rPr lang="ru-RU" sz="1400" dirty="0"/>
              <a:t> Мода и здоровье молодежи // Медицинская сестра. 2016. №1.  с.25-29.</a:t>
            </a:r>
          </a:p>
          <a:p>
            <a:pPr lvl="0"/>
            <a:r>
              <a:rPr lang="ru-RU" sz="1400" i="1" dirty="0"/>
              <a:t>Мельников И.В.</a:t>
            </a:r>
            <a:r>
              <a:rPr lang="ru-RU" sz="1400" dirty="0"/>
              <a:t> Временные татуировки. </a:t>
            </a:r>
            <a:r>
              <a:rPr lang="ru-RU" sz="1400" dirty="0" err="1"/>
              <a:t>Татуаж</a:t>
            </a:r>
            <a:r>
              <a:rPr lang="ru-RU" sz="1400" dirty="0"/>
              <a:t>, пирсинг, хна / И.В. Мельников.  М.: ИЛ, 2012.  21 c.</a:t>
            </a:r>
          </a:p>
          <a:p>
            <a:pPr lvl="0"/>
            <a:r>
              <a:rPr lang="ru-RU" sz="1400" i="1" dirty="0"/>
              <a:t>Мельникова Л.А.</a:t>
            </a:r>
            <a:r>
              <a:rPr lang="ru-RU" sz="1400" dirty="0"/>
              <a:t> Символика нательных знаков (тату, пирсинг, скарификация) в контексте молодежных субкультур // </a:t>
            </a:r>
            <a:r>
              <a:rPr lang="ru-RU" sz="1400" dirty="0" err="1"/>
              <a:t>Интерэкспо</a:t>
            </a:r>
            <a:r>
              <a:rPr lang="ru-RU" sz="1400" dirty="0"/>
              <a:t> Гео-Сибирь. 2012. №6.с.84-91</a:t>
            </a:r>
            <a:r>
              <a:rPr lang="ru-RU" sz="1400" dirty="0" smtClean="0"/>
              <a:t>.</a:t>
            </a:r>
            <a:endParaRPr lang="ru-RU" sz="1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6651787"/>
            <a:ext cx="1835696" cy="20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7884368" y="6356350"/>
            <a:ext cx="802432" cy="365125"/>
          </a:xfr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 smtClean="0">
                <a:solidFill>
                  <a:schemeClr val="bg2">
                    <a:lumMod val="75000"/>
                  </a:schemeClr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ru-RU" dirty="0">
              <a:solidFill>
                <a:schemeClr val="bg2">
                  <a:lumMod val="75000"/>
                </a:schemeClr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028384" y="6314531"/>
            <a:ext cx="658416" cy="365125"/>
          </a:xfr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 smtClean="0">
                <a:solidFill>
                  <a:schemeClr val="bg2">
                    <a:lumMod val="75000"/>
                  </a:schemeClr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ru-RU" dirty="0">
              <a:solidFill>
                <a:schemeClr val="bg2">
                  <a:lumMod val="75000"/>
                </a:schemeClr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1052736"/>
            <a:ext cx="792088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400" i="1" dirty="0"/>
              <a:t>Муравлева Н.В.</a:t>
            </a:r>
            <a:r>
              <a:rPr lang="ru-RU" sz="1400" dirty="0"/>
              <a:t> Искусство украшения тела. Татуировка, пирсинг, скарификация / Н.В. Муравлева. - М.: Диамант, 2002. - 160 c.</a:t>
            </a:r>
          </a:p>
          <a:p>
            <a:pPr lvl="0"/>
            <a:r>
              <a:rPr lang="ru-RU" sz="1400" i="1" dirty="0"/>
              <a:t>Новикова А.А., Валовая Я.А.</a:t>
            </a:r>
            <a:r>
              <a:rPr lang="ru-RU" sz="1400" dirty="0"/>
              <a:t> Анализ активности точек организма в области </a:t>
            </a:r>
            <a:r>
              <a:rPr lang="ru-RU" sz="1400" dirty="0" err="1"/>
              <a:t>писрсинга</a:t>
            </a:r>
            <a:r>
              <a:rPr lang="ru-RU" sz="1400" dirty="0"/>
              <a:t> и татуировки // Биомедицинская инженерия и электроника. 2013. №1 (3).с.48-49.</a:t>
            </a:r>
          </a:p>
          <a:p>
            <a:pPr lvl="0"/>
            <a:r>
              <a:rPr lang="ru-RU" sz="1400" i="1" dirty="0"/>
              <a:t>Обухова, Л. Ф.</a:t>
            </a:r>
            <a:r>
              <a:rPr lang="ru-RU" sz="1400" dirty="0"/>
              <a:t> Возрастная психология: учебник для бакалавров / Л. Ф. Обухова. М.: </a:t>
            </a:r>
            <a:r>
              <a:rPr lang="ru-RU" sz="1400" dirty="0" err="1"/>
              <a:t>Юрайт</a:t>
            </a:r>
            <a:r>
              <a:rPr lang="ru-RU" sz="1400" dirty="0"/>
              <a:t>, 2014. 460 с.</a:t>
            </a:r>
          </a:p>
          <a:p>
            <a:pPr lvl="0"/>
            <a:r>
              <a:rPr lang="ru-RU" sz="1400" i="1" dirty="0" err="1"/>
              <a:t>Остапова</a:t>
            </a:r>
            <a:r>
              <a:rPr lang="ru-RU" sz="1400" i="1" dirty="0"/>
              <a:t> А.В.</a:t>
            </a:r>
            <a:r>
              <a:rPr lang="ru-RU" sz="1400" dirty="0"/>
              <a:t> Психологические особенности подросткового возраста // Евразийский научный журнал. 2015. №7.  с.23-26.</a:t>
            </a:r>
          </a:p>
          <a:p>
            <a:pPr lvl="0"/>
            <a:r>
              <a:rPr lang="ru-RU" sz="1400" i="1" dirty="0"/>
              <a:t>Прокудина О.А., Кононова И.Н., Куприна С.Н.</a:t>
            </a:r>
            <a:r>
              <a:rPr lang="ru-RU" sz="1400" dirty="0"/>
              <a:t> Влияние пирсинга и татуировок на организм человека // Наука и образование: отечественный и зарубежный опыт. Белгород, 2021. С. 86-89.</a:t>
            </a:r>
          </a:p>
          <a:p>
            <a:pPr lvl="0"/>
            <a:r>
              <a:rPr lang="ru-RU" sz="1400" i="1" dirty="0" err="1"/>
              <a:t>Редкин</a:t>
            </a:r>
            <a:r>
              <a:rPr lang="ru-RU" sz="1400" i="1" dirty="0"/>
              <a:t> </a:t>
            </a:r>
            <a:r>
              <a:rPr lang="ru-RU" sz="1400" i="1" dirty="0" err="1"/>
              <a:t>М.Е.</a:t>
            </a:r>
            <a:r>
              <a:rPr lang="ru-RU" sz="1400" dirty="0" err="1"/>
              <a:t>Влияние</a:t>
            </a:r>
            <a:r>
              <a:rPr lang="ru-RU" sz="1400" dirty="0"/>
              <a:t> татуировок и пирсинга на физическое и психическое состояние студентов // Международный школьный научный вестник.  2019.  № 1.  с.45-50.</a:t>
            </a:r>
          </a:p>
          <a:p>
            <a:pPr lvl="0"/>
            <a:r>
              <a:rPr lang="ru-RU" sz="1400" i="1" dirty="0" err="1"/>
              <a:t>Резанова</a:t>
            </a:r>
            <a:r>
              <a:rPr lang="ru-RU" sz="1400" i="1" dirty="0"/>
              <a:t> В.А.</a:t>
            </a:r>
            <a:r>
              <a:rPr lang="ru-RU" sz="1400" dirty="0"/>
              <a:t> Роль пирсинга в современной массовой культуре // Всероссийская конференция молодых исследователей "Социально-гуманитарные проблемы образования и профессиональной самореализации "Социальный инженер-2018". Сборник материалов. 2018. С. 282-284.</a:t>
            </a:r>
          </a:p>
          <a:p>
            <a:pPr lvl="0"/>
            <a:r>
              <a:rPr lang="ru-RU" sz="1400" i="1" dirty="0"/>
              <a:t>Сиденко Н.В., Горбунова А.Р.</a:t>
            </a:r>
            <a:r>
              <a:rPr lang="ru-RU" sz="1400" dirty="0"/>
              <a:t> Влияние пирсинга на здоровье студента //Современные научные исследования и инновации. 2012. № 6 (14). С. 22.</a:t>
            </a:r>
          </a:p>
          <a:p>
            <a:pPr lvl="0"/>
            <a:r>
              <a:rPr lang="ru-RU" sz="1400" i="1" dirty="0" err="1"/>
              <a:t>Скачкова</a:t>
            </a:r>
            <a:r>
              <a:rPr lang="ru-RU" sz="1400" i="1" dirty="0"/>
              <a:t> А.В., </a:t>
            </a:r>
            <a:r>
              <a:rPr lang="ru-RU" sz="1400" i="1" dirty="0" err="1"/>
              <a:t>Деревянченко</a:t>
            </a:r>
            <a:r>
              <a:rPr lang="ru-RU" sz="1400" i="1" dirty="0"/>
              <a:t> С.П.</a:t>
            </a:r>
            <a:r>
              <a:rPr lang="ru-RU" sz="1400" dirty="0"/>
              <a:t> Социально-психологический портрет молодого человека, имеющего пирсинг полости рта // Журнал научных статей Здоровье и образование в XXI веке. 2012. Т. 14. № 4. С. 361.</a:t>
            </a:r>
          </a:p>
          <a:p>
            <a:pPr lvl="0"/>
            <a:r>
              <a:rPr lang="ru-RU" sz="1400" i="1" dirty="0"/>
              <a:t>Федотова Ю.М., Костюкова Ю.И.</a:t>
            </a:r>
            <a:r>
              <a:rPr lang="ru-RU" sz="1400" dirty="0"/>
              <a:t> Пирсинг: мода или здоровье? // Научное обозрение. Медицинские науки. 2017. № 2. С. 26-28.</a:t>
            </a:r>
          </a:p>
          <a:p>
            <a:pPr lvl="0"/>
            <a:r>
              <a:rPr lang="ru-RU" sz="1400" i="1" dirty="0" err="1"/>
              <a:t>Шамаева</a:t>
            </a:r>
            <a:r>
              <a:rPr lang="ru-RU" sz="1400" i="1" dirty="0"/>
              <a:t> Ю. Ю. </a:t>
            </a:r>
            <a:r>
              <a:rPr lang="ru-RU" sz="1400" dirty="0"/>
              <a:t>Украшения тела человека: функциональный анализ / Ю.Ю. </a:t>
            </a:r>
            <a:r>
              <a:rPr lang="ru-RU" sz="1400" dirty="0" err="1"/>
              <a:t>Шамаева</a:t>
            </a:r>
            <a:r>
              <a:rPr lang="ru-RU" sz="1400" dirty="0"/>
              <a:t>// БМИК. 2014. №11.  с.1176.</a:t>
            </a:r>
          </a:p>
        </p:txBody>
      </p:sp>
    </p:spTree>
    <p:extLst>
      <p:ext uri="{BB962C8B-B14F-4D97-AF65-F5344CB8AC3E}">
        <p14:creationId xmlns:p14="http://schemas.microsoft.com/office/powerpoint/2010/main" val="3502799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973875" y="1484784"/>
            <a:ext cx="7848872" cy="163121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895350" algn="just">
              <a:buFont typeface="Wingdings" pitchFamily="2" charset="2"/>
              <a:buChar char="§"/>
            </a:pPr>
            <a:r>
              <a:rPr lang="ru-RU" sz="2000" dirty="0" smtClean="0"/>
              <a:t>Пирсинг различных частей тела украшениями популярен также не только среди подростков, о чем свидетельствует растущее число взрослых людей с множественными проколами.</a:t>
            </a:r>
          </a:p>
          <a:p>
            <a:pPr indent="895350" algn="just">
              <a:buFont typeface="Wingdings" pitchFamily="2" charset="2"/>
              <a:buChar char="§"/>
            </a:pPr>
            <a:r>
              <a:rPr lang="ru-RU" sz="2000" dirty="0" smtClean="0"/>
              <a:t>Однако в отличие от взрослых людей подростки не всегда осознают значимость такой процедуры как пирсинг и ее последствия.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6651787"/>
            <a:ext cx="1835696" cy="20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043608" y="430887"/>
            <a:ext cx="7776864" cy="70788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Актуальность работы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https://sun9-28.userapi.com/impg/3wz0gNWAxj_6NfwXe2ypTxwWT9GfDnPh7ya42Q/PzE6iTCnApU.jpg?size=576x719&amp;quality=95&amp;sign=8d3a2e00856bbe0a0dff0e62ef67f972&amp;type=album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356992"/>
            <a:ext cx="2141351" cy="2696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100392" y="6356350"/>
            <a:ext cx="288032" cy="365125"/>
          </a:xfr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 smtClean="0">
                <a:solidFill>
                  <a:schemeClr val="bg2">
                    <a:lumMod val="75000"/>
                  </a:schemeClr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ru-RU" dirty="0">
              <a:solidFill>
                <a:schemeClr val="bg2">
                  <a:lumMod val="75000"/>
                </a:schemeClr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419872" y="3861048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/>
              <a:t>Проблема </a:t>
            </a:r>
            <a:r>
              <a:rPr lang="ru-RU" b="1" dirty="0" smtClean="0"/>
              <a:t>исследования:</a:t>
            </a:r>
            <a:r>
              <a:rPr lang="ru-RU" dirty="0" smtClean="0"/>
              <a:t> </a:t>
            </a:r>
          </a:p>
          <a:p>
            <a:r>
              <a:rPr lang="ru-RU" dirty="0"/>
              <a:t>к</a:t>
            </a:r>
            <a:r>
              <a:rPr lang="ru-RU" dirty="0" smtClean="0"/>
              <a:t>акие психологические </a:t>
            </a:r>
            <a:r>
              <a:rPr lang="ru-RU" dirty="0"/>
              <a:t>особенности подталкивают подростков к выполнению процедуры пирсинга.</a:t>
            </a:r>
            <a:endParaRPr lang="ru-RU" dirty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9" grpId="0" animBg="1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011624" y="1494656"/>
            <a:ext cx="7848872" cy="317009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000" b="1" dirty="0"/>
              <a:t>Гипотеза исследования</a:t>
            </a:r>
            <a:r>
              <a:rPr lang="ru-RU" sz="2000" dirty="0"/>
              <a:t>: </a:t>
            </a:r>
            <a:r>
              <a:rPr lang="ru-RU" sz="2000" dirty="0" smtClean="0"/>
              <a:t>подростки, которые делают пирсинг обладают определёнными психологическими особенностями. </a:t>
            </a:r>
          </a:p>
          <a:p>
            <a:endParaRPr lang="ru-RU" sz="2000" b="1" dirty="0" smtClean="0"/>
          </a:p>
          <a:p>
            <a:r>
              <a:rPr lang="ru-RU" sz="2000" b="1" dirty="0" smtClean="0"/>
              <a:t>Цель исследования</a:t>
            </a:r>
            <a:r>
              <a:rPr lang="ru-RU" sz="2000" dirty="0" smtClean="0"/>
              <a:t>: изучить психологические особенности подростков, которые делают пирсинг. </a:t>
            </a:r>
          </a:p>
          <a:p>
            <a:r>
              <a:rPr lang="ru-RU" sz="2000" b="1" dirty="0" smtClean="0"/>
              <a:t>Задачи исследования</a:t>
            </a:r>
            <a:r>
              <a:rPr lang="ru-RU" sz="2000" dirty="0" smtClean="0"/>
              <a:t>: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000" dirty="0" smtClean="0"/>
              <a:t>Рассмотреть виды и особенности пирсинга.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000" dirty="0" smtClean="0"/>
              <a:t>Проанализировать психологические особенности современных подростков.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000" dirty="0" smtClean="0"/>
              <a:t> Проанализировать результаты исследования.</a:t>
            </a:r>
            <a:endParaRPr lang="ru-RU" sz="2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6651787"/>
            <a:ext cx="1835696" cy="20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043608" y="430887"/>
            <a:ext cx="7776864" cy="70788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Цели и задачи работы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7812360" y="6356350"/>
            <a:ext cx="874440" cy="365125"/>
          </a:xfr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 smtClean="0">
                <a:solidFill>
                  <a:schemeClr val="bg2">
                    <a:lumMod val="75000"/>
                  </a:schemeClr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 dirty="0">
              <a:solidFill>
                <a:schemeClr val="bg2">
                  <a:lumMod val="75000"/>
                </a:schemeClr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971600" y="1340768"/>
            <a:ext cx="7848872" cy="156966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3200" b="1" dirty="0" err="1" smtClean="0"/>
              <a:t>Пирсинг</a:t>
            </a:r>
            <a:r>
              <a:rPr lang="ru-RU" sz="3200" dirty="0" smtClean="0"/>
              <a:t> — одна из форм модификаций тела, создание прокола, в котором носят украшения.</a:t>
            </a:r>
            <a:endParaRPr lang="ru-RU" sz="32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6651787"/>
            <a:ext cx="1835696" cy="20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043608" y="438583"/>
            <a:ext cx="7776864" cy="69249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9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Понятие </a:t>
            </a:r>
            <a:r>
              <a:rPr lang="ru-RU" sz="3900" b="1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пирсинга</a:t>
            </a:r>
            <a:endParaRPr kumimoji="0" lang="ru-RU" sz="39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 descr="Пирсинг уха. Индастриал - «Пирсинг &amp;quot;индастриал&amp;quot;! Красиво, стильно,  необычно! Всё о процессе, правильном уходе и об украшениях.» | отзывы"/>
          <p:cNvPicPr>
            <a:picLocks noChangeAspect="1" noChangeArrowheads="1"/>
          </p:cNvPicPr>
          <p:nvPr/>
        </p:nvPicPr>
        <p:blipFill>
          <a:blip r:embed="rId3" cstate="print">
            <a:lum/>
          </a:blip>
          <a:srcRect t="4200" b="6241"/>
          <a:stretch>
            <a:fillRect/>
          </a:stretch>
        </p:blipFill>
        <p:spPr bwMode="auto">
          <a:xfrm>
            <a:off x="3203848" y="2924944"/>
            <a:ext cx="2978366" cy="3604601"/>
          </a:xfrm>
          <a:prstGeom prst="rect">
            <a:avLst/>
          </a:prstGeom>
          <a:noFill/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7956376" y="6164420"/>
            <a:ext cx="730424" cy="365125"/>
          </a:xfr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 smtClean="0">
                <a:solidFill>
                  <a:schemeClr val="bg2">
                    <a:lumMod val="75000"/>
                  </a:schemeClr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 dirty="0">
              <a:solidFill>
                <a:schemeClr val="bg2">
                  <a:lumMod val="75000"/>
                </a:schemeClr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043608" y="1268760"/>
            <a:ext cx="7848872" cy="107721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3200" b="1" dirty="0" err="1" smtClean="0"/>
              <a:t>Пирсинг</a:t>
            </a:r>
            <a:r>
              <a:rPr lang="ru-RU" sz="3200" b="1" dirty="0" smtClean="0"/>
              <a:t> может быть: языка, губ, щек, носа, бровей, пупка. </a:t>
            </a:r>
            <a:endParaRPr lang="ru-RU" sz="32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6651787"/>
            <a:ext cx="1835696" cy="20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043608" y="438583"/>
            <a:ext cx="7776864" cy="69249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9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Виды </a:t>
            </a:r>
            <a:r>
              <a:rPr lang="ru-RU" sz="3900" b="1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пирсинга</a:t>
            </a:r>
            <a:endParaRPr kumimoji="0" lang="ru-RU" sz="39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2530" name="Picture 2" descr="Современный пирсинг – это очень модное украшение тела. Его охотно делают и  мужчины, и женщины. Пирсинг выполняется на.. | ВКонтакте"/>
          <p:cNvPicPr>
            <a:picLocks noChangeAspect="1" noChangeArrowheads="1"/>
          </p:cNvPicPr>
          <p:nvPr/>
        </p:nvPicPr>
        <p:blipFill>
          <a:blip r:embed="rId3" cstate="print"/>
          <a:srcRect l="7510" t="6258" r="7379" b="7379"/>
          <a:stretch>
            <a:fillRect/>
          </a:stretch>
        </p:blipFill>
        <p:spPr bwMode="auto">
          <a:xfrm>
            <a:off x="2699792" y="2492896"/>
            <a:ext cx="3960440" cy="4018682"/>
          </a:xfrm>
          <a:prstGeom prst="rect">
            <a:avLst/>
          </a:prstGeom>
          <a:noFill/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172400" y="6146453"/>
            <a:ext cx="514400" cy="365125"/>
          </a:xfr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 smtClean="0">
                <a:solidFill>
                  <a:schemeClr val="bg2">
                    <a:lumMod val="75000"/>
                  </a:schemeClr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ru-RU" dirty="0">
              <a:solidFill>
                <a:schemeClr val="bg2">
                  <a:lumMod val="75000"/>
                </a:schemeClr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331640" y="2430180"/>
            <a:ext cx="4176464" cy="341632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723900">
              <a:buFont typeface="Wingdings" pitchFamily="2" charset="2"/>
              <a:buChar char="ü"/>
            </a:pPr>
            <a:r>
              <a:rPr lang="ru-RU" sz="2400" dirty="0" smtClean="0"/>
              <a:t>излишняя импульсивность;</a:t>
            </a:r>
          </a:p>
          <a:p>
            <a:pPr lvl="0" indent="723900">
              <a:buFont typeface="Wingdings" pitchFamily="2" charset="2"/>
              <a:buChar char="ü"/>
            </a:pPr>
            <a:r>
              <a:rPr lang="ru-RU" sz="2400" dirty="0" smtClean="0"/>
              <a:t>непонимание эмоций и социальных сигналов;</a:t>
            </a:r>
          </a:p>
          <a:p>
            <a:pPr indent="723900">
              <a:buFont typeface="Wingdings" pitchFamily="2" charset="2"/>
              <a:buChar char="ü"/>
            </a:pPr>
            <a:r>
              <a:rPr lang="ru-RU" sz="2400" dirty="0" smtClean="0"/>
              <a:t>частые риски или совершение опасного выбора;</a:t>
            </a:r>
          </a:p>
          <a:p>
            <a:pPr indent="723900">
              <a:buFont typeface="Wingdings" pitchFamily="2" charset="2"/>
              <a:buChar char="ü"/>
            </a:pPr>
            <a:r>
              <a:rPr lang="ru-RU" sz="2400" dirty="0" smtClean="0"/>
              <a:t>могут чувствовать себя неуязвимыми для причинения вреда.</a:t>
            </a:r>
            <a:endParaRPr lang="ru-RU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6651787"/>
            <a:ext cx="1835696" cy="20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043608" y="366916"/>
            <a:ext cx="7776864" cy="126188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7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Психологические особенности современных подростков</a:t>
            </a:r>
            <a:endParaRPr kumimoji="0" lang="ru-RU" sz="37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028384" y="6093296"/>
            <a:ext cx="693440" cy="365125"/>
          </a:xfr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 smtClean="0">
                <a:solidFill>
                  <a:schemeClr val="bg2">
                    <a:lumMod val="75000"/>
                  </a:schemeClr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ru-RU" dirty="0">
              <a:solidFill>
                <a:schemeClr val="bg2">
                  <a:lumMod val="75000"/>
                </a:schemeClr>
              </a:solidFill>
              <a:latin typeface="Arial" charset="0"/>
              <a:cs typeface="Arial" charset="0"/>
            </a:endParaRPr>
          </a:p>
        </p:txBody>
      </p:sp>
      <p:pic>
        <p:nvPicPr>
          <p:cNvPr id="3074" name="Picture 2" descr="Возрастная психология — Образовательная платформа «Юрайт». Для вузов и  ссузов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2132856"/>
            <a:ext cx="2266950" cy="3543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6651787"/>
            <a:ext cx="1835696" cy="20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043608" y="196914"/>
            <a:ext cx="7776864" cy="107721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/>
              <a:t>Распределение ответов опрошенных на вопрос «У Вас есть </a:t>
            </a:r>
            <a:r>
              <a:rPr lang="ru-RU" sz="3200" b="1" dirty="0" err="1" smtClean="0"/>
              <a:t>пирсинг</a:t>
            </a:r>
            <a:r>
              <a:rPr lang="ru-RU" sz="3200" b="1" dirty="0" smtClean="0"/>
              <a:t>?»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1259632" y="1484784"/>
          <a:ext cx="7488832" cy="48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100392" y="6165304"/>
            <a:ext cx="586408" cy="365125"/>
          </a:xfr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 smtClean="0">
                <a:solidFill>
                  <a:schemeClr val="bg2">
                    <a:lumMod val="75000"/>
                  </a:schemeClr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ru-RU" dirty="0">
              <a:solidFill>
                <a:schemeClr val="bg2">
                  <a:lumMod val="75000"/>
                </a:schemeClr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6651787"/>
            <a:ext cx="1835696" cy="20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043608" y="43026"/>
            <a:ext cx="7776864" cy="138499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/>
              <a:t>Распределение ответов опрошенных на вопрос «Как относятся/отнеслись бы Ваши родные к наличию у Вас </a:t>
            </a:r>
            <a:r>
              <a:rPr lang="ru-RU" sz="2800" b="1" dirty="0" err="1" smtClean="0"/>
              <a:t>пирсинга</a:t>
            </a:r>
            <a:r>
              <a:rPr lang="ru-RU" sz="2800" b="1" dirty="0" smtClean="0"/>
              <a:t>?»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1115616" y="1556792"/>
          <a:ext cx="7632848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172400" y="6093296"/>
            <a:ext cx="442392" cy="365125"/>
          </a:xfr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 smtClean="0">
                <a:solidFill>
                  <a:schemeClr val="bg2">
                    <a:lumMod val="75000"/>
                  </a:schemeClr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ru-RU" dirty="0">
              <a:solidFill>
                <a:schemeClr val="bg2">
                  <a:lumMod val="75000"/>
                </a:schemeClr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6651787"/>
            <a:ext cx="1835696" cy="20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043608" y="258471"/>
            <a:ext cx="7776864" cy="95410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/>
              <a:t>Распределение ответов опрошенных на вопрос «В каком возрасте Вы сделали </a:t>
            </a:r>
            <a:r>
              <a:rPr lang="ru-RU" sz="2800" b="1" dirty="0" err="1" smtClean="0"/>
              <a:t>пирсинг</a:t>
            </a:r>
            <a:r>
              <a:rPr lang="ru-RU" sz="2800" b="1" dirty="0" smtClean="0"/>
              <a:t>?»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1320050983"/>
              </p:ext>
            </p:extLst>
          </p:nvPr>
        </p:nvGraphicFramePr>
        <p:xfrm>
          <a:off x="1040128" y="1212578"/>
          <a:ext cx="7704856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172400" y="5949280"/>
            <a:ext cx="514400" cy="365125"/>
          </a:xfr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 smtClean="0">
                <a:solidFill>
                  <a:schemeClr val="bg2">
                    <a:lumMod val="75000"/>
                  </a:schemeClr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ru-RU" dirty="0">
              <a:solidFill>
                <a:schemeClr val="bg2">
                  <a:lumMod val="75000"/>
                </a:schemeClr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3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70C0"/>
      </a:hlink>
      <a:folHlink>
        <a:srgbClr val="0070C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6340</TotalTime>
  <Words>1001</Words>
  <Application>Microsoft Office PowerPoint</Application>
  <PresentationFormat>Экран (4:3)</PresentationFormat>
  <Paragraphs>83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презентации</dc:title>
  <dc:creator>Шаблон Фокиной Л. П.</dc:creator>
  <cp:lastModifiedBy>Пользователь Windows</cp:lastModifiedBy>
  <cp:revision>45</cp:revision>
  <dcterms:created xsi:type="dcterms:W3CDTF">2014-07-06T18:18:01Z</dcterms:created>
  <dcterms:modified xsi:type="dcterms:W3CDTF">2022-03-01T10:16:10Z</dcterms:modified>
</cp:coreProperties>
</file>