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gif" Extension="gif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image/png" PartName="/ppt/media/image40.jpg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7"/>
  </p:notesMasterIdLst>
  <p:sldIdLst>
    <p:sldId id="261" r:id="rId2"/>
    <p:sldId id="263" r:id="rId3"/>
    <p:sldId id="264" r:id="rId4"/>
    <p:sldId id="309" r:id="rId5"/>
    <p:sldId id="313" r:id="rId6"/>
    <p:sldId id="311" r:id="rId7"/>
    <p:sldId id="325" r:id="rId8"/>
    <p:sldId id="303" r:id="rId9"/>
    <p:sldId id="304" r:id="rId10"/>
    <p:sldId id="305" r:id="rId11"/>
    <p:sldId id="266" r:id="rId12"/>
    <p:sldId id="288" r:id="rId13"/>
    <p:sldId id="292" r:id="rId14"/>
    <p:sldId id="289" r:id="rId15"/>
    <p:sldId id="290" r:id="rId16"/>
    <p:sldId id="291" r:id="rId17"/>
    <p:sldId id="293" r:id="rId18"/>
    <p:sldId id="295" r:id="rId19"/>
    <p:sldId id="326" r:id="rId20"/>
    <p:sldId id="294" r:id="rId21"/>
    <p:sldId id="296" r:id="rId22"/>
    <p:sldId id="314" r:id="rId23"/>
    <p:sldId id="316" r:id="rId24"/>
    <p:sldId id="315" r:id="rId25"/>
    <p:sldId id="317" r:id="rId26"/>
    <p:sldId id="318" r:id="rId27"/>
    <p:sldId id="319" r:id="rId28"/>
    <p:sldId id="320" r:id="rId29"/>
    <p:sldId id="321" r:id="rId30"/>
    <p:sldId id="322" r:id="rId31"/>
    <p:sldId id="323" r:id="rId32"/>
    <p:sldId id="324" r:id="rId33"/>
    <p:sldId id="273" r:id="rId34"/>
    <p:sldId id="279" r:id="rId35"/>
    <p:sldId id="281" r:id="rId3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830" autoAdjust="0"/>
  </p:normalViewPr>
  <p:slideViewPr>
    <p:cSldViewPr snapToGrid="0">
      <p:cViewPr>
        <p:scale>
          <a:sx n="74" d="100"/>
          <a:sy n="74" d="100"/>
        </p:scale>
        <p:origin x="-558" y="-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65083E-2F98-4E6F-BB68-901F35678E54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0CB8A9-2C16-4754-B47E-B37774828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012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CB8A9-2C16-4754-B47E-B3777482812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335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1E3F4-A67C-4CF0-81C4-DD9BB0AA03D6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8914E-FBCC-4BDB-B6EC-AD81A3A25D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1631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1E3F4-A67C-4CF0-81C4-DD9BB0AA03D6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8914E-FBCC-4BDB-B6EC-AD81A3A25D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650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1E3F4-A67C-4CF0-81C4-DD9BB0AA03D6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8914E-FBCC-4BDB-B6EC-AD81A3A25D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425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1E3F4-A67C-4CF0-81C4-DD9BB0AA03D6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8914E-FBCC-4BDB-B6EC-AD81A3A25D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222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1E3F4-A67C-4CF0-81C4-DD9BB0AA03D6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8914E-FBCC-4BDB-B6EC-AD81A3A25D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710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1E3F4-A67C-4CF0-81C4-DD9BB0AA03D6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8914E-FBCC-4BDB-B6EC-AD81A3A25D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09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1E3F4-A67C-4CF0-81C4-DD9BB0AA03D6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8914E-FBCC-4BDB-B6EC-AD81A3A25D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077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1E3F4-A67C-4CF0-81C4-DD9BB0AA03D6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8914E-FBCC-4BDB-B6EC-AD81A3A25D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926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1E3F4-A67C-4CF0-81C4-DD9BB0AA03D6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8914E-FBCC-4BDB-B6EC-AD81A3A25D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383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1E3F4-A67C-4CF0-81C4-DD9BB0AA03D6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8914E-FBCC-4BDB-B6EC-AD81A3A25D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665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1E3F4-A67C-4CF0-81C4-DD9BB0AA03D6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8914E-FBCC-4BDB-B6EC-AD81A3A25D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336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1E3F4-A67C-4CF0-81C4-DD9BB0AA03D6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88914E-FBCC-4BDB-B6EC-AD81A3A25D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637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 ?><Relationships xmlns="http://schemas.openxmlformats.org/package/2006/relationships"><Relationship Id="rId3" Target="../media/image54.pn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55.jpeg" Type="http://schemas.openxmlformats.org/officeDocument/2006/relationships/image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 ?><Relationships xmlns="http://schemas.openxmlformats.org/package/2006/relationships"><Relationship Id="rId3" Target="../media/image57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2.xml.rels><?xml version="1.0" encoding="UTF-8" standalone="yes" ?><Relationships xmlns="http://schemas.openxmlformats.org/package/2006/relationships"><Relationship Id="rId3" Target="../media/image58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3.xml.rels><?xml version="1.0" encoding="UTF-8" standalone="yes" ?><Relationships xmlns="http://schemas.openxmlformats.org/package/2006/relationships"><Relationship Id="rId3" Target="../media/image59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4.xml.rels><?xml version="1.0" encoding="UTF-8" standalone="yes" ?><Relationships xmlns="http://schemas.openxmlformats.org/package/2006/relationships"><Relationship Id="rId3" Target="../media/image60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5.xml.rels><?xml version="1.0" encoding="UTF-8" standalone="yes" ?><Relationships xmlns="http://schemas.openxmlformats.org/package/2006/relationships"><Relationship Id="rId3" Target="../media/image61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6.xml.rels><?xml version="1.0" encoding="UTF-8" standalone="yes" ?><Relationships xmlns="http://schemas.openxmlformats.org/package/2006/relationships"><Relationship Id="rId3" Target="../media/image6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7.xml.rels><?xml version="1.0" encoding="UTF-8" standalone="yes" ?><Relationships xmlns="http://schemas.openxmlformats.org/package/2006/relationships"><Relationship Id="rId3" Target="../media/image63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8.xml.rels><?xml version="1.0" encoding="UTF-8" standalone="yes" ?><Relationships xmlns="http://schemas.openxmlformats.org/package/2006/relationships"><Relationship Id="rId3" Target="../media/image64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9.xml.rels><?xml version="1.0" encoding="UTF-8" standalone="yes" ?><Relationships xmlns="http://schemas.openxmlformats.org/package/2006/relationships"><Relationship Id="rId3" Target="../media/image65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0.xml.rels><?xml version="1.0" encoding="UTF-8" standalone="yes" ?><Relationships xmlns="http://schemas.openxmlformats.org/package/2006/relationships"><Relationship Id="rId3" Target="../media/image66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1.xml.rels><?xml version="1.0" encoding="UTF-8" standalone="yes" ?><Relationships xmlns="http://schemas.openxmlformats.org/package/2006/relationships"><Relationship Id="rId3" Target="../media/image67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2.xml.rels><?xml version="1.0" encoding="UTF-8" standalone="yes" ?><Relationships xmlns="http://schemas.openxmlformats.org/package/2006/relationships"><Relationship Id="rId3" Target="../media/image68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 ?><Relationships xmlns="http://schemas.openxmlformats.org/package/2006/relationships"><Relationship Id="rId3" Target="../media/image9.pn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2.png" Type="http://schemas.openxmlformats.org/officeDocument/2006/relationships/image"/><Relationship Id="rId5" Target="../media/image11.jpeg" Type="http://schemas.openxmlformats.org/officeDocument/2006/relationships/image"/><Relationship Id="rId4" Target="../media/image10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13.pn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6.jpeg" Type="http://schemas.openxmlformats.org/officeDocument/2006/relationships/image"/><Relationship Id="rId5" Target="../media/image15.png" Type="http://schemas.openxmlformats.org/officeDocument/2006/relationships/image"/><Relationship Id="rId4" Target="../media/image14.pn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17.png" Type="http://schemas.openxmlformats.org/officeDocument/2006/relationships/image"/><Relationship Id="rId7" Target="../media/image21.pn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20.jpeg" Type="http://schemas.openxmlformats.org/officeDocument/2006/relationships/image"/><Relationship Id="rId5" Target="../media/image19.jpeg" Type="http://schemas.openxmlformats.org/officeDocument/2006/relationships/image"/><Relationship Id="rId4" Target="../media/image18.png" Type="http://schemas.openxmlformats.org/officeDocument/2006/relationships/image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 ?><Relationships xmlns="http://schemas.openxmlformats.org/package/2006/relationships"><Relationship Id="rId3" Target="../media/image26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28.jpeg" Type="http://schemas.openxmlformats.org/officeDocument/2006/relationships/image"/><Relationship Id="rId4" Target="../media/image27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29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31.jpeg" Type="http://schemas.openxmlformats.org/officeDocument/2006/relationships/image"/><Relationship Id="rId4" Target="../media/image30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642"/>
            <a:ext cx="12192000" cy="682876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7652" y="299737"/>
            <a:ext cx="9666514" cy="598714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31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Развитие </a:t>
            </a:r>
            <a:r>
              <a:rPr lang="ru-RU" sz="31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творческого </a:t>
            </a:r>
            <a:r>
              <a:rPr lang="ru-RU" sz="31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потенциала личности дошкольника через организацию работы по </a:t>
            </a:r>
            <a:r>
              <a:rPr lang="ru-RU" sz="31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     художественно-эстетическому </a:t>
            </a:r>
            <a:r>
              <a:rPr lang="ru-RU" sz="31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развитию (КОНСТРУИРОВАНИЕ)»   </a:t>
            </a:r>
            <a:r>
              <a:rPr lang="ru-RU" sz="31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31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400" dirty="0">
                <a:latin typeface="Calibri"/>
                <a:ea typeface="Calibri"/>
                <a:cs typeface="Times New Roman"/>
              </a:rPr>
              <a:t/>
            </a:r>
            <a:br>
              <a:rPr lang="ru-RU" sz="2400" dirty="0">
                <a:latin typeface="Calibri"/>
                <a:ea typeface="Calibri"/>
                <a:cs typeface="Times New Roman"/>
              </a:rPr>
            </a:br>
            <a:r>
              <a:rPr lang="ru-RU" sz="31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                                                                         </a:t>
            </a:r>
            <a:r>
              <a:rPr lang="ru-RU" sz="31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выполнила воспитатель</a:t>
            </a:r>
            <a:br>
              <a:rPr lang="ru-RU" sz="31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</a:t>
            </a:r>
            <a:r>
              <a:rPr lang="ru-RU" sz="310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Сахипгараева</a:t>
            </a:r>
            <a:r>
              <a:rPr lang="ru-RU" sz="31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Г.С.</a:t>
            </a:r>
            <a:r>
              <a:rPr lang="ru-RU" sz="31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31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31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35106" y="436786"/>
            <a:ext cx="1039906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106" y="2533168"/>
            <a:ext cx="3355109" cy="2623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383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28767"/>
          </a:xfrm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106" y="365125"/>
            <a:ext cx="10618694" cy="30504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45342" y="573741"/>
            <a:ext cx="781722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Способы  конструирования </a:t>
            </a:r>
            <a:endParaRPr lang="ru-RU" sz="36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0273" y="3311647"/>
            <a:ext cx="1857374" cy="1938522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6" name="TextBox 5"/>
          <p:cNvSpPr txBox="1"/>
          <p:nvPr/>
        </p:nvSpPr>
        <p:spPr>
          <a:xfrm>
            <a:off x="1604683" y="1774070"/>
            <a:ext cx="91529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ru-RU" sz="2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AutoNum type="arabicPeriod"/>
            </a:pP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45342" y="1220072"/>
            <a:ext cx="817745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8015" algn="l"/>
              </a:tabLs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>Накладывание, приставление, прикладывание, </a:t>
            </a:r>
            <a:r>
              <a:rPr lang="ru-RU" sz="2800" spc="40" dirty="0">
                <a:latin typeface="Times New Roman"/>
                <a:ea typeface="Times New Roman"/>
                <a:cs typeface="Times New Roman"/>
              </a:rPr>
              <a:t>установка близко друг к другу, установка на определенном расстоянии, замена </a:t>
            </a:r>
            <a:r>
              <a:rPr lang="ru-RU" sz="2800" spc="-5" dirty="0">
                <a:latin typeface="Times New Roman"/>
                <a:ea typeface="Times New Roman"/>
                <a:cs typeface="Times New Roman"/>
              </a:rPr>
              <a:t>детали, умение комбинировать, надстраивать в высоту, длину, ширину.</a:t>
            </a:r>
            <a:endParaRPr lang="ru-RU" sz="28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9932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28767"/>
          </a:xfrm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106" y="365125"/>
            <a:ext cx="10618694" cy="30504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45342" y="573741"/>
            <a:ext cx="781722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ПРИЕМЫ  ОРГАНИЗАЦИИ ДЕТСКОГО КОНСТРУИРОВАНИЯ</a:t>
            </a:r>
            <a:endParaRPr lang="ru-RU" sz="36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0273" y="3311647"/>
            <a:ext cx="1857374" cy="1938522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6" name="TextBox 5"/>
          <p:cNvSpPr txBox="1"/>
          <p:nvPr/>
        </p:nvSpPr>
        <p:spPr>
          <a:xfrm>
            <a:off x="1604683" y="1774070"/>
            <a:ext cx="9152964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КОНСТРУИРОВАНИЕ ПО ОБРАЗЦУ (Ф. ФРЕБЕЛЬ)</a:t>
            </a:r>
          </a:p>
          <a:p>
            <a:pPr marL="342900" indent="-342900">
              <a:buAutoNum type="arabicPeriod"/>
            </a:pP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КОНСТРУИРОВАНИЕ ПО МОДЕЛИ (А.Н. МИРЕНОВА, А.Р. ЛУРНИ)</a:t>
            </a:r>
          </a:p>
          <a:p>
            <a:pPr marL="342900" indent="-342900">
              <a:buAutoNum type="arabicPeriod"/>
            </a:pP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КОНСТРУИРОВАНИЕ ПО УСЛОВИЯМ (Н.Н. ПОДЪЯКОВ)</a:t>
            </a:r>
          </a:p>
          <a:p>
            <a:pPr marL="342900" indent="-342900">
              <a:buAutoNum type="arabicPeriod"/>
            </a:pP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КОНСТРУИРОВАНИЕ ПО ПРОСТЕЙШИМ ЧЕРТЕЖАМ И НАГЛЯДНЫМ СХЕМАМ (С. ЛЕОНА ЛОРЕНСО, В.В. ХОЛМОВСКАЯ)</a:t>
            </a:r>
          </a:p>
          <a:p>
            <a:pPr marL="342900" indent="-342900">
              <a:buAutoNum type="arabicPeriod"/>
            </a:pP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КОНСТРУИРОВАНИЕ ПО ЗАМЫСЛУ</a:t>
            </a:r>
          </a:p>
          <a:p>
            <a:pPr marL="342900" indent="-342900">
              <a:buAutoNum type="arabicPeriod"/>
            </a:pP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КОНСТРУИРОВАНИЕ ПО ТЕМЕ</a:t>
            </a:r>
          </a:p>
          <a:p>
            <a:pPr marL="342900" indent="-342900">
              <a:buAutoNum type="arabicPeriod"/>
            </a:pP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КАРКАСНОЕ КОНСТРУИРОВАНИЕ (Н.Н. ПОДЪЯКОВ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)</a:t>
            </a:r>
          </a:p>
          <a:p>
            <a:pPr marL="342900" indent="-342900">
              <a:buAutoNum type="arabicPeriod"/>
            </a:pP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05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28767"/>
          </a:xfrm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106" y="365125"/>
            <a:ext cx="10618694" cy="30504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850006" y="566678"/>
            <a:ext cx="3209829" cy="1783668"/>
          </a:xfrm>
          <a:prstGeom prst="ellipse">
            <a:avLst/>
          </a:prstGeom>
          <a:ln w="762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КОНСТРУИРОВАНИЕ ПО ОБРАЗЦУ</a:t>
            </a:r>
            <a:endParaRPr lang="ru-RU" sz="2000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3466" y="2871317"/>
            <a:ext cx="2683008" cy="20510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6308" y="2987900"/>
            <a:ext cx="2788704" cy="21287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1453" y="664396"/>
            <a:ext cx="4038599" cy="2271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3737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>
          <a:blip cstate="screen"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28767"/>
          </a:xfrm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106" y="365125"/>
            <a:ext cx="10618694" cy="3050428"/>
          </a:xfrm>
        </p:spPr>
        <p:txBody>
          <a:bodyPr>
            <a:normAutofit fontScale="90000"/>
          </a:bodyPr>
          <a:lstStyle/>
          <a:p>
            <a:pPr algn="ctr"/>
            <a:r>
              <a:rPr b="1" cap="none" dirty="0" lang="ru-RU" smtClean="0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b="1" cap="none" dirty="0" lang="ru-RU" smtClean="0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b="1" dirty="0" lang="ru-RU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b="1" dirty="0" lang="ru-RU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b="1" dirty="0" lang="ru-RU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b="1" dirty="0" lang="ru-RU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b="1" dirty="0" lang="ru-RU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b="1" dirty="0" lang="ru-RU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b="1" dirty="0" lang="ru-RU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b="1" dirty="0" lang="ru-RU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cap="none" dirty="0" lang="ru-RU" smtClean="0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cap="none" dirty="0" lang="ru-RU" smtClean="0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</a:br>
            <a:endParaRPr dirty="0" lang="ru-RU"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502665" y="448224"/>
            <a:ext cx="4007222" cy="1470212"/>
          </a:xfrm>
          <a:prstGeom prst="ellipse">
            <a:avLst/>
          </a:prstGeom>
          <a:ln w="762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400"/>
              <a:t>КОНСТРУИРОВАНИЕ ПО МОДЕЛИ</a:t>
            </a:r>
            <a:endParaRPr dirty="0" lang="ru-RU" sz="240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6630" y="818632"/>
            <a:ext cx="3442715" cy="1347577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cstate="screen"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9"/>
          <a:stretch/>
        </p:blipFill>
        <p:spPr>
          <a:xfrm>
            <a:off x="1838393" y="2080064"/>
            <a:ext cx="2027380" cy="2806582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cstate="screen"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87" r="1"/>
          <a:stretch/>
        </p:blipFill>
        <p:spPr>
          <a:xfrm>
            <a:off x="4936630" y="2697852"/>
            <a:ext cx="4464644" cy="22789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02847632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>
          <a:blip cstate="screen"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28767"/>
          </a:xfrm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106" y="365125"/>
            <a:ext cx="10618694" cy="3050428"/>
          </a:xfrm>
        </p:spPr>
        <p:txBody>
          <a:bodyPr>
            <a:normAutofit fontScale="90000"/>
          </a:bodyPr>
          <a:lstStyle/>
          <a:p>
            <a:pPr algn="ctr"/>
            <a:r>
              <a:rPr b="1" cap="none" dirty="0" lang="ru-RU" smtClean="0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b="1" cap="none" dirty="0" lang="ru-RU" smtClean="0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b="1" dirty="0" lang="ru-RU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b="1" dirty="0" lang="ru-RU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b="1" dirty="0" lang="ru-RU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b="1" dirty="0" lang="ru-RU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b="1" dirty="0" lang="ru-RU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b="1" dirty="0" lang="ru-RU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b="1" dirty="0" lang="ru-RU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b="1" dirty="0" lang="ru-RU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cap="none" dirty="0" lang="ru-RU" smtClean="0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cap="none" dirty="0" lang="ru-RU" smtClean="0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</a:br>
            <a:endParaRPr dirty="0" lang="ru-RU"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492108" y="272243"/>
            <a:ext cx="3415553" cy="2877670"/>
          </a:xfrm>
          <a:prstGeom prst="ellipse">
            <a:avLst/>
          </a:prstGeom>
          <a:ln w="762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z="2000">
                <a:solidFill>
                  <a:schemeClr val="bg1"/>
                </a:solidFill>
              </a:rPr>
              <a:t>КОНСТРУИРОВАНИЕ ПО ПРОСТЕЙШИМ ЧЕРТЕЖАМ И НАГЛЯДНЫМ СХЕМАМ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cstate="screen"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771" y="2997533"/>
            <a:ext cx="3229824" cy="2358094"/>
          </a:xfrm>
          <a:prstGeom prst="rect">
            <a:avLst/>
          </a:prstGeom>
          <a:ln w="76200">
            <a:solidFill>
              <a:schemeClr val="accent1">
                <a:lumMod val="40000"/>
                <a:lumOff val="6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1498" y="2183582"/>
            <a:ext cx="2803030" cy="2721284"/>
          </a:xfrm>
          <a:prstGeom prst="rect">
            <a:avLst/>
          </a:prstGeom>
          <a:ln w="76200">
            <a:solidFill>
              <a:schemeClr val="accent1">
                <a:lumMod val="40000"/>
                <a:lumOff val="6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cstate="screen"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9"/>
          <a:stretch/>
        </p:blipFill>
        <p:spPr>
          <a:xfrm rot="5400000">
            <a:off x="4661301" y="1028999"/>
            <a:ext cx="2531911" cy="2903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915422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>
          <a:blip cstate="screen"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28767"/>
          </a:xfrm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106" y="365125"/>
            <a:ext cx="10618694" cy="3050428"/>
          </a:xfrm>
        </p:spPr>
        <p:txBody>
          <a:bodyPr>
            <a:normAutofit fontScale="90000"/>
          </a:bodyPr>
          <a:lstStyle/>
          <a:p>
            <a:pPr algn="ctr"/>
            <a:r>
              <a:rPr b="1" cap="none" dirty="0" lang="ru-RU" smtClean="0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b="1" cap="none" dirty="0" lang="ru-RU" smtClean="0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b="1" dirty="0" lang="ru-RU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b="1" dirty="0" lang="ru-RU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b="1" dirty="0" lang="ru-RU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b="1" dirty="0" lang="ru-RU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b="1" dirty="0" lang="ru-RU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b="1" dirty="0" lang="ru-RU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b="1" dirty="0" lang="ru-RU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b="1" dirty="0" lang="ru-RU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cap="none" dirty="0" lang="ru-RU" smtClean="0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cap="none" dirty="0" lang="ru-RU" smtClean="0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</a:br>
            <a:endParaRPr dirty="0" lang="ru-RU"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80893" y="411015"/>
            <a:ext cx="3803124" cy="1434353"/>
          </a:xfrm>
          <a:prstGeom prst="ellipse">
            <a:avLst/>
          </a:prstGeom>
          <a:ln w="762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000"/>
              <a:t>КОНСТРУИРОВАНИЕ ПО УСЛОВИЯМ</a:t>
            </a:r>
            <a:endParaRPr dirty="0" lang="ru-RU" sz="200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cstate="screen"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5"/>
          <a:stretch/>
        </p:blipFill>
        <p:spPr>
          <a:xfrm rot="5400000">
            <a:off x="1108877" y="2281015"/>
            <a:ext cx="3423490" cy="255219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cstate="screen"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9"/>
          <a:stretch/>
        </p:blipFill>
        <p:spPr>
          <a:xfrm rot="5400000">
            <a:off x="5547793" y="2000206"/>
            <a:ext cx="3286125" cy="225028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cstate="screen"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85"/>
          <a:stretch/>
        </p:blipFill>
        <p:spPr>
          <a:xfrm>
            <a:off x="4284017" y="700875"/>
            <a:ext cx="1900238" cy="229046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cstate="screen"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6"/>
          <a:stretch/>
        </p:blipFill>
        <p:spPr>
          <a:xfrm>
            <a:off x="8010523" y="539357"/>
            <a:ext cx="3114676" cy="2346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613726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>
          <a:blip cstate="screen"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5506" y="-89647"/>
            <a:ext cx="12192000" cy="6828767"/>
          </a:xfrm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106" y="365125"/>
            <a:ext cx="10618694" cy="3050428"/>
          </a:xfrm>
        </p:spPr>
        <p:txBody>
          <a:bodyPr>
            <a:normAutofit fontScale="90000"/>
          </a:bodyPr>
          <a:lstStyle/>
          <a:p>
            <a:pPr algn="ctr"/>
            <a:r>
              <a:rPr b="1" cap="none" dirty="0" lang="ru-RU" smtClean="0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b="1" cap="none" dirty="0" lang="ru-RU" smtClean="0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b="1" dirty="0" lang="ru-RU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b="1" dirty="0" lang="ru-RU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b="1" dirty="0" lang="ru-RU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b="1" dirty="0" lang="ru-RU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b="1" dirty="0" lang="ru-RU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b="1" dirty="0" lang="ru-RU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b="1" dirty="0" lang="ru-RU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b="1" dirty="0" lang="ru-RU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cap="none" dirty="0" lang="ru-RU" smtClean="0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cap="none" dirty="0" lang="ru-RU" smtClean="0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</a:br>
            <a:endParaRPr dirty="0" lang="ru-RU"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36176" y="286740"/>
            <a:ext cx="3953435" cy="1982082"/>
          </a:xfrm>
          <a:prstGeom prst="ellipse">
            <a:avLst/>
          </a:prstGeom>
          <a:ln w="762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z="2400">
                <a:solidFill>
                  <a:schemeClr val="bg1"/>
                </a:solidFill>
              </a:rPr>
              <a:t>КОНСТРУИРОВАНИЕ ПО ЗАМЫСЛУ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cstate="screen"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29" y="1774015"/>
            <a:ext cx="1420906" cy="142090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cstate="screen"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9"/>
          <a:stretch/>
        </p:blipFill>
        <p:spPr>
          <a:xfrm rot="5400000">
            <a:off x="1574816" y="2411718"/>
            <a:ext cx="2996963" cy="239626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cstate="screen"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978" r="-31"/>
          <a:stretch/>
        </p:blipFill>
        <p:spPr>
          <a:xfrm>
            <a:off x="4510848" y="650147"/>
            <a:ext cx="2814638" cy="25351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cstate="screen"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90"/>
          <a:stretch/>
        </p:blipFill>
        <p:spPr>
          <a:xfrm>
            <a:off x="7488218" y="1596646"/>
            <a:ext cx="3007894" cy="271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519737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>
          <a:blip cstate="screen"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28767"/>
          </a:xfrm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106" y="365125"/>
            <a:ext cx="10618694" cy="3050428"/>
          </a:xfrm>
        </p:spPr>
        <p:txBody>
          <a:bodyPr>
            <a:normAutofit fontScale="90000"/>
          </a:bodyPr>
          <a:lstStyle/>
          <a:p>
            <a:pPr algn="ctr"/>
            <a:r>
              <a:rPr b="1" cap="none" dirty="0" lang="ru-RU" smtClean="0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b="1" cap="none" dirty="0" lang="ru-RU" smtClean="0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b="1" dirty="0" lang="ru-RU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b="1" dirty="0" lang="ru-RU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b="1" dirty="0" lang="ru-RU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b="1" dirty="0" lang="ru-RU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b="1" dirty="0" lang="ru-RU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b="1" dirty="0" lang="ru-RU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b="1" dirty="0" lang="ru-RU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b="1" dirty="0" lang="ru-RU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cap="none" dirty="0" lang="ru-RU" smtClean="0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cap="none" dirty="0" lang="ru-RU" smtClean="0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</a:br>
            <a:endParaRPr dirty="0" lang="ru-RU"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53891" y="376364"/>
            <a:ext cx="3989160" cy="1673352"/>
          </a:xfrm>
          <a:prstGeom prst="ellipse">
            <a:avLst/>
          </a:prstGeom>
          <a:ln w="762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400">
                <a:solidFill>
                  <a:schemeClr val="bg1"/>
                </a:solidFill>
              </a:rPr>
              <a:t>КОНСТРУИРОВАНИЕ ПО ТЕМЕ</a:t>
            </a:r>
            <a:endParaRPr dirty="0" lang="ru-RU" sz="240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cstate="screen"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0717" y="739567"/>
            <a:ext cx="2497137" cy="1363020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cstate="screen"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95"/>
          <a:stretch/>
        </p:blipFill>
        <p:spPr>
          <a:xfrm>
            <a:off x="787862" y="2102587"/>
            <a:ext cx="2357438" cy="271641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cstate="screen"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07" r="-64"/>
          <a:stretch/>
        </p:blipFill>
        <p:spPr>
          <a:xfrm>
            <a:off x="3529693" y="2361548"/>
            <a:ext cx="4286250" cy="24574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cstate="screen"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70"/>
          <a:stretch/>
        </p:blipFill>
        <p:spPr>
          <a:xfrm>
            <a:off x="7542882" y="615213"/>
            <a:ext cx="3607385" cy="2274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169355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85" y="0"/>
            <a:ext cx="12192000" cy="6828767"/>
          </a:xfrm>
          <a:effectLst>
            <a:glow rad="228600">
              <a:schemeClr val="accent1">
                <a:satMod val="175000"/>
                <a:alpha val="40000"/>
              </a:schemeClr>
            </a:glow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106" y="365125"/>
            <a:ext cx="10618694" cy="30504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1822" y="-252960"/>
            <a:ext cx="12657138" cy="72913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442433" y="1442435"/>
            <a:ext cx="880915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d Script" pitchFamily="2" charset="0"/>
                <a:ea typeface="+mj-ea"/>
                <a:cs typeface="+mj-cs"/>
              </a:rPr>
              <a:t>Нетрадиционный материал</a:t>
            </a:r>
            <a:endParaRPr kumimoji="0" lang="ru-RU" sz="44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Bad Scrip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415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85" y="0"/>
            <a:ext cx="12192000" cy="6828767"/>
          </a:xfrm>
          <a:effectLst>
            <a:glow rad="228600">
              <a:schemeClr val="accent1">
                <a:satMod val="175000"/>
                <a:alpha val="40000"/>
              </a:schemeClr>
            </a:glow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106" y="365125"/>
            <a:ext cx="10618694" cy="30504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1822" y="-252960"/>
            <a:ext cx="12657138" cy="72913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3517" y="695459"/>
            <a:ext cx="7747611" cy="44560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645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642"/>
            <a:ext cx="12192000" cy="682876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1368" y="721217"/>
            <a:ext cx="9829737" cy="283335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7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sz="27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sz="27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sz="27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sz="27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sz="27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sz="2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sz="2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sz="2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sz="2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sz="27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sz="27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sz="2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sz="2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sz="27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Термин </a:t>
            </a:r>
            <a:r>
              <a:rPr lang="ru-RU" sz="27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27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конструирование</a:t>
            </a:r>
            <a:r>
              <a:rPr lang="ru-RU" sz="27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» произошел от латинского слова </a:t>
            </a:r>
            <a:r>
              <a:rPr lang="ru-RU" sz="27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construere</a:t>
            </a:r>
            <a:r>
              <a:rPr lang="ru-RU" sz="27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что означает — создание модели, построение, приведение в определенный порядок и взаимоотношение различных отдельных предметов, частей, элементов.</a:t>
            </a:r>
            <a:r>
              <a:rPr lang="ru-RU" sz="2700" dirty="0">
                <a:latin typeface="Calibri"/>
                <a:ea typeface="Calibri"/>
                <a:cs typeface="Times New Roman"/>
              </a:rPr>
              <a:t/>
            </a:r>
            <a:br>
              <a:rPr lang="ru-RU" sz="2700" dirty="0">
                <a:latin typeface="Calibri"/>
                <a:ea typeface="Calibri"/>
                <a:cs typeface="Times New Roman"/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52282" y="851647"/>
            <a:ext cx="91888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33114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43944" y="-282300"/>
            <a:ext cx="12192000" cy="6828767"/>
          </a:xfrm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106" y="365125"/>
            <a:ext cx="10618694" cy="30504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6378" y="492038"/>
            <a:ext cx="7637172" cy="4440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866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5762" y="-107297"/>
            <a:ext cx="12192000" cy="6828767"/>
          </a:xfrm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106" y="365125"/>
            <a:ext cx="10618694" cy="30504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2781988" y="592428"/>
            <a:ext cx="5976100" cy="4134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737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5762" y="-107297"/>
            <a:ext cx="12192000" cy="6828767"/>
          </a:xfrm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106" y="365125"/>
            <a:ext cx="10618694" cy="30504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1879" y="523898"/>
            <a:ext cx="7950200" cy="4475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2711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5762" y="-107297"/>
            <a:ext cx="12192000" cy="6828767"/>
          </a:xfrm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106" y="365125"/>
            <a:ext cx="10618694" cy="30504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3200" y="627018"/>
            <a:ext cx="6709893" cy="4248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083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>
          <a:blip cstate="screen"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5762" y="-107297"/>
            <a:ext cx="12192000" cy="6828767"/>
          </a:xfrm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106" y="365125"/>
            <a:ext cx="10618694" cy="3050428"/>
          </a:xfrm>
        </p:spPr>
        <p:txBody>
          <a:bodyPr>
            <a:normAutofit fontScale="90000"/>
          </a:bodyPr>
          <a:lstStyle/>
          <a:p>
            <a:pPr algn="ctr"/>
            <a:r>
              <a:rPr b="1" cap="none" dirty="0" lang="ru-RU" smtClean="0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b="1" cap="none" dirty="0" lang="ru-RU" smtClean="0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b="1" dirty="0" lang="ru-RU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b="1" dirty="0" lang="ru-RU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b="1" dirty="0" lang="ru-RU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b="1" dirty="0" lang="ru-RU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b="1" dirty="0" lang="ru-RU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b="1" dirty="0" lang="ru-RU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b="1" dirty="0" lang="ru-RU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b="1" dirty="0" lang="ru-RU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cap="none" dirty="0" lang="ru-RU" smtClean="0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cap="none" dirty="0" lang="ru-RU" smtClean="0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</a:br>
            <a:endParaRPr dirty="0" lang="ru-RU"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68" name="Picture 4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18" r="-95"/>
          <a:stretch/>
        </p:blipFill>
        <p:spPr bwMode="auto">
          <a:xfrm>
            <a:off x="2627290" y="602519"/>
            <a:ext cx="6838681" cy="434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168040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>
          <a:blip cstate="screen"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5762" y="-107297"/>
            <a:ext cx="12192000" cy="6828767"/>
          </a:xfrm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106" y="365125"/>
            <a:ext cx="10618694" cy="3050428"/>
          </a:xfrm>
        </p:spPr>
        <p:txBody>
          <a:bodyPr>
            <a:normAutofit fontScale="90000"/>
          </a:bodyPr>
          <a:lstStyle/>
          <a:p>
            <a:pPr algn="ctr"/>
            <a:r>
              <a:rPr b="1" cap="none" dirty="0" lang="ru-RU" smtClean="0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b="1" cap="none" dirty="0" lang="ru-RU" smtClean="0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b="1" dirty="0" lang="ru-RU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b="1" dirty="0" lang="ru-RU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b="1" dirty="0" lang="ru-RU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b="1" dirty="0" lang="ru-RU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b="1" dirty="0" lang="ru-RU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b="1" dirty="0" lang="ru-RU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b="1" dirty="0" lang="ru-RU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b="1" dirty="0" lang="ru-RU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cap="none" dirty="0" lang="ru-RU" smtClean="0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cap="none" dirty="0" lang="ru-RU" smtClean="0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</a:br>
            <a:endParaRPr dirty="0" lang="ru-RU"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39" name="Picture 3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16" r="-37"/>
          <a:stretch/>
        </p:blipFill>
        <p:spPr bwMode="auto">
          <a:xfrm>
            <a:off x="2356833" y="412124"/>
            <a:ext cx="6848781" cy="4584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1692333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5762" y="-107297"/>
            <a:ext cx="12192000" cy="6828767"/>
          </a:xfrm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106" y="365125"/>
            <a:ext cx="10618694" cy="30504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1527" y="564681"/>
            <a:ext cx="8183674" cy="4603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7437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5762" y="-107297"/>
            <a:ext cx="12192000" cy="6828767"/>
          </a:xfrm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106" y="365125"/>
            <a:ext cx="10618694" cy="30504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8349" y="453578"/>
            <a:ext cx="7085528" cy="4401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878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>
          <a:blip cstate="screen"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5762" y="-107297"/>
            <a:ext cx="12192000" cy="6828767"/>
          </a:xfrm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106" y="365125"/>
            <a:ext cx="10618694" cy="3050428"/>
          </a:xfrm>
        </p:spPr>
        <p:txBody>
          <a:bodyPr>
            <a:normAutofit fontScale="90000"/>
          </a:bodyPr>
          <a:lstStyle/>
          <a:p>
            <a:pPr algn="ctr"/>
            <a:r>
              <a:rPr b="1" cap="none" dirty="0" lang="ru-RU" smtClean="0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b="1" cap="none" dirty="0" lang="ru-RU" smtClean="0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b="1" dirty="0" lang="ru-RU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b="1" dirty="0" lang="ru-RU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b="1" dirty="0" lang="ru-RU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b="1" dirty="0" lang="ru-RU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b="1" dirty="0" lang="ru-RU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b="1" dirty="0" lang="ru-RU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b="1" dirty="0" lang="ru-RU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b="1" dirty="0" lang="ru-RU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cap="none" dirty="0" lang="ru-RU" smtClean="0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cap="none" dirty="0" lang="ru-RU" smtClean="0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</a:br>
            <a:endParaRPr dirty="0" lang="ru-RU"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434" name="Picture 2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79" r="-70"/>
          <a:stretch/>
        </p:blipFill>
        <p:spPr bwMode="auto">
          <a:xfrm>
            <a:off x="2111228" y="515155"/>
            <a:ext cx="7970786" cy="4546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3198122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5762" y="-107297"/>
            <a:ext cx="12192000" cy="6828767"/>
          </a:xfrm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106" y="365125"/>
            <a:ext cx="10618694" cy="30504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9122" y="476518"/>
            <a:ext cx="7612608" cy="4623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293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642"/>
            <a:ext cx="12192000" cy="682876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106" y="365125"/>
            <a:ext cx="10618694" cy="30504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46118" y="681335"/>
            <a:ext cx="83081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ВИДЫ</a:t>
            </a:r>
            <a:r>
              <a:rPr lang="ru-RU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КОНСТРУИРОВАНИЯ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85800" y="1423526"/>
            <a:ext cx="4957482" cy="1863959"/>
          </a:xfrm>
          <a:prstGeom prst="ellipse">
            <a:avLst/>
          </a:prstGeom>
          <a:ln w="762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ХУДОЖЕСТВЕННОЕ - </a:t>
            </a:r>
            <a:r>
              <a:rPr lang="ru-RU" sz="1600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600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ети</a:t>
            </a:r>
            <a:r>
              <a:rPr lang="ru-RU" sz="1600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, создавая образы, не только отображают их структуру, сколько выражают своё отношение, передают характер, пользуясь </a:t>
            </a:r>
            <a:r>
              <a:rPr lang="ru-RU" sz="1600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цветом, фактурой</a:t>
            </a:r>
            <a:r>
              <a:rPr lang="ru-RU" sz="1600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1600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формой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216766" y="1524000"/>
            <a:ext cx="4478128" cy="1486927"/>
          </a:xfrm>
          <a:prstGeom prst="ellipse">
            <a:avLst/>
          </a:prstGeom>
          <a:ln w="762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ТЕХНИЧЕСКОЕ  -  </a:t>
            </a:r>
            <a:r>
              <a:rPr lang="ru-RU" sz="2000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2000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в основном отображают реальные объекты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56967" y="2938073"/>
            <a:ext cx="1715621" cy="1381771"/>
          </a:xfrm>
          <a:prstGeom prst="ellips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4032" y="3010927"/>
            <a:ext cx="1516413" cy="1621395"/>
          </a:xfrm>
          <a:prstGeom prst="ellips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5" name="Стрелка вниз 14"/>
          <p:cNvSpPr/>
          <p:nvPr/>
        </p:nvSpPr>
        <p:spPr>
          <a:xfrm rot="19991023">
            <a:off x="6025544" y="1464801"/>
            <a:ext cx="351718" cy="707850"/>
          </a:xfrm>
          <a:prstGeom prst="downArrow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1740756">
            <a:off x="5490547" y="1458590"/>
            <a:ext cx="351718" cy="707850"/>
          </a:xfrm>
          <a:prstGeom prst="downArrow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0445" y="3612923"/>
            <a:ext cx="1660036" cy="1552792"/>
          </a:xfrm>
          <a:prstGeom prst="ellips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703" y="3053859"/>
            <a:ext cx="2142127" cy="1424514"/>
          </a:xfrm>
          <a:prstGeom prst="ellips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4283" y="3085142"/>
            <a:ext cx="1891934" cy="1236064"/>
          </a:xfrm>
          <a:prstGeom prst="ellips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6967" y="4002180"/>
            <a:ext cx="1596167" cy="1260283"/>
          </a:xfrm>
          <a:prstGeom prst="ellips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88890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5762" y="-107297"/>
            <a:ext cx="12192000" cy="6828767"/>
          </a:xfrm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106" y="365125"/>
            <a:ext cx="10618694" cy="30504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5623" y="558801"/>
            <a:ext cx="6890197" cy="4393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648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5762" y="-107297"/>
            <a:ext cx="12192000" cy="6828767"/>
          </a:xfrm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106" y="365125"/>
            <a:ext cx="10618694" cy="30504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1837" y="515155"/>
            <a:ext cx="6761407" cy="4398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877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5762" y="-107297"/>
            <a:ext cx="12192000" cy="6828767"/>
          </a:xfrm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106" y="365125"/>
            <a:ext cx="10618694" cy="30504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8958" y="607433"/>
            <a:ext cx="6851560" cy="4505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334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642"/>
            <a:ext cx="12192000" cy="682876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106" y="365125"/>
            <a:ext cx="10618694" cy="30504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61375" y="870682"/>
            <a:ext cx="10019763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ОРГАНИЗАЦИЯ КОНСТРУКТИВНОЙ </a:t>
            </a:r>
          </a:p>
          <a:p>
            <a:pPr algn="ctr"/>
            <a:r>
              <a:rPr lang="ru-RU" sz="48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ДЕЯТЕЛЬНОСТИ ДЕТЕЙ  среднего возраста</a:t>
            </a:r>
            <a:endParaRPr lang="ru-RU" sz="48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1375" y="2586078"/>
            <a:ext cx="3666186" cy="2694647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473288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642"/>
            <a:ext cx="12192000" cy="682876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106" y="365125"/>
            <a:ext cx="10618694" cy="30504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611" y="600637"/>
            <a:ext cx="1030373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Средний дошкольный возраст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(пятый год жизни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От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детей добиваются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хорошего качества выполнения сооружений, их учат создавать более сложные постройки, а также украшать их мелкими деталями. </a:t>
            </a:r>
            <a:endParaRPr lang="ru-RU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Обращается внимание детей на группировку деталей по цвету для постройки отдельных частей объекта (стены, крыша). </a:t>
            </a:r>
            <a:endParaRPr lang="ru-RU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Детей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учат употреблять слова, обозначающие пространственные отношения (дверь впереди, крыльцо справа, окно слева от двери). </a:t>
            </a:r>
            <a:endParaRPr lang="ru-RU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Происходит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знакомство с новыми деталями: брусками, цилиндрами разного размера, пластинами короткими и длинными, узкими и широкими. </a:t>
            </a:r>
            <a:endParaRPr lang="ru-RU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Анализируя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постройки детей, педагог обращает внимание на прочность конструкции, следование образцу, проявление творческого подхода при строительстве дополнительных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сооружений.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Конструктивная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задача выступает на первый план, а игра развёртывается по мере завершения 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постройки.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Обогащается конструктивный опыт, дети знакомятся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с различными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видами архитектуры.</a:t>
            </a:r>
            <a:endParaRPr lang="ru-RU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18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642"/>
            <a:ext cx="12192000" cy="682876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106" y="365125"/>
            <a:ext cx="10618694" cy="30504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 descr="https://fs00.infourok.ru/images/doc/129/150900/img21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000" t="13867" r="13600" b="11467"/>
          <a:stretch/>
        </p:blipFill>
        <p:spPr bwMode="auto">
          <a:xfrm>
            <a:off x="2962618" y="630582"/>
            <a:ext cx="5303195" cy="417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229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642"/>
            <a:ext cx="12192000" cy="682876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106" y="365125"/>
            <a:ext cx="10618694" cy="30504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1698" y="468424"/>
            <a:ext cx="2773363" cy="121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028" y="1270939"/>
            <a:ext cx="3773487" cy="270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1698" y="2445197"/>
            <a:ext cx="2536825" cy="256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85061" y="1405049"/>
            <a:ext cx="3756025" cy="3385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5382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642"/>
            <a:ext cx="12192000" cy="682876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106" y="365125"/>
            <a:ext cx="10618694" cy="30504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5696" y="623888"/>
            <a:ext cx="2921000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750" y="396316"/>
            <a:ext cx="3548063" cy="3548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63261" y="420128"/>
            <a:ext cx="4133850" cy="352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2414" y="2182253"/>
            <a:ext cx="4005263" cy="298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317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642"/>
            <a:ext cx="12192000" cy="682876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106" y="365125"/>
            <a:ext cx="10618694" cy="30504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4513" y="563876"/>
            <a:ext cx="299402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1938" y="263525"/>
            <a:ext cx="3792537" cy="320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9794" y="2888490"/>
            <a:ext cx="4310063" cy="242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8538" y="699293"/>
            <a:ext cx="3706813" cy="2335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9857" y="2152404"/>
            <a:ext cx="4140200" cy="349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199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642"/>
            <a:ext cx="12192000" cy="682876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106" y="365125"/>
            <a:ext cx="10618694" cy="30504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7926" y="604255"/>
            <a:ext cx="2859087" cy="173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603" y="589175"/>
            <a:ext cx="3792537" cy="3608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8098" y="2913309"/>
            <a:ext cx="3902075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7481" y="484399"/>
            <a:ext cx="4462463" cy="3713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492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28767"/>
          </a:xfrm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106" y="365125"/>
            <a:ext cx="10618694" cy="30504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45342" y="573741"/>
            <a:ext cx="781722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Компьютерное конструирование</a:t>
            </a:r>
            <a:endParaRPr lang="ru-RU" sz="36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04683" y="1774070"/>
            <a:ext cx="91529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ru-RU" sz="2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AutoNum type="arabicPeriod"/>
            </a:pP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8642" y="1388853"/>
            <a:ext cx="3464417" cy="2165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43819" y="1220072"/>
            <a:ext cx="3007824" cy="2255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4420" y="2279560"/>
            <a:ext cx="3493490" cy="2743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941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>
          <a:blip cstate="screen"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28767"/>
          </a:xfrm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106" y="365125"/>
            <a:ext cx="10618694" cy="3050428"/>
          </a:xfrm>
        </p:spPr>
        <p:txBody>
          <a:bodyPr>
            <a:normAutofit fontScale="90000"/>
          </a:bodyPr>
          <a:lstStyle/>
          <a:p>
            <a:pPr algn="ctr"/>
            <a:r>
              <a:rPr b="1" cap="none" dirty="0" lang="ru-RU" smtClean="0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b="1" cap="none" dirty="0" lang="ru-RU" smtClean="0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b="1" dirty="0" lang="ru-RU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b="1" dirty="0" lang="ru-RU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b="1" dirty="0" lang="ru-RU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b="1" dirty="0" lang="ru-RU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b="1" dirty="0" lang="ru-RU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b="1" dirty="0" lang="ru-RU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b="1" dirty="0" lang="ru-RU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b="1" dirty="0" lang="ru-RU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12700" dir="2700000" dist="38100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cap="none" dirty="0" lang="ru-RU" smtClean="0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cap="none" dirty="0" lang="ru-RU" smtClean="0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</a:br>
            <a:endParaRPr dirty="0" lang="ru-RU"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45342" y="573741"/>
            <a:ext cx="7817224" cy="646331"/>
          </a:xfrm>
          <a:prstGeom prst="rect">
            <a:avLst/>
          </a:prstGeom>
          <a:noFill/>
        </p:spPr>
        <p:txBody>
          <a:bodyPr bIns="45720" lIns="91440" rIns="91440" tIns="45720" wrap="square">
            <a:spAutoFit/>
          </a:bodyPr>
          <a:lstStyle/>
          <a:p>
            <a:pPr algn="ctr"/>
            <a:r>
              <a:rPr b="1" cap="none" dirty="0" lang="ru-RU" smtClean="0" spc="0" sz="36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algn="bl" dir="2640000" dist="38100" rotWithShape="0">
                    <a:schemeClr val="accent1"/>
                  </a:outerShdw>
                </a:effectLst>
              </a:rPr>
              <a:t>Плоскостное   конструирование</a:t>
            </a:r>
            <a:endParaRPr b="1" cap="none" dirty="0" lang="ru-RU" spc="0" sz="360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algn="bl" dir="2640000" dist="38100" rotWithShape="0">
                  <a:schemeClr val="accent1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04683" y="1774070"/>
            <a:ext cx="9152964" cy="738664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lvl="1"/>
            <a:endParaRPr dirty="0" lang="ru-RU" smtClean="0" sz="2400">
              <a:solidFill>
                <a:schemeClr val="accent5">
                  <a:lumMod val="50000"/>
                </a:schemeClr>
              </a:solidFill>
            </a:endParaRPr>
          </a:p>
          <a:p>
            <a:pPr indent="-342900" marL="342900">
              <a:buAutoNum type="arabicPeriod"/>
            </a:pPr>
            <a:endParaRPr dirty="0" lang="ru-RU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8538" y="1224791"/>
            <a:ext cx="3366037" cy="25075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rrowheads="1" noChangeAspect="1"/>
          </p:cNvPicPr>
          <p:nvPr/>
        </p:nvPicPr>
        <p:blipFill rotWithShape="1">
          <a:blip cstate="screen"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8" r="-30"/>
          <a:stretch/>
        </p:blipFill>
        <p:spPr bwMode="auto">
          <a:xfrm>
            <a:off x="7830032" y="1366606"/>
            <a:ext cx="3201014" cy="25405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1909" y="2512734"/>
            <a:ext cx="3273425" cy="2420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4366944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1372</TotalTime>
  <Words>308</Words>
  <Application>Microsoft Office PowerPoint</Application>
  <PresentationFormat>Произвольный</PresentationFormat>
  <Paragraphs>70</Paragraphs>
  <Slides>35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     «Развитие творческого потенциала личности дошкольника через организацию работы по            художественно-эстетическому развитию (КОНСТРУИРОВАНИЕ)»                                                                               выполнила воспитатель                                                                            Сахипгараева Г.С. </vt:lpstr>
      <vt:lpstr>       Термин «конструирование» произошел от латинского слова construere, что означает — создание модели, построение, приведение в определенный порядок и взаимоотношение различных отдельных предметов, частей, элементов.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формы конструирования</dc:title>
  <dc:creator>Наталья</dc:creator>
  <cp:lastModifiedBy>User</cp:lastModifiedBy>
  <cp:revision>97</cp:revision>
  <dcterms:created xsi:type="dcterms:W3CDTF">2017-08-25T12:08:13Z</dcterms:created>
  <dcterms:modified xsi:type="dcterms:W3CDTF">2022-05-04T13:35:16Z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2481588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