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5" r:id="rId2"/>
    <p:sldId id="311" r:id="rId3"/>
    <p:sldId id="257" r:id="rId4"/>
    <p:sldId id="338" r:id="rId5"/>
    <p:sldId id="341" r:id="rId6"/>
    <p:sldId id="342" r:id="rId7"/>
    <p:sldId id="339" r:id="rId8"/>
    <p:sldId id="343" r:id="rId9"/>
    <p:sldId id="344" r:id="rId10"/>
    <p:sldId id="33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215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5" autoAdjust="0"/>
    <p:restoredTop sz="94660"/>
  </p:normalViewPr>
  <p:slideViewPr>
    <p:cSldViewPr>
      <p:cViewPr varScale="1">
        <p:scale>
          <a:sx n="87" d="100"/>
          <a:sy n="87" d="100"/>
        </p:scale>
        <p:origin x="-14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68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10657"/>
      </p:ext>
    </p:extLst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3099"/>
      </p:ext>
    </p:extLst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31890"/>
      </p:ext>
    </p:extLst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17684"/>
      </p:ext>
    </p:extLst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23205"/>
      </p:ext>
    </p:extLst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85887"/>
      </p:ext>
    </p:extLst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54358"/>
      </p:ext>
    </p:extLst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84945"/>
      </p:ext>
    </p:extLst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62778"/>
      </p:ext>
    </p:extLst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9594"/>
      </p:ext>
    </p:extLst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93086"/>
      </p:ext>
    </p:extLst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826290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Виды</a:t>
            </a:r>
            <a:r>
              <a:rPr lang="ru-RU" sz="4800" b="1" cap="all" dirty="0" smtClean="0">
                <a:ln w="0"/>
                <a:solidFill>
                  <a:srgbClr val="006600"/>
                </a:solidFill>
                <a:effectLst>
                  <a:reflection blurRad="12700" stA="50000" endPos="50000" dist="5000" dir="5400000" sy="-100000" rotWithShape="0"/>
                </a:effectLst>
              </a:rPr>
              <a:t> и </a:t>
            </a:r>
            <a:r>
              <a:rPr lang="ru-RU" sz="4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типы </a:t>
            </a:r>
            <a:r>
              <a:rPr lang="ru-RU" sz="4800" b="1" cap="all" dirty="0" smtClean="0">
                <a:ln w="0"/>
                <a:solidFill>
                  <a:srgbClr val="006600"/>
                </a:solidFill>
                <a:effectLst>
                  <a:reflection blurRad="12700" stA="50000" endPos="50000" dist="5000" dir="5400000" sy="-100000" rotWithShape="0"/>
                </a:effectLst>
              </a:rPr>
              <a:t>задач в начальной школе.</a:t>
            </a:r>
            <a:endParaRPr lang="ru-RU" sz="4800" b="1" cap="all" dirty="0">
              <a:ln w="0"/>
              <a:solidFill>
                <a:srgbClr val="0066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3560440" cy="1752600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Михайлова Е.Н.</a:t>
            </a:r>
          </a:p>
          <a:p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</a:t>
            </a:r>
            <a:r>
              <a:rPr lang="ru-RU" sz="2400" dirty="0" smtClean="0">
                <a:solidFill>
                  <a:schemeClr val="tx1"/>
                </a:solidFill>
              </a:rPr>
              <a:t>начальных классов МБОУ « Излучинская начальная школа»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085184"/>
            <a:ext cx="1419587" cy="129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t="8607" r="13780" b="26488"/>
          <a:stretch>
            <a:fillRect/>
          </a:stretch>
        </p:blipFill>
        <p:spPr bwMode="auto">
          <a:xfrm>
            <a:off x="395536" y="3212976"/>
            <a:ext cx="484056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075240" cy="2520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«Умение мыслить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одна из благороднейших способностей человека»</a:t>
            </a:r>
          </a:p>
          <a:p>
            <a:pPr algn="r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Бернард Шоу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это умение мы,</a:t>
            </a:r>
          </a:p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учителя, и  должны развивать 			в своих   учениках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3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/>
            </a:r>
            <a:br>
              <a:rPr lang="ru-RU" sz="32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</a:br>
            <a:endParaRPr lang="ru-RU" sz="3200" b="1" kern="10" dirty="0">
              <a:ln w="19050">
                <a:solidFill>
                  <a:srgbClr val="339966"/>
                </a:solidFill>
                <a:round/>
                <a:headEnd/>
                <a:tailEnd/>
              </a:ln>
              <a:solidFill>
                <a:srgbClr val="339966"/>
              </a:solidFill>
              <a:effectLst>
                <a:outerShdw dist="35921" dir="2700000" algn="ctr" rotWithShape="0">
                  <a:srgbClr val="990000"/>
                </a:outerShdw>
              </a:effectLst>
            </a:endParaRPr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95536" y="1130135"/>
            <a:ext cx="7992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>
            <a:no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2400" b="1" dirty="0">
                <a:solidFill>
                  <a:srgbClr val="215523"/>
                </a:solidFill>
                <a:latin typeface="Times New Roman"/>
                <a:ea typeface="Times New Roman"/>
              </a:rPr>
              <a:t>Основам науки должен учить тот, кто сам эти основы понимает.</a:t>
            </a:r>
            <a:br>
              <a:rPr lang="ru-RU" sz="2400" b="1" dirty="0">
                <a:solidFill>
                  <a:srgbClr val="21552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215523"/>
                </a:solidFill>
                <a:latin typeface="Times New Roman"/>
                <a:ea typeface="Times New Roman"/>
              </a:rPr>
              <a:t>Научить думать сможет только тот, кто умеет думать сам.</a:t>
            </a:r>
            <a:br>
              <a:rPr lang="ru-RU" sz="2400" b="1" dirty="0">
                <a:solidFill>
                  <a:srgbClr val="215523"/>
                </a:solidFill>
                <a:latin typeface="Times New Roman"/>
                <a:ea typeface="Times New Roman"/>
              </a:rPr>
            </a:br>
            <a:endParaRPr lang="ru-RU" sz="2400" b="1" dirty="0">
              <a:solidFill>
                <a:srgbClr val="215523"/>
              </a:solidFill>
            </a:endParaRPr>
          </a:p>
        </p:txBody>
      </p:sp>
      <p:pic>
        <p:nvPicPr>
          <p:cNvPr id="1026" name="Picture 2" descr="C:\Users\Администратор\Downloads\e9854d7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04864"/>
            <a:ext cx="315895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71600" y="2905011"/>
            <a:ext cx="40324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«Главная движущая сила развития творческого мышления, равно как и вообще процесса обучения - учитель.» В.Ф.Шаталов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Что такое текстовая задача?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endParaRPr lang="ru-RU" sz="2400" dirty="0" smtClean="0"/>
          </a:p>
          <a:p>
            <a:pPr marL="457200" lvl="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B050"/>
                </a:solidFill>
              </a:rPr>
              <a:t>Текстовая задача </a:t>
            </a:r>
            <a:r>
              <a:rPr lang="ru-RU" sz="2400" dirty="0" smtClean="0"/>
              <a:t>— есть описание некоторой ситуации на естественном языке с требованием дать количественную характеристику какого-либо компонента этой ситуации, установить наличие или отсутствие некоторого отношения между её компонентами или определить вид этого отношения.</a:t>
            </a:r>
          </a:p>
          <a:p>
            <a:pPr marL="457200" lvl="0" indent="-457200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Решить задачу </a:t>
            </a:r>
            <a:r>
              <a:rPr lang="ru-RU" sz="2400" dirty="0" smtClean="0"/>
              <a:t>– </a:t>
            </a:r>
            <a:r>
              <a:rPr lang="ru-RU" sz="2400" dirty="0" smtClean="0">
                <a:solidFill>
                  <a:srgbClr val="002060"/>
                </a:solidFill>
              </a:rPr>
              <a:t>это значит через логически верную последовательность действий и операций с имеющимися в задаче явно или косвенно числами, величинами,    					отношениями выполнить требование 				задачи (ответить на ее вопрос).</a:t>
            </a:r>
          </a:p>
          <a:p>
            <a:pPr marL="457200" indent="-457200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20796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2155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 текстовых задач:</a:t>
            </a:r>
            <a:endParaRPr lang="ru-RU" sz="4800" b="1" dirty="0">
              <a:solidFill>
                <a:srgbClr val="2155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5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</a:t>
            </a:r>
            <a:endParaRPr lang="ru-RU" sz="5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5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обратные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72419"/>
      </p:ext>
    </p:extLst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 idx="4294967295"/>
          </p:nvPr>
        </p:nvSpPr>
        <p:spPr>
          <a:xfrm>
            <a:off x="2267744" y="274638"/>
            <a:ext cx="4608512" cy="49006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задачи</a:t>
            </a:r>
            <a:r>
              <a:rPr lang="ru-RU" sz="3100" dirty="0" smtClean="0">
                <a:latin typeface="Times New Roman"/>
                <a:ea typeface="Times New Roman"/>
              </a:rPr>
              <a:t> </a:t>
            </a:r>
            <a:r>
              <a:rPr lang="ru-RU" sz="3600" dirty="0" smtClean="0">
                <a:latin typeface="Times New Roman"/>
                <a:ea typeface="Times New Roman"/>
              </a:rPr>
              <a:t>.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5576" y="1083322"/>
            <a:ext cx="2448272" cy="941796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Задачи, раскрывающие смысл арифметических действий.</a:t>
            </a:r>
            <a:endParaRPr lang="ru-RU" sz="1600" b="1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67544" y="2551837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 smtClean="0">
                <a:latin typeface="Times New Roman"/>
                <a:ea typeface="Times New Roman"/>
              </a:rPr>
              <a:t>Задачи на нахождение суммы двух чисел;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 smtClean="0">
                <a:latin typeface="Times New Roman"/>
                <a:ea typeface="Times New Roman"/>
              </a:rPr>
              <a:t>Задачи на нахождение остатка;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 smtClean="0">
                <a:latin typeface="Times New Roman"/>
                <a:ea typeface="Times New Roman"/>
              </a:rPr>
              <a:t>Задачи на нахождения произведения двух чисел;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/>
                <a:ea typeface="Times New Roman"/>
              </a:rPr>
              <a:t>Задачи на нахождение частного двух чисел.</a:t>
            </a:r>
            <a:endParaRPr lang="ru-RU" sz="14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419872" y="1128085"/>
            <a:ext cx="2520280" cy="9190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Задачи, раскрывающие отношения между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числами.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131840" y="2636912"/>
            <a:ext cx="324036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увеличения числа на несколько единиц в прямой и косвенной формах;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уменьшения числа на несколько единиц в прямой и косвенной формах;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</a:t>
            </a:r>
            <a:r>
              <a:rPr lang="ru-RU" sz="1400" b="1" dirty="0" smtClean="0">
                <a:latin typeface="Times New Roman"/>
                <a:ea typeface="Times New Roman"/>
                <a:cs typeface="Times New Roman"/>
              </a:rPr>
              <a:t>увеличение </a:t>
            </a: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числа в несколько раз в прямой и косвенной формах;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</a:t>
            </a:r>
            <a:r>
              <a:rPr lang="ru-RU" sz="1400" b="1" dirty="0" smtClean="0">
                <a:latin typeface="Times New Roman"/>
                <a:ea typeface="Times New Roman"/>
                <a:cs typeface="Times New Roman"/>
              </a:rPr>
              <a:t>уменьшение </a:t>
            </a: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числа в несколько раз в прямой и косвенной формах;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разностное сравнение; 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>Задачи на кратное сравнение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600" b="1" dirty="0">
              <a:ea typeface="Calibri"/>
              <a:cs typeface="Times New Roman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84168" y="1172003"/>
            <a:ext cx="2736304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Times New Roman"/>
              </a:rPr>
              <a:t>Задачи, на нахождение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неизвестных 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Times New Roman"/>
              </a:rPr>
              <a:t>компонентов арифметических действий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.</a:t>
            </a: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27229"/>
              </p:ext>
            </p:extLst>
          </p:nvPr>
        </p:nvGraphicFramePr>
        <p:xfrm>
          <a:off x="6340152" y="2708920"/>
          <a:ext cx="2566020" cy="3476003"/>
        </p:xfrm>
        <a:graphic>
          <a:graphicData uri="http://schemas.openxmlformats.org/drawingml/2006/table">
            <a:tbl>
              <a:tblPr/>
              <a:tblGrid>
                <a:gridCol w="2566020"/>
              </a:tblGrid>
              <a:tr h="347600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нахождение неизвестного слагаемого;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нахождения неизвестного уменьшаемого;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нахождение неизвестного вычитаемого;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нахождение неизвестного множителя;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нахождения неизвестного делимого;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Задачи на нахождение неизвестного делителя.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772112"/>
      </p:ext>
    </p:extLst>
  </p:cSld>
  <p:clrMapOvr>
    <a:masterClrMapping/>
  </p:clrMapOvr>
  <p:transition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задачи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46449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суммы.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остатка.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слагаемого и вычитаемого.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«третьего» слагаемого.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суммы.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уменьшаемого.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разностное и кратное сравнение.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уменьшаемого, вычитаемого, разности.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деление суммы на число и числа на сумму.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9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цену, количество и стоимость.</a:t>
            </a:r>
            <a:endParaRPr lang="ru-RU" sz="29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803829"/>
      </p:ext>
    </p:extLst>
  </p:cSld>
  <p:clrMapOvr>
    <a:masterClrMapping/>
  </p:clrMapOvr>
  <p:transition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2155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задач 1 -2 классах</a:t>
            </a:r>
            <a:endParaRPr lang="ru-RU" sz="3200" b="1" dirty="0">
              <a:solidFill>
                <a:srgbClr val="2155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7560840" cy="4032449"/>
          </a:xfrm>
        </p:spPr>
        <p:txBody>
          <a:bodyPr>
            <a:normAutofit fontScale="2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нахождение суммы.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увеличение и уменьшение числа на несколько единиц.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нахождение неизвестного слагаемого.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нахождение остатка.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нахождение неизвестного вычитаемого и слагаемого.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нахождение уменьшаемого.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на разностное сравнение.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с косвенными вопросами.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суммы.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остатка.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слагаемого и вычитаемого.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«третьего» слагаемого.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суммы.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нахождение уменьшаемого.</a:t>
            </a:r>
          </a:p>
          <a:p>
            <a:pPr>
              <a:spcAft>
                <a:spcPts val="0"/>
              </a:spcAft>
            </a:pPr>
            <a:r>
              <a:rPr lang="ru-RU" sz="7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Составные задачи на разностное сравнение.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505923"/>
      </p:ext>
    </p:extLst>
  </p:cSld>
  <p:clrMapOvr>
    <a:masterClrMapping/>
  </p:clrMapOvr>
  <p:transition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задач в 3 классе.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36505"/>
          </a:xfrm>
        </p:spPr>
        <p:txBody>
          <a:bodyPr>
            <a:normAutofit fontScale="40000" lnSpcReduction="20000"/>
          </a:bodyPr>
          <a:lstStyle/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Простые задачи на умножение.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увеличение и уменьшение числа в несколько раз.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деление по содержанию и на равные части.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кратное сравнение.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увеличение и уменьшение числа в несколько раз ( косвенная форма).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Составные задачи на нахождение суммы.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приведение к единице.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Составные задачи на нахождение уменьшаемого, вычитаемого, разности.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Составные задачи на разностное и кратное сравнение.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нахождение суммы двух произведений.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нахождение неизвестного слагаемого.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Составные задачи на деление суммы на число и числа на сумму.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Составные задачи на цену, количество и стоимость.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нахождение периметра и сторон геометрических фигур.</a:t>
            </a:r>
          </a:p>
          <a:p>
            <a:pPr>
              <a:spcAft>
                <a:spcPts val="0"/>
              </a:spcAft>
            </a:pPr>
            <a:r>
              <a:rPr lang="ru-RU" sz="4500" dirty="0">
                <a:latin typeface="Times New Roman"/>
                <a:ea typeface="Times New Roman"/>
              </a:rPr>
              <a:t>Задачи на нахождение числа по доле и доли по числу.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894750"/>
      </p:ext>
    </p:extLst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задач в </a:t>
            </a:r>
            <a:r>
              <a:rPr lang="ru-RU" sz="3200" b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200" b="1" dirty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960439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Простые задачи  на движение.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встречное движение.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движение в одном направлении.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противоположное движение и движение в обратном направлении.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пропорциональное движение.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нахождение неизвестного по двум разностям.</a:t>
            </a:r>
          </a:p>
          <a:p>
            <a:pPr>
              <a:spcAft>
                <a:spcPts val="0"/>
              </a:spcAft>
            </a:pPr>
            <a:r>
              <a:rPr lang="ru-RU" sz="2600" dirty="0">
                <a:latin typeface="Times New Roman"/>
                <a:ea typeface="Times New Roman"/>
              </a:rPr>
              <a:t>Задачи на нахождение площади.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001852"/>
      </p:ext>
    </p:extLst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4219</TotalTime>
  <Words>562</Words>
  <Application>Microsoft Office PowerPoint</Application>
  <PresentationFormat>Экран (4:3)</PresentationFormat>
  <Paragraphs>95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Основам науки должен учить тот, кто сам эти основы понимает. Научить думать сможет только тот, кто умеет думать сам. </vt:lpstr>
      <vt:lpstr>Что такое текстовая задача?</vt:lpstr>
      <vt:lpstr>Виды  текстовых задач:</vt:lpstr>
      <vt:lpstr>Простые задачи .</vt:lpstr>
      <vt:lpstr>Составные задачи</vt:lpstr>
      <vt:lpstr>Типы задач 1 -2 классах</vt:lpstr>
      <vt:lpstr>Типы задач в 3 классе.</vt:lpstr>
      <vt:lpstr>Типы задач в 4 классе.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RePack by Diakov</cp:lastModifiedBy>
  <cp:revision>77</cp:revision>
  <dcterms:created xsi:type="dcterms:W3CDTF">2015-08-19T01:25:17Z</dcterms:created>
  <dcterms:modified xsi:type="dcterms:W3CDTF">2019-01-09T17:21:14Z</dcterms:modified>
</cp:coreProperties>
</file>