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4"/>
  </p:notesMasterIdLst>
  <p:sldIdLst>
    <p:sldId id="256" r:id="rId2"/>
    <p:sldId id="261" r:id="rId3"/>
    <p:sldId id="297" r:id="rId4"/>
    <p:sldId id="276" r:id="rId5"/>
    <p:sldId id="298" r:id="rId6"/>
    <p:sldId id="299" r:id="rId7"/>
    <p:sldId id="282" r:id="rId8"/>
    <p:sldId id="283" r:id="rId9"/>
    <p:sldId id="295" r:id="rId10"/>
    <p:sldId id="296" r:id="rId11"/>
    <p:sldId id="285" r:id="rId12"/>
    <p:sldId id="29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82" d="100"/>
          <a:sy n="82" d="100"/>
        </p:scale>
        <p:origin x="1474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390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D9555E-BDB6-406D-82F3-07DD01D9B988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989369-E803-419E-AEC8-A728E3DC78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731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89369-E803-419E-AEC8-A728E3DC78E8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C6CB-AF8D-4035-B785-7ABF40D5B595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841C62-FAAE-42E6-B0CD-7489D0E488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C6CB-AF8D-4035-B785-7ABF40D5B595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41C62-FAAE-42E6-B0CD-7489D0E48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C6CB-AF8D-4035-B785-7ABF40D5B595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41C62-FAAE-42E6-B0CD-7489D0E48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880C6CB-AF8D-4035-B785-7ABF40D5B595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8841C62-FAAE-42E6-B0CD-7489D0E488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C6CB-AF8D-4035-B785-7ABF40D5B595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41C62-FAAE-42E6-B0CD-7489D0E488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C6CB-AF8D-4035-B785-7ABF40D5B595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41C62-FAAE-42E6-B0CD-7489D0E488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41C62-FAAE-42E6-B0CD-7489D0E488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C6CB-AF8D-4035-B785-7ABF40D5B595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C6CB-AF8D-4035-B785-7ABF40D5B595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41C62-FAAE-42E6-B0CD-7489D0E488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C6CB-AF8D-4035-B785-7ABF40D5B595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41C62-FAAE-42E6-B0CD-7489D0E48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880C6CB-AF8D-4035-B785-7ABF40D5B595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8841C62-FAAE-42E6-B0CD-7489D0E488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C6CB-AF8D-4035-B785-7ABF40D5B595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841C62-FAAE-42E6-B0CD-7489D0E488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880C6CB-AF8D-4035-B785-7ABF40D5B595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8841C62-FAAE-42E6-B0CD-7489D0E488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428604"/>
            <a:ext cx="8482042" cy="4440556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Поэтическая сказка А.С.Пушкина</a:t>
            </a:r>
            <a:br>
              <a:rPr lang="ru-RU" sz="4000" b="1" cap="none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cap="none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«Сказка о мёртвой царевне и семи богатырях»</a:t>
            </a:r>
          </a:p>
        </p:txBody>
      </p:sp>
      <p:pic>
        <p:nvPicPr>
          <p:cNvPr id="8194" name="Picture 2" descr="C:\Users\User\Downloads\1294070163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199" y="223016"/>
            <a:ext cx="1936553" cy="152576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195" name="Picture 3" descr="C:\Users\User\Downloads\0f8d95608427fd880b28d73855ee6eb9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5" y="246748"/>
            <a:ext cx="2149980" cy="132306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199" name="Picture 7" descr="C:\Users\User\Downloads\1303674062 (1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66514" y="1865377"/>
            <a:ext cx="2463330" cy="18625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200" name="Picture 8" descr="C:\Users\User\Downloads\mc1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82512" y="1865377"/>
            <a:ext cx="1697947" cy="16464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201" name="Picture 9" descr="C:\Users\User\Downloads\2_9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36295" y="2010533"/>
            <a:ext cx="2049755" cy="17173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4" name="Picture 2" descr="C:\Users\User\Downloads\mc82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580112" y="223016"/>
            <a:ext cx="2269486" cy="139660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EC2DA1F-A026-40E0-A624-BB5C5031F848}"/>
              </a:ext>
            </a:extLst>
          </p:cNvPr>
          <p:cNvSpPr txBox="1"/>
          <p:nvPr/>
        </p:nvSpPr>
        <p:spPr>
          <a:xfrm>
            <a:off x="1069971" y="4982494"/>
            <a:ext cx="253956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000" b="1" dirty="0">
                <a:solidFill>
                  <a:srgbClr val="FF0000"/>
                </a:solidFill>
                <a:latin typeface="Arial Black" panose="020B0A04020102020204" pitchFamily="34" charset="0"/>
              </a:rPr>
              <a:t>4 класс</a:t>
            </a:r>
          </a:p>
          <a:p>
            <a:pPr lvl="0"/>
            <a:r>
              <a:rPr lang="ru-RU" sz="4000" b="1" dirty="0">
                <a:solidFill>
                  <a:srgbClr val="FF0000"/>
                </a:solidFill>
                <a:latin typeface="Arial Black" panose="020B0A04020102020204" pitchFamily="34" charset="0"/>
              </a:rPr>
              <a:t>Урок 2.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D5A9B27-ABFE-410F-8B70-77D6F9C6424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82406" y="5081616"/>
            <a:ext cx="4298053" cy="104860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Особенности литературной сказки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2214554"/>
            <a:ext cx="3886200" cy="35719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3200" dirty="0"/>
              <a:t>	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литературной сказке определяющим началом является индивидуальность автора, которая обнаруживается во всем: в описании добродетели положительных героев, в обличении героев-злодеев, в удивительных добродетелей героев-помощников, очень важной является позиция автора. </a:t>
            </a:r>
          </a:p>
        </p:txBody>
      </p:sp>
      <p:pic>
        <p:nvPicPr>
          <p:cNvPr id="1026" name="Picture 2" descr="C:\Users\User\Downloads\9471a4e10cb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4648200" y="2287786"/>
            <a:ext cx="4059238" cy="30444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90600" y="228600"/>
            <a:ext cx="8153400" cy="9906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Игра «Исправь ошибку»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1571612"/>
            <a:ext cx="3571900" cy="797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Свойство зеркальце имело: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Предсказать</a:t>
            </a:r>
            <a:r>
              <a:rPr lang="ru-RU" sz="20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судьбу умело…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2500306"/>
            <a:ext cx="4357718" cy="920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240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Свойство зеркальце имело: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240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Говорить оно умело…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072066" y="4429132"/>
            <a:ext cx="3500462" cy="797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Входят семь богатырей,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Семь румяных богачей.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5500702"/>
            <a:ext cx="4357718" cy="920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n w="0"/>
                <a:solidFill>
                  <a:srgbClr val="FFFF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Входят семь богатырей,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2400" dirty="0">
                <a:ln w="0"/>
                <a:solidFill>
                  <a:srgbClr val="FFFF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Семь румяных усачей.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143504" y="1643050"/>
            <a:ext cx="3143272" cy="1195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губи меня, царица!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как буду я царица,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 пожалую тебя.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714876" y="2928934"/>
            <a:ext cx="3786214" cy="1379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2400" dirty="0">
                <a:ln w="0"/>
                <a:solidFill>
                  <a:srgbClr val="FFFF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губи меня, девица!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2400" dirty="0">
                <a:ln w="0"/>
                <a:solidFill>
                  <a:srgbClr val="FFFF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как буду я царица,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2400" dirty="0">
                <a:ln w="0"/>
                <a:solidFill>
                  <a:srgbClr val="FFFF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 пожалую тебя.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85720" y="3500438"/>
            <a:ext cx="3857652" cy="14696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Сват приехал, царь дал слово,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приданое готово: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Пять торговых городов,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 сто сорок теремов.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85720" y="4929198"/>
            <a:ext cx="4286248" cy="15927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2000" dirty="0">
                <a:ln w="0"/>
                <a:solidFill>
                  <a:srgbClr val="FFFF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Сват приехал, царь дал слово,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2000" dirty="0">
                <a:ln w="0"/>
                <a:solidFill>
                  <a:srgbClr val="FFFF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приданое готово: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2000" dirty="0">
                <a:ln w="0"/>
                <a:solidFill>
                  <a:srgbClr val="FFFF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Семь  торговых городов,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2000" dirty="0">
                <a:ln w="0"/>
                <a:solidFill>
                  <a:srgbClr val="FFFF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Да сто сорок теремов.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581128"/>
            <a:ext cx="8229600" cy="715144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383DB0-0BCE-4EB1-AE1F-FF2159AA31B7}"/>
              </a:ext>
            </a:extLst>
          </p:cNvPr>
          <p:cNvSpPr txBox="1"/>
          <p:nvPr/>
        </p:nvSpPr>
        <p:spPr>
          <a:xfrm>
            <a:off x="683568" y="620688"/>
            <a:ext cx="784887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/>
              <a:t>Домашнее задание:</a:t>
            </a:r>
          </a:p>
          <a:p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BFE7196-DE4C-49C7-8087-C5F6F22E0D70}"/>
              </a:ext>
            </a:extLst>
          </p:cNvPr>
          <p:cNvSpPr txBox="1"/>
          <p:nvPr/>
        </p:nvSpPr>
        <p:spPr>
          <a:xfrm>
            <a:off x="611560" y="1844824"/>
            <a:ext cx="734481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/>
              <a:t>Прочитать вторую часть сказки с. 42-49</a:t>
            </a:r>
          </a:p>
          <a:p>
            <a:pPr marL="342900" indent="-342900">
              <a:buAutoNum type="arabicPeriod"/>
            </a:pPr>
            <a:r>
              <a:rPr lang="ru-RU" sz="2800" dirty="0"/>
              <a:t>Выписать остальные выделенные слова, кто не выписал все из всей сказки</a:t>
            </a:r>
          </a:p>
          <a:p>
            <a:pPr marL="342900" indent="-342900">
              <a:buAutoNum type="arabicPeriod"/>
            </a:pPr>
            <a:r>
              <a:rPr lang="ru-RU" sz="2800" dirty="0"/>
              <a:t>Нарисовать иллюстрацию к любому моменту из сказки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ownloads\skazka-o-tsare-saltane (1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4648200" y="2287786"/>
            <a:ext cx="4059238" cy="30444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Заголовок 7">
            <a:extLst>
              <a:ext uri="{FF2B5EF4-FFF2-40B4-BE49-F238E27FC236}">
                <a16:creationId xmlns:a16="http://schemas.microsoft.com/office/drawing/2014/main" id="{8AE88D7B-5EC5-4C8B-A317-94F342345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332656"/>
            <a:ext cx="3034680" cy="750912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Вспомните: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826E4F-6CDA-4816-BB4E-88FFC5FF8DD3}"/>
              </a:ext>
            </a:extLst>
          </p:cNvPr>
          <p:cNvSpPr txBox="1"/>
          <p:nvPr/>
        </p:nvSpPr>
        <p:spPr>
          <a:xfrm>
            <a:off x="323528" y="1163121"/>
            <a:ext cx="4968551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1. Что такое сказка?</a:t>
            </a:r>
          </a:p>
          <a:p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2. Особенности волшебных сказок</a:t>
            </a:r>
          </a:p>
          <a:p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3. Где могут начинаться волшебные сказки?</a:t>
            </a:r>
          </a:p>
          <a:p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4. Главные персонажи волшебных сказок</a:t>
            </a:r>
          </a:p>
          <a:p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5. Кто такой богатырь?</a:t>
            </a:r>
          </a:p>
          <a:p>
            <a:pPr marL="342900" indent="-342900">
              <a:buAutoNum type="arabicPeriod"/>
            </a:pPr>
            <a:endParaRPr lang="ru-RU" sz="32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  <a:p>
            <a:pPr marL="342900" indent="-342900"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7CE23D-316E-496D-A3CC-30F086C0B9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0444" y="723663"/>
            <a:ext cx="7272808" cy="2561321"/>
          </a:xfrm>
        </p:spPr>
        <p:txBody>
          <a:bodyPr>
            <a:normAutofit fontScale="90000"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ru-RU" dirty="0">
                <a:solidFill>
                  <a:schemeClr val="bg1"/>
                </a:solidFill>
              </a:rPr>
              <a:t>Вспомните с какими главными героями сказки </a:t>
            </a:r>
            <a:r>
              <a:rPr lang="ru-RU" dirty="0" err="1">
                <a:solidFill>
                  <a:schemeClr val="bg1"/>
                </a:solidFill>
              </a:rPr>
              <a:t>А.С.Пушкина</a:t>
            </a:r>
            <a:r>
              <a:rPr lang="ru-RU" dirty="0">
                <a:solidFill>
                  <a:schemeClr val="bg1"/>
                </a:solidFill>
              </a:rPr>
              <a:t> мы познакомились вчера на уроке?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057DBE-7CAC-42DC-893F-12589FAC4082}"/>
              </a:ext>
            </a:extLst>
          </p:cNvPr>
          <p:cNvSpPr txBox="1"/>
          <p:nvPr/>
        </p:nvSpPr>
        <p:spPr>
          <a:xfrm>
            <a:off x="827584" y="3284984"/>
            <a:ext cx="77048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ru-RU" sz="4000" dirty="0">
                <a:solidFill>
                  <a:schemeClr val="bg1"/>
                </a:solidFill>
              </a:rPr>
              <a:t>Назовите характеристики этих героинь</a:t>
            </a:r>
          </a:p>
        </p:txBody>
      </p:sp>
    </p:spTree>
    <p:extLst>
      <p:ext uri="{BB962C8B-B14F-4D97-AF65-F5344CB8AC3E}">
        <p14:creationId xmlns:p14="http://schemas.microsoft.com/office/powerpoint/2010/main" val="19909073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B9361E13-3B71-4604-8FE8-1A128490BB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54868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1"/>
                </a:solidFill>
              </a:rPr>
              <a:t>Сегодня мы продолжаем чтение сказки.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CE9523-0681-4ACD-8223-0DD7A539D13F}"/>
              </a:ext>
            </a:extLst>
          </p:cNvPr>
          <p:cNvSpPr txBox="1"/>
          <p:nvPr/>
        </p:nvSpPr>
        <p:spPr>
          <a:xfrm>
            <a:off x="539552" y="2120368"/>
            <a:ext cx="74888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Откройте учебник и прочтите 2 часть с. 42 - 49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8B9B9DB-5ABB-4EEE-91AE-84D30CBB2C3E}"/>
              </a:ext>
            </a:extLst>
          </p:cNvPr>
          <p:cNvSpPr txBox="1"/>
          <p:nvPr/>
        </p:nvSpPr>
        <p:spPr>
          <a:xfrm>
            <a:off x="827584" y="4509120"/>
            <a:ext cx="7920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После прочтения, отвечаем на следующие вопросы: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5BFEC1-8DC9-481F-AA5E-2E95936F3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369" y="258518"/>
            <a:ext cx="8407088" cy="894928"/>
          </a:xfrm>
        </p:spPr>
        <p:txBody>
          <a:bodyPr/>
          <a:lstStyle/>
          <a:p>
            <a:r>
              <a:rPr lang="ru-RU" altLang="ru-RU" sz="2400" b="1" spc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 Как вы думаете, почему царица решила погубить царевну?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E00A10-3371-4BA6-99EE-E5FFAEEF563D}"/>
              </a:ext>
            </a:extLst>
          </p:cNvPr>
          <p:cNvSpPr txBox="1"/>
          <p:nvPr/>
        </p:nvSpPr>
        <p:spPr>
          <a:xfrm>
            <a:off x="262472" y="1154156"/>
            <a:ext cx="7041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24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О какой черте характера это говорит?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630D94-3361-48F2-A5CB-446B5D733237}"/>
              </a:ext>
            </a:extLst>
          </p:cNvPr>
          <p:cNvSpPr txBox="1"/>
          <p:nvPr/>
        </p:nvSpPr>
        <p:spPr>
          <a:xfrm>
            <a:off x="237929" y="1617241"/>
            <a:ext cx="71600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Как царевна набрела на терем богатырей?</a:t>
            </a:r>
            <a:br>
              <a:rPr lang="ru-RU" altLang="ru-RU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ru-RU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A41D6F-6776-4F34-A50E-13186B80F587}"/>
              </a:ext>
            </a:extLst>
          </p:cNvPr>
          <p:cNvSpPr txBox="1"/>
          <p:nvPr/>
        </p:nvSpPr>
        <p:spPr>
          <a:xfrm>
            <a:off x="237929" y="2631207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Перечитай описание светлицы.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DE5F4B-0419-4C2A-A9B6-1C0769427917}"/>
              </a:ext>
            </a:extLst>
          </p:cNvPr>
          <p:cNvSpPr txBox="1"/>
          <p:nvPr/>
        </p:nvSpPr>
        <p:spPr>
          <a:xfrm>
            <a:off x="231641" y="2139404"/>
            <a:ext cx="87182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- Почему царевна решила, что тут люди добрые живут?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E960EB-35E9-4D50-88A7-466452B5C310}"/>
              </a:ext>
            </a:extLst>
          </p:cNvPr>
          <p:cNvSpPr txBox="1"/>
          <p:nvPr/>
        </p:nvSpPr>
        <p:spPr>
          <a:xfrm>
            <a:off x="175452" y="3141206"/>
            <a:ext cx="8906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Как произошла первая встреча царевны с богатырями?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2228D78-CAE6-42DE-B0B9-BCA87FAACFC4}"/>
              </a:ext>
            </a:extLst>
          </p:cNvPr>
          <p:cNvSpPr txBox="1"/>
          <p:nvPr/>
        </p:nvSpPr>
        <p:spPr>
          <a:xfrm>
            <a:off x="341030" y="3687236"/>
            <a:ext cx="88548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- Найдите слова , которые говорят о скромности царевны.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287D82-9822-42F8-B2A7-E35CE438B6CB}"/>
              </a:ext>
            </a:extLst>
          </p:cNvPr>
          <p:cNvSpPr txBox="1"/>
          <p:nvPr/>
        </p:nvSpPr>
        <p:spPr>
          <a:xfrm flipH="1">
            <a:off x="329874" y="4653136"/>
            <a:ext cx="80191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Как царевне жилось у богатырей?</a:t>
            </a:r>
            <a:r>
              <a:rPr lang="ru-RU" altLang="ru-RU" sz="2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60D4BE2-49F4-4D1C-B08B-A938128ABB57}"/>
              </a:ext>
            </a:extLst>
          </p:cNvPr>
          <p:cNvSpPr txBox="1"/>
          <p:nvPr/>
        </p:nvSpPr>
        <p:spPr>
          <a:xfrm>
            <a:off x="329874" y="5343429"/>
            <a:ext cx="85972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Как они к ней относились? Найдите в тексте и прочитайте.</a:t>
            </a:r>
            <a:br>
              <a:rPr lang="ru-RU" alt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9669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A90B075-13A8-4910-B341-F03EC3F2F28E}"/>
              </a:ext>
            </a:extLst>
          </p:cNvPr>
          <p:cNvSpPr txBox="1"/>
          <p:nvPr/>
        </p:nvSpPr>
        <p:spPr>
          <a:xfrm>
            <a:off x="363283" y="2167290"/>
            <a:ext cx="8136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О каком качестве характера это говорит?</a:t>
            </a:r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A7694E-9AAC-4A9E-A255-FA9F9FFD2640}"/>
              </a:ext>
            </a:extLst>
          </p:cNvPr>
          <p:cNvSpPr txBox="1"/>
          <p:nvPr/>
        </p:nvSpPr>
        <p:spPr>
          <a:xfrm>
            <a:off x="395536" y="3013501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- Что придумала злая царица, чтобы погубить царевну?</a:t>
            </a:r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D4573B-C147-4E3F-B999-AE67A6CAB897}"/>
              </a:ext>
            </a:extLst>
          </p:cNvPr>
          <p:cNvSpPr txBox="1"/>
          <p:nvPr/>
        </p:nvSpPr>
        <p:spPr>
          <a:xfrm flipH="1">
            <a:off x="384177" y="4182179"/>
            <a:ext cx="763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24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Как </a:t>
            </a:r>
            <a:r>
              <a:rPr lang="ru-RU" altLang="ru-RU" sz="2400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Соколко</a:t>
            </a:r>
            <a:r>
              <a:rPr lang="ru-RU" altLang="ru-RU" sz="24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защищал царевну?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4A2B43-BF5A-4368-BCAB-00EE55226387}"/>
              </a:ext>
            </a:extLst>
          </p:cNvPr>
          <p:cNvSpPr txBox="1"/>
          <p:nvPr/>
        </p:nvSpPr>
        <p:spPr>
          <a:xfrm>
            <a:off x="371803" y="5013176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Почему Пушкин называет черницу «старушонкой», а царевна – бабушкой?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01DE6BE-40A7-40FC-9D27-D2DAE29674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267" y="1057929"/>
            <a:ext cx="8492464" cy="999831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A0D283A-9A5E-4732-B09E-E9191A1F86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710" y="411697"/>
            <a:ext cx="8785097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094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4294967295"/>
          </p:nvPr>
        </p:nvSpPr>
        <p:spPr>
          <a:xfrm>
            <a:off x="4932040" y="332656"/>
            <a:ext cx="3643312" cy="6429375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dirty="0"/>
              <a:t>	</a:t>
            </a:r>
            <a:r>
              <a:rPr lang="ru-RU" sz="8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«Царевна заблудилась в лесу. Находит дом пустой – убирает его. Двенадцать братьев приезжают. «Ах, – говорят, – тут был кто-то... коли мужчина, будь нам отец или брат, коли женщина, будь нам мать или сестра... Мачеха приходит в лес под видом нищенки – собаки ходят на цепях и не подпускают её. Она дарит царевне рубашку, которую та, надев, умирает. Братья хоронят её в гробнице, натянутой золотыми цепями к двум соснам. Царевич влюбляется...» – это сказка, которую рассказала Арина Родионовна Пушкину.</a:t>
            </a:r>
          </a:p>
        </p:txBody>
      </p:sp>
      <p:pic>
        <p:nvPicPr>
          <p:cNvPr id="4098" name="Picture 2" descr="C:\Users\User\Downloads\66912827_pushkin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99592" y="1484784"/>
            <a:ext cx="3571875" cy="35718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535781" y="908720"/>
            <a:ext cx="8072437" cy="4667250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Пушкин продолжает фольклорные традиции, дополняя и углубляя их. Пушкин не просто пересказал известный сюжет, а написал авторскую сказку, в которой многое изменил в связи с тем, что хотел выразить свои собственные идеалы, мысли, представления о жизни.</a:t>
            </a:r>
          </a:p>
          <a:p>
            <a:pPr algn="just"/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 пушкинской  сказке  мы  чувствуем  открытое  авторское  отношение к  героине,  чего  не  знает  народная  сказка.  Автор  нежно  любит  свою героиню и восхищается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(«красавица-душа», «милая девица», «моя душа»).</a:t>
            </a:r>
          </a:p>
          <a:p>
            <a:pPr algn="just"/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целом поэт создает неповторимый индивидуальный характер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«царевны молодой»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 помощью детального описания её внешности, речи, подробного изображения поведения героини, включает в текст сказки многочисленные авторские оценки, показывает отношение к героине других персонажей.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Особенности фольклорной сказки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857363"/>
            <a:ext cx="3886200" cy="4304203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противостояние добра и зла, при этом добро всегда побеждает;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деление героев на положительных, отрицательных и помощников;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наличие фантастики и вымысла;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присутствие  повторяющихся элементов : зачин, повторы (три, девять, двенадцать), устойчивые выражения.</a:t>
            </a:r>
          </a:p>
          <a:p>
            <a:pPr>
              <a:buNone/>
            </a:pP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1266" name="Picture 2" descr="C:\Users\User\Downloads\92855995_1442312_5190a766ec6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4648200" y="2395066"/>
            <a:ext cx="4059238" cy="28298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764</TotalTime>
  <Words>675</Words>
  <Application>Microsoft Office PowerPoint</Application>
  <PresentationFormat>Экран (4:3)</PresentationFormat>
  <Paragraphs>68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Arial Black</vt:lpstr>
      <vt:lpstr>Calibri</vt:lpstr>
      <vt:lpstr>Constantia</vt:lpstr>
      <vt:lpstr>Times New Roman</vt:lpstr>
      <vt:lpstr>Wingdings</vt:lpstr>
      <vt:lpstr>Wingdings 2</vt:lpstr>
      <vt:lpstr>Бумажная</vt:lpstr>
      <vt:lpstr>Поэтическая сказка А.С.Пушкина «Сказка о мёртвой царевне и семи богатырях»</vt:lpstr>
      <vt:lpstr>Вспомните:</vt:lpstr>
      <vt:lpstr>Вспомните с какими главными героями сказки А.С.Пушкина мы познакомились вчера на уроке?</vt:lpstr>
      <vt:lpstr>Сегодня мы продолжаем чтение сказки.</vt:lpstr>
      <vt:lpstr>- Как вы думаете, почему царица решила погубить царевну?</vt:lpstr>
      <vt:lpstr>Презентация PowerPoint</vt:lpstr>
      <vt:lpstr>Презентация PowerPoint</vt:lpstr>
      <vt:lpstr>Презентация PowerPoint</vt:lpstr>
      <vt:lpstr>Особенности фольклорной сказки</vt:lpstr>
      <vt:lpstr>Особенности литературной сказки</vt:lpstr>
      <vt:lpstr>Игра «Исправь ошибку»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Анна</cp:lastModifiedBy>
  <cp:revision>168</cp:revision>
  <dcterms:created xsi:type="dcterms:W3CDTF">2013-04-23T03:14:38Z</dcterms:created>
  <dcterms:modified xsi:type="dcterms:W3CDTF">2022-05-08T19:54:00Z</dcterms:modified>
</cp:coreProperties>
</file>