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61" r:id="rId5"/>
    <p:sldId id="262" r:id="rId6"/>
    <p:sldId id="263" r:id="rId7"/>
  </p:sldIdLst>
  <p:sldSz type="screen4x3" cy="6858000" cx="9144000"/>
  <p:notesSz cx="6858000" cy="9144000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7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tableStyles" Target="tableStyles.xml"/><Relationship Id="rId9" Type="http://schemas.openxmlformats.org/officeDocument/2006/relationships/presProps" Target="presProps.xml"/><Relationship Id="rId10" Type="http://schemas.openxmlformats.org/officeDocument/2006/relationships/viewProps" Target="viewProps.xml"/><Relationship Id="rId1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zh-CN" lang="ru-RU" smtClean="0"/>
              <a:t>Образец подзаголовка</a:t>
            </a:r>
            <a:endParaRPr dirty="0"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0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9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9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9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14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19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0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2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25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26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28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2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8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36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637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603" name="Picture Placeholder 2"/>
          <p:cNvSpPr>
            <a:spLocks noChangeAspect="1"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r>
              <a:rPr altLang="zh-CN" lang="ru-RU" smtClean="0"/>
              <a:t>Вставка рисунка</a:t>
            </a:r>
            <a:endParaRPr dirty="0" lang="en-US"/>
          </a:p>
        </p:txBody>
      </p:sp>
      <p:sp>
        <p:nvSpPr>
          <p:cNvPr id="104860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zh-CN" lang="ru-RU" smtClean="0"/>
              <a:t>Образец текста</a:t>
            </a:r>
          </a:p>
        </p:txBody>
      </p:sp>
      <p:sp>
        <p:nvSpPr>
          <p:cNvPr id="104860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60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0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zh-CN" lang="ru-RU" smtClean="0"/>
              <a:t>Образец заголовка</a:t>
            </a:r>
            <a:endParaRPr dirty="0"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zh-CN" lang="ru-RU" smtClean="0"/>
              <a:t>Образец текста</a:t>
            </a:r>
          </a:p>
          <a:p>
            <a:pPr lvl="1"/>
            <a:r>
              <a:rPr altLang="zh-CN" lang="ru-RU" smtClean="0"/>
              <a:t>Второй уровень</a:t>
            </a:r>
          </a:p>
          <a:p>
            <a:pPr lvl="2"/>
            <a:r>
              <a:rPr altLang="zh-CN" lang="ru-RU" smtClean="0"/>
              <a:t>Третий уровень</a:t>
            </a:r>
          </a:p>
          <a:p>
            <a:pPr lvl="3"/>
            <a:r>
              <a:rPr altLang="zh-CN" lang="ru-RU" smtClean="0"/>
              <a:t>Четвертый уровень</a:t>
            </a:r>
          </a:p>
          <a:p>
            <a:pPr lvl="4"/>
            <a:r>
              <a:rPr altLang="zh-CN" lang="ru-RU" smtClean="0"/>
              <a:t>Пятый уровень</a:t>
            </a:r>
            <a:endParaRPr dirty="0"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altLang="en-US" lang="zh-CN" smtClean="0"/>
              <a:t>2015/5/12</a:t>
            </a:fld>
            <a:endParaRPr altLang="en-US" 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altLang="en-US" lang="zh-CN" smtClean="0"/>
              <a:t>‹#›</a:t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9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9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9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rPr altLang="en-US" lang="ru-RU">
                <a:solidFill>
                  <a:srgbClr val="FFCC99"/>
                </a:solidFill>
              </a:rPr>
              <a:t>Афанасий Кирхер: забытый изобретатель </a:t>
            </a:r>
            <a:r>
              <a:rPr altLang="ru-RU" lang="en-US">
                <a:solidFill>
                  <a:srgbClr val="FFCC99"/>
                </a:solidFill>
              </a:rPr>
              <a:t> </a:t>
            </a:r>
            <a:r>
              <a:rPr altLang="ru-RU" lang="ru-RU">
                <a:solidFill>
                  <a:srgbClr val="FFCC99"/>
                </a:solidFill>
              </a:rPr>
              <a:t>п</a:t>
            </a:r>
            <a:r>
              <a:rPr altLang="ru-RU" lang="ru-RU">
                <a:solidFill>
                  <a:srgbClr val="FFCC99"/>
                </a:solidFill>
              </a:rPr>
              <a:t>р</a:t>
            </a:r>
            <a:r>
              <a:rPr altLang="ru-RU" lang="ru-RU">
                <a:solidFill>
                  <a:srgbClr val="FFCC99"/>
                </a:solidFill>
              </a:rPr>
              <a:t>о</a:t>
            </a:r>
            <a:r>
              <a:rPr altLang="ru-RU" lang="ru-RU">
                <a:solidFill>
                  <a:srgbClr val="FFCC99"/>
                </a:solidFill>
              </a:rPr>
              <a:t>е</a:t>
            </a:r>
            <a:r>
              <a:rPr altLang="ru-RU" lang="ru-RU">
                <a:solidFill>
                  <a:srgbClr val="FFCC99"/>
                </a:solidFill>
              </a:rPr>
              <a:t>к</a:t>
            </a:r>
            <a:r>
              <a:rPr altLang="ru-RU" lang="ru-RU">
                <a:solidFill>
                  <a:srgbClr val="FFCC99"/>
                </a:solidFill>
              </a:rPr>
              <a:t>т</a:t>
            </a:r>
            <a:r>
              <a:rPr altLang="ru-RU" lang="ru-RU">
                <a:solidFill>
                  <a:srgbClr val="FFCC99"/>
                </a:solidFill>
              </a:rPr>
              <a:t>о</a:t>
            </a:r>
            <a:r>
              <a:rPr altLang="ru-RU" lang="ru-RU">
                <a:solidFill>
                  <a:srgbClr val="FFCC99"/>
                </a:solidFill>
              </a:rPr>
              <a:t>р</a:t>
            </a:r>
            <a:r>
              <a:rPr altLang="ru-RU" lang="ru-RU">
                <a:solidFill>
                  <a:srgbClr val="FFCC99"/>
                </a:solidFill>
              </a:rPr>
              <a:t>а</a:t>
            </a:r>
            <a:endParaRPr altLang="en-US" lang="ru-RU">
              <a:solidFill>
                <a:srgbClr val="FFCC99"/>
              </a:solidFill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altLang="en-US" lang="ru-RU">
                <a:solidFill>
                  <a:srgbClr val="FFCC99"/>
                </a:solidFill>
              </a:rPr>
              <a:t>Б</a:t>
            </a:r>
            <a:r>
              <a:rPr altLang="en-US" lang="ru-RU">
                <a:solidFill>
                  <a:srgbClr val="FFCC99"/>
                </a:solidFill>
              </a:rPr>
              <a:t>о</a:t>
            </a:r>
            <a:r>
              <a:rPr altLang="en-US" lang="ru-RU">
                <a:solidFill>
                  <a:srgbClr val="FFCC99"/>
                </a:solidFill>
              </a:rPr>
              <a:t>л</a:t>
            </a:r>
            <a:r>
              <a:rPr altLang="en-US" lang="ru-RU">
                <a:solidFill>
                  <a:srgbClr val="FFCC99"/>
                </a:solidFill>
              </a:rPr>
              <a:t>д</a:t>
            </a:r>
            <a:r>
              <a:rPr altLang="en-US" lang="ru-RU">
                <a:solidFill>
                  <a:srgbClr val="FFCC99"/>
                </a:solidFill>
              </a:rPr>
              <a:t>ырев</a:t>
            </a:r>
            <a:r>
              <a:rPr altLang="ru-RU" lang="en-US">
                <a:solidFill>
                  <a:srgbClr val="FFCC99"/>
                </a:solidFill>
              </a:rPr>
              <a:t> </a:t>
            </a:r>
            <a:r>
              <a:rPr altLang="ru-RU" lang="ru-RU">
                <a:solidFill>
                  <a:srgbClr val="FFCC99"/>
                </a:solidFill>
              </a:rPr>
              <a:t>Анатолий</a:t>
            </a:r>
            <a:r>
              <a:rPr altLang="ru-RU" lang="en-US">
                <a:solidFill>
                  <a:srgbClr val="FFCC99"/>
                </a:solidFill>
              </a:rPr>
              <a:t> </a:t>
            </a:r>
            <a:r>
              <a:rPr altLang="ru-RU" lang="ru-RU">
                <a:solidFill>
                  <a:srgbClr val="FFCC99"/>
                </a:solidFill>
              </a:rPr>
              <a:t>Б</a:t>
            </a:r>
            <a:r>
              <a:rPr altLang="ru-RU" lang="ru-RU">
                <a:solidFill>
                  <a:srgbClr val="FFCC99"/>
                </a:solidFill>
              </a:rPr>
              <a:t>З</a:t>
            </a:r>
            <a:r>
              <a:rPr altLang="ru-RU" lang="en-US">
                <a:solidFill>
                  <a:srgbClr val="FFCC99"/>
                </a:solidFill>
              </a:rPr>
              <a:t>-</a:t>
            </a:r>
            <a:r>
              <a:rPr altLang="ru-RU" lang="en-US">
                <a:solidFill>
                  <a:srgbClr val="FFCC99"/>
                </a:solidFill>
              </a:rPr>
              <a:t>1</a:t>
            </a:r>
            <a:r>
              <a:rPr altLang="ru-RU" lang="en-US">
                <a:solidFill>
                  <a:srgbClr val="FFCC99"/>
                </a:solidFill>
              </a:rPr>
              <a:t>7</a:t>
            </a:r>
            <a:r>
              <a:rPr altLang="ru-RU" lang="en-US">
                <a:solidFill>
                  <a:srgbClr val="FFCC99"/>
                </a:solidFill>
              </a:rPr>
              <a:t>-</a:t>
            </a:r>
            <a:r>
              <a:rPr altLang="ru-RU" lang="en-US">
                <a:solidFill>
                  <a:srgbClr val="FFCC99"/>
                </a:solidFill>
              </a:rPr>
              <a:t>1</a:t>
            </a:r>
            <a:endParaRPr altLang="en-US" lang="ru-RU">
              <a:solidFill>
                <a:srgbClr val="FFCC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5430622"/>
          </a:xfrm>
        </p:spPr>
        <p:txBody>
          <a:bodyPr>
            <a:normAutofit fontScale="90000"/>
          </a:bodyPr>
          <a:p>
            <a:r>
              <a:rPr sz="2444" lang="ru-RU">
                <a:solidFill>
                  <a:srgbClr val="FFCC99"/>
                </a:solidFill>
              </a:rPr>
              <a:t>Несом</a:t>
            </a:r>
            <a:r>
              <a:rPr sz="2444" lang="ru-RU">
                <a:solidFill>
                  <a:srgbClr val="FFCC99"/>
                </a:solidFill>
              </a:rPr>
              <a:t>ненно, Афанасий Кирхер относится к самым удивительным людям XVII ст. Этот монах-иезуит был учёным, мыслителем, собирателем, изобретателем, экспериментатором и иллюстратором. Он отличался необычайной разносторонностью интересов и работоспособностью.</a:t>
            </a:r>
            <a:endParaRPr sz="2444" lang="ru-RU">
              <a:solidFill>
                <a:srgbClr val="FFCC99"/>
              </a:solidFill>
            </a:endParaRPr>
          </a:p>
        </p:txBody>
      </p:sp>
      <p:pic>
        <p:nvPicPr>
          <p:cNvPr id="2097152" name=""/>
          <p:cNvPicPr>
            <a:picLocks/>
          </p:cNvPicPr>
          <p:nvPr>
            <p:ph type="pic" idx="1"/>
          </p:nvPr>
        </p:nvPicPr>
        <p:blipFill>
          <a:blip xmlns:r="http://schemas.openxmlformats.org/officeDocument/2006/relationships" r:embed="rId2"/>
          <a:srcRect t="16256" b="16256"/>
          <a:stretch>
            <a:fillRect/>
          </a:stretch>
        </p:blipFill>
        <p:spPr/>
      </p:pic>
      <p:sp>
        <p:nvSpPr>
          <p:cNvPr id="1048649" name=""/>
          <p:cNvSpPr>
            <a:spLocks noGrp="1"/>
          </p:cNvSpPr>
          <p:nvPr>
            <p:ph type="body" sz="half" idx="2"/>
          </p:nvPr>
        </p:nvSpPr>
        <p:spPr>
          <a:xfrm rot="9876057" flipH="1" flipV="1">
            <a:off x="1198840" y="6190780"/>
            <a:ext cx="238014" cy="1835796"/>
          </a:xfrm>
        </p:spPr>
        <p:txBody>
          <a:bodyPr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5430622"/>
          </a:xfrm>
        </p:spPr>
        <p:txBody>
          <a:bodyPr>
            <a:normAutofit fontScale="90000"/>
          </a:bodyPr>
          <a:p>
            <a:r>
              <a:rPr sz="2444" lang="ru-RU">
                <a:solidFill>
                  <a:srgbClr val="FFCC99"/>
                </a:solidFill>
              </a:rPr>
              <a:t>больше всего Кирхер запомнился жителям Рима, где он занимался преподавательской деятельностью. Он как одержимый носился с идеей создания кино. Вопреки истине, во многих источниках он упоминается как создатель «волшебного фонаря» (Laterna magica)</a:t>
            </a:r>
            <a:endParaRPr sz="2444" lang="ru-RU">
              <a:solidFill>
                <a:srgbClr val="FFCC99"/>
              </a:solidFill>
            </a:endParaRPr>
          </a:p>
        </p:txBody>
      </p:sp>
      <p:pic>
        <p:nvPicPr>
          <p:cNvPr id="2097158" name=""/>
          <p:cNvPicPr>
            <a:picLocks/>
          </p:cNvPicPr>
          <p:nvPr>
            <p:ph type="pic" idx="1"/>
          </p:nvPr>
        </p:nvPicPr>
        <p:blipFill>
          <a:blip xmlns:r="http://schemas.openxmlformats.org/officeDocument/2006/relationships" r:embed="rId2"/>
          <a:srcRect l="15355" r="15355"/>
          <a:stretch>
            <a:fillRect/>
          </a:stretch>
        </p:blipFill>
        <p:spPr/>
      </p:pic>
      <p:sp>
        <p:nvSpPr>
          <p:cNvPr id="1048661" name=""/>
          <p:cNvSpPr>
            <a:spLocks noGrp="1"/>
          </p:cNvSpPr>
          <p:nvPr>
            <p:ph type="body" sz="half" idx="2"/>
          </p:nvPr>
        </p:nvSpPr>
        <p:spPr>
          <a:xfrm rot="9876057" flipH="1" flipV="1">
            <a:off x="1198840" y="6190780"/>
            <a:ext cx="238014" cy="1835796"/>
          </a:xfrm>
        </p:spPr>
        <p:txBody>
          <a:bodyPr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5430622"/>
          </a:xfrm>
        </p:spPr>
        <p:txBody>
          <a:bodyPr>
            <a:normAutofit/>
          </a:bodyPr>
          <a:p>
            <a:r>
              <a:rPr sz="2444" lang="ru-RU">
                <a:solidFill>
                  <a:srgbClr val="FFCC99"/>
                </a:solidFill>
              </a:rPr>
              <a:t>Кирхер был первым, кто использовал проектор для впечатляющих представлений, где, помимо изображения, в ход шли и звуковые эффекты</a:t>
            </a:r>
            <a:endParaRPr sz="2444" lang="ru-RU">
              <a:solidFill>
                <a:srgbClr val="FFCC99"/>
              </a:solidFill>
            </a:endParaRPr>
          </a:p>
        </p:txBody>
      </p:sp>
      <p:pic>
        <p:nvPicPr>
          <p:cNvPr id="2097160" name=""/>
          <p:cNvPicPr>
            <a:picLocks/>
          </p:cNvPicPr>
          <p:nvPr>
            <p:ph type="pic" idx="1"/>
          </p:nvPr>
        </p:nvPicPr>
        <p:blipFill>
          <a:blip xmlns:r="http://schemas.openxmlformats.org/officeDocument/2006/relationships" r:embed="rId2"/>
          <a:srcRect l="12574" r="12574"/>
          <a:stretch>
            <a:fillRect/>
          </a:stretch>
        </p:blipFill>
        <p:spPr/>
      </p:pic>
      <p:sp>
        <p:nvSpPr>
          <p:cNvPr id="1048665" name=""/>
          <p:cNvSpPr>
            <a:spLocks noGrp="1"/>
          </p:cNvSpPr>
          <p:nvPr>
            <p:ph type="body" sz="half" idx="2"/>
          </p:nvPr>
        </p:nvSpPr>
        <p:spPr>
          <a:xfrm rot="9876057" flipH="1" flipV="1">
            <a:off x="1198840" y="6190780"/>
            <a:ext cx="238014" cy="1835796"/>
          </a:xfrm>
        </p:spPr>
        <p:txBody>
          <a:bodyPr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5430622"/>
          </a:xfrm>
        </p:spPr>
        <p:txBody>
          <a:bodyPr>
            <a:normAutofit/>
          </a:bodyPr>
          <a:p>
            <a:r>
              <a:rPr sz="2444" lang="ru-RU">
                <a:solidFill>
                  <a:srgbClr val="FFCC99"/>
                </a:solidFill>
              </a:rPr>
              <a:t>В 1640-е гг. Кирхер чрезвычайно увлёкся оптикой и развлекал своих гостей разнообразными опытами, в том числе прототипом волшебного фонаря для демонстрации изображений сатаны и прочих подобных сцен. </a:t>
            </a:r>
            <a:endParaRPr sz="2444" lang="ru-RU">
              <a:solidFill>
                <a:srgbClr val="FFCC99"/>
              </a:solidFill>
            </a:endParaRPr>
          </a:p>
        </p:txBody>
      </p:sp>
      <p:pic>
        <p:nvPicPr>
          <p:cNvPr id="2097162" name=""/>
          <p:cNvPicPr>
            <a:picLocks/>
          </p:cNvPicPr>
          <p:nvPr>
            <p:ph type="pic" idx="1"/>
          </p:nvPr>
        </p:nvPicPr>
        <p:blipFill>
          <a:blip xmlns:r="http://schemas.openxmlformats.org/officeDocument/2006/relationships" r:embed="rId2"/>
          <a:srcRect l="14322" r="14322"/>
          <a:stretch>
            <a:fillRect/>
          </a:stretch>
        </p:blipFill>
        <p:spPr/>
      </p:pic>
      <p:sp>
        <p:nvSpPr>
          <p:cNvPr id="1048669" name=""/>
          <p:cNvSpPr>
            <a:spLocks noGrp="1"/>
          </p:cNvSpPr>
          <p:nvPr>
            <p:ph type="body" sz="half" idx="2"/>
          </p:nvPr>
        </p:nvSpPr>
        <p:spPr>
          <a:xfrm rot="9876057" flipH="1" flipV="1">
            <a:off x="1198840" y="6190780"/>
            <a:ext cx="238014" cy="1835796"/>
          </a:xfrm>
        </p:spPr>
        <p:txBody>
          <a:bodyPr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Office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creator>BISON</dc:creator>
  <dcterms:created xsi:type="dcterms:W3CDTF">2015-05-12T03:36:16Z</dcterms:created>
  <dcterms:modified xsi:type="dcterms:W3CDTF">2022-05-08T13:22:58Z</dcterms:modified>
</cp:coreProperties>
</file>