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60" r:id="rId6"/>
    <p:sldId id="259" r:id="rId7"/>
    <p:sldId id="261" r:id="rId8"/>
    <p:sldId id="262" r:id="rId9"/>
    <p:sldId id="263" r:id="rId10"/>
    <p:sldId id="265" r:id="rId11"/>
    <p:sldId id="264" r:id="rId12"/>
    <p:sldId id="266" r:id="rId13"/>
    <p:sldId id="272" r:id="rId14"/>
    <p:sldId id="275" r:id="rId15"/>
    <p:sldId id="276" r:id="rId16"/>
    <p:sldId id="267" r:id="rId17"/>
    <p:sldId id="268" r:id="rId18"/>
    <p:sldId id="269" r:id="rId19"/>
    <p:sldId id="278" r:id="rId20"/>
    <p:sldId id="279" r:id="rId21"/>
    <p:sldId id="270" r:id="rId22"/>
    <p:sldId id="280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602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5A13E4-ADE1-4C9E-9DDE-CB640A9DB02C}" type="doc">
      <dgm:prSet loTypeId="urn:microsoft.com/office/officeart/2005/8/layout/default#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29D563-8479-4DDE-BED7-AF3D4C5D4DC5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восприятие и воспроизведение прослушанного произведения с помощью учителя; </a:t>
          </a:r>
          <a:endParaRPr lang="ru-RU" dirty="0"/>
        </a:p>
      </dgm:t>
    </dgm:pt>
    <dgm:pt modelId="{AE9FF477-F241-451D-BE34-CEF4A5F7C6DE}" type="parTrans" cxnId="{26D2D7CE-D6BF-4451-97B3-6D5910C193C8}">
      <dgm:prSet/>
      <dgm:spPr/>
      <dgm:t>
        <a:bodyPr/>
        <a:lstStyle/>
        <a:p>
          <a:endParaRPr lang="ru-RU"/>
        </a:p>
      </dgm:t>
    </dgm:pt>
    <dgm:pt modelId="{D0F17926-F1CF-4744-9BDD-548C996BA3E8}" type="sibTrans" cxnId="{26D2D7CE-D6BF-4451-97B3-6D5910C193C8}">
      <dgm:prSet/>
      <dgm:spPr/>
      <dgm:t>
        <a:bodyPr/>
        <a:lstStyle/>
        <a:p>
          <a:endParaRPr lang="ru-RU"/>
        </a:p>
      </dgm:t>
    </dgm:pt>
    <dgm:pt modelId="{793C61A3-C18C-4894-9BC5-0243125846A9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ориентировка в одной книге по обложке и иллюстрациям внутри книги после ее прочтения учителем вслух;</a:t>
          </a:r>
          <a:endParaRPr lang="ru-RU" dirty="0"/>
        </a:p>
      </dgm:t>
    </dgm:pt>
    <dgm:pt modelId="{CD660482-6D43-45D3-AF2B-37ECE08090A3}" type="parTrans" cxnId="{1730EA34-07CF-46DE-9562-9283E62E38E2}">
      <dgm:prSet/>
      <dgm:spPr/>
      <dgm:t>
        <a:bodyPr/>
        <a:lstStyle/>
        <a:p>
          <a:endParaRPr lang="ru-RU"/>
        </a:p>
      </dgm:t>
    </dgm:pt>
    <dgm:pt modelId="{6EEE7DDF-3BCA-4142-ABCF-B4E065835EA2}" type="sibTrans" cxnId="{1730EA34-07CF-46DE-9562-9283E62E38E2}">
      <dgm:prSet/>
      <dgm:spPr/>
      <dgm:t>
        <a:bodyPr/>
        <a:lstStyle/>
        <a:p>
          <a:endParaRPr lang="ru-RU"/>
        </a:p>
      </dgm:t>
    </dgm:pt>
    <dgm:pt modelId="{991F646E-3D7B-4608-961A-2C7CA7404F17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/>
            <a:t>освоение закономерностей: содержание книги – иллюстрации, заглавие, автор;</a:t>
          </a:r>
          <a:endParaRPr lang="ru-RU" dirty="0"/>
        </a:p>
      </dgm:t>
    </dgm:pt>
    <dgm:pt modelId="{A1828BB4-5FF9-4C07-9E60-502CD03A3A81}" type="parTrans" cxnId="{94088190-B9D3-456F-B472-0326E7E27B1B}">
      <dgm:prSet/>
      <dgm:spPr/>
      <dgm:t>
        <a:bodyPr/>
        <a:lstStyle/>
        <a:p>
          <a:endParaRPr lang="ru-RU"/>
        </a:p>
      </dgm:t>
    </dgm:pt>
    <dgm:pt modelId="{1BB01F97-85A0-4FD7-9908-25D635177A64}" type="sibTrans" cxnId="{94088190-B9D3-456F-B472-0326E7E27B1B}">
      <dgm:prSet/>
      <dgm:spPr/>
      <dgm:t>
        <a:bodyPr/>
        <a:lstStyle/>
        <a:p>
          <a:endParaRPr lang="ru-RU"/>
        </a:p>
      </dgm:t>
    </dgm:pt>
    <dgm:pt modelId="{B362B72B-7D14-44A9-B80C-67BD97039C63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узнавание прочитанных на уроке книг по двум из этих показателей.</a:t>
          </a:r>
          <a:endParaRPr lang="ru-RU" dirty="0"/>
        </a:p>
      </dgm:t>
    </dgm:pt>
    <dgm:pt modelId="{EE4E8E00-7635-4D43-8FB3-A659C0B46E21}" type="parTrans" cxnId="{1497EBF6-AB4F-47C9-918E-B277084AA064}">
      <dgm:prSet/>
      <dgm:spPr/>
      <dgm:t>
        <a:bodyPr/>
        <a:lstStyle/>
        <a:p>
          <a:endParaRPr lang="ru-RU"/>
        </a:p>
      </dgm:t>
    </dgm:pt>
    <dgm:pt modelId="{B862500A-9E95-444C-9708-3F3967E35FF1}" type="sibTrans" cxnId="{1497EBF6-AB4F-47C9-918E-B277084AA064}">
      <dgm:prSet/>
      <dgm:spPr/>
      <dgm:t>
        <a:bodyPr/>
        <a:lstStyle/>
        <a:p>
          <a:endParaRPr lang="ru-RU"/>
        </a:p>
      </dgm:t>
    </dgm:pt>
    <dgm:pt modelId="{DBCD82C3-10BF-4B6B-BBFF-9ADF2166A5EC}" type="pres">
      <dgm:prSet presAssocID="{5D5A13E4-ADE1-4C9E-9DDE-CB640A9DB02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E4065E-B1D4-46CE-93E8-6673516306A3}" type="pres">
      <dgm:prSet presAssocID="{5729D563-8479-4DDE-BED7-AF3D4C5D4D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FFEA53-1788-45FF-A2E3-AD198A2975D7}" type="pres">
      <dgm:prSet presAssocID="{D0F17926-F1CF-4744-9BDD-548C996BA3E8}" presName="sibTrans" presStyleCnt="0"/>
      <dgm:spPr/>
    </dgm:pt>
    <dgm:pt modelId="{E5E80BCB-2EB7-4D6D-B058-02AF202B2784}" type="pres">
      <dgm:prSet presAssocID="{793C61A3-C18C-4894-9BC5-0243125846A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378A44-392F-4326-8248-E193B3DFAEF7}" type="pres">
      <dgm:prSet presAssocID="{6EEE7DDF-3BCA-4142-ABCF-B4E065835EA2}" presName="sibTrans" presStyleCnt="0"/>
      <dgm:spPr/>
    </dgm:pt>
    <dgm:pt modelId="{CBC3D0AE-FE38-4229-AB76-2F305F2DB12D}" type="pres">
      <dgm:prSet presAssocID="{991F646E-3D7B-4608-961A-2C7CA7404F1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A6FF7F-35D7-4A43-B31D-56AFAB3DFFB2}" type="pres">
      <dgm:prSet presAssocID="{1BB01F97-85A0-4FD7-9908-25D635177A64}" presName="sibTrans" presStyleCnt="0"/>
      <dgm:spPr/>
    </dgm:pt>
    <dgm:pt modelId="{174ADE44-2070-4831-BA15-2F6BE48321C6}" type="pres">
      <dgm:prSet presAssocID="{B362B72B-7D14-44A9-B80C-67BD97039C6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9AF8FC-5749-404A-9BB2-AA12295D32EB}" type="presOf" srcId="{B362B72B-7D14-44A9-B80C-67BD97039C63}" destId="{174ADE44-2070-4831-BA15-2F6BE48321C6}" srcOrd="0" destOrd="0" presId="urn:microsoft.com/office/officeart/2005/8/layout/default#1"/>
    <dgm:cxn modelId="{6938D30D-51AB-4DBE-8D6B-362E4D254925}" type="presOf" srcId="{5D5A13E4-ADE1-4C9E-9DDE-CB640A9DB02C}" destId="{DBCD82C3-10BF-4B6B-BBFF-9ADF2166A5EC}" srcOrd="0" destOrd="0" presId="urn:microsoft.com/office/officeart/2005/8/layout/default#1"/>
    <dgm:cxn modelId="{3589391C-61F9-4015-BEA1-9CA7CD27D35A}" type="presOf" srcId="{793C61A3-C18C-4894-9BC5-0243125846A9}" destId="{E5E80BCB-2EB7-4D6D-B058-02AF202B2784}" srcOrd="0" destOrd="0" presId="urn:microsoft.com/office/officeart/2005/8/layout/default#1"/>
    <dgm:cxn modelId="{1730EA34-07CF-46DE-9562-9283E62E38E2}" srcId="{5D5A13E4-ADE1-4C9E-9DDE-CB640A9DB02C}" destId="{793C61A3-C18C-4894-9BC5-0243125846A9}" srcOrd="1" destOrd="0" parTransId="{CD660482-6D43-45D3-AF2B-37ECE08090A3}" sibTransId="{6EEE7DDF-3BCA-4142-ABCF-B4E065835EA2}"/>
    <dgm:cxn modelId="{5D8A5F02-25AF-41C2-AB26-00E4825F229F}" type="presOf" srcId="{5729D563-8479-4DDE-BED7-AF3D4C5D4DC5}" destId="{BFE4065E-B1D4-46CE-93E8-6673516306A3}" srcOrd="0" destOrd="0" presId="urn:microsoft.com/office/officeart/2005/8/layout/default#1"/>
    <dgm:cxn modelId="{26D2D7CE-D6BF-4451-97B3-6D5910C193C8}" srcId="{5D5A13E4-ADE1-4C9E-9DDE-CB640A9DB02C}" destId="{5729D563-8479-4DDE-BED7-AF3D4C5D4DC5}" srcOrd="0" destOrd="0" parTransId="{AE9FF477-F241-451D-BE34-CEF4A5F7C6DE}" sibTransId="{D0F17926-F1CF-4744-9BDD-548C996BA3E8}"/>
    <dgm:cxn modelId="{45E920DA-9B5F-4759-BE67-D5EE8416CA91}" type="presOf" srcId="{991F646E-3D7B-4608-961A-2C7CA7404F17}" destId="{CBC3D0AE-FE38-4229-AB76-2F305F2DB12D}" srcOrd="0" destOrd="0" presId="urn:microsoft.com/office/officeart/2005/8/layout/default#1"/>
    <dgm:cxn modelId="{1497EBF6-AB4F-47C9-918E-B277084AA064}" srcId="{5D5A13E4-ADE1-4C9E-9DDE-CB640A9DB02C}" destId="{B362B72B-7D14-44A9-B80C-67BD97039C63}" srcOrd="3" destOrd="0" parTransId="{EE4E8E00-7635-4D43-8FB3-A659C0B46E21}" sibTransId="{B862500A-9E95-444C-9708-3F3967E35FF1}"/>
    <dgm:cxn modelId="{94088190-B9D3-456F-B472-0326E7E27B1B}" srcId="{5D5A13E4-ADE1-4C9E-9DDE-CB640A9DB02C}" destId="{991F646E-3D7B-4608-961A-2C7CA7404F17}" srcOrd="2" destOrd="0" parTransId="{A1828BB4-5FF9-4C07-9E60-502CD03A3A81}" sibTransId="{1BB01F97-85A0-4FD7-9908-25D635177A64}"/>
    <dgm:cxn modelId="{8D187AB1-7B03-4AE2-9DFC-FA3D7BFB8468}" type="presParOf" srcId="{DBCD82C3-10BF-4B6B-BBFF-9ADF2166A5EC}" destId="{BFE4065E-B1D4-46CE-93E8-6673516306A3}" srcOrd="0" destOrd="0" presId="urn:microsoft.com/office/officeart/2005/8/layout/default#1"/>
    <dgm:cxn modelId="{1910E013-1736-45B0-AFDF-284874DD803C}" type="presParOf" srcId="{DBCD82C3-10BF-4B6B-BBFF-9ADF2166A5EC}" destId="{86FFEA53-1788-45FF-A2E3-AD198A2975D7}" srcOrd="1" destOrd="0" presId="urn:microsoft.com/office/officeart/2005/8/layout/default#1"/>
    <dgm:cxn modelId="{F96BFE28-2C00-43AB-8987-BAABF40B6D9A}" type="presParOf" srcId="{DBCD82C3-10BF-4B6B-BBFF-9ADF2166A5EC}" destId="{E5E80BCB-2EB7-4D6D-B058-02AF202B2784}" srcOrd="2" destOrd="0" presId="urn:microsoft.com/office/officeart/2005/8/layout/default#1"/>
    <dgm:cxn modelId="{297E0247-8F75-4823-889D-7E82166223B3}" type="presParOf" srcId="{DBCD82C3-10BF-4B6B-BBFF-9ADF2166A5EC}" destId="{CB378A44-392F-4326-8248-E193B3DFAEF7}" srcOrd="3" destOrd="0" presId="urn:microsoft.com/office/officeart/2005/8/layout/default#1"/>
    <dgm:cxn modelId="{E48F82BC-A226-4661-842F-FDC513FB5E1D}" type="presParOf" srcId="{DBCD82C3-10BF-4B6B-BBFF-9ADF2166A5EC}" destId="{CBC3D0AE-FE38-4229-AB76-2F305F2DB12D}" srcOrd="4" destOrd="0" presId="urn:microsoft.com/office/officeart/2005/8/layout/default#1"/>
    <dgm:cxn modelId="{3AEF92CD-50AB-4450-8550-6FF505FEF31D}" type="presParOf" srcId="{DBCD82C3-10BF-4B6B-BBFF-9ADF2166A5EC}" destId="{55A6FF7F-35D7-4A43-B31D-56AFAB3DFFB2}" srcOrd="5" destOrd="0" presId="urn:microsoft.com/office/officeart/2005/8/layout/default#1"/>
    <dgm:cxn modelId="{3EF90F74-2994-4873-9948-D0653CE55A1F}" type="presParOf" srcId="{DBCD82C3-10BF-4B6B-BBFF-9ADF2166A5EC}" destId="{174ADE44-2070-4831-BA15-2F6BE48321C6}" srcOrd="6" destOrd="0" presId="urn:microsoft.com/office/officeart/2005/8/layout/default#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1613544204_149-p-foni-dlya-prezentatsii-powerpoint-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5984" y="2143116"/>
            <a:ext cx="50006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Формирование читательской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самостоятельности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младших школьников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через умения и навыки работы с книгой на уроках.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50006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Учитель начальных классов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МАОУ «Гимназия № 1 Октябрьского района города Саратова»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Харьковская О.Н.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Sylfaen" pitchFamily="18" charset="0"/>
              </a:rPr>
              <a:t>Этапы читательской деятельности 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Sylfae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071546"/>
          <a:ext cx="9144000" cy="4765993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207820">
                <a:tc rowSpan="2">
                  <a:txBody>
                    <a:bodyPr/>
                    <a:lstStyle/>
                    <a:p>
                      <a:pPr algn="ctr"/>
                      <a:endParaRPr lang="ru-RU" sz="1400" dirty="0">
                        <a:latin typeface="Sylfae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Sylfaen" pitchFamily="18" charset="0"/>
                        </a:rPr>
                        <a:t>Этапы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Sylfae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0782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ylfaen" pitchFamily="18" charset="0"/>
                        </a:rPr>
                        <a:t>до чтения</a:t>
                      </a:r>
                      <a:endParaRPr lang="ru-RU" sz="1400" dirty="0">
                        <a:latin typeface="Sylfae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ylfaen" pitchFamily="18" charset="0"/>
                        </a:rPr>
                        <a:t>В процессе чтения</a:t>
                      </a:r>
                      <a:endParaRPr lang="ru-RU" sz="1400" dirty="0">
                        <a:latin typeface="Sylfae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ylfaen" pitchFamily="18" charset="0"/>
                        </a:rPr>
                        <a:t>после чтения </a:t>
                      </a:r>
                      <a:endParaRPr lang="ru-RU" sz="1400" dirty="0">
                        <a:latin typeface="Sylfaen" pitchFamily="18" charset="0"/>
                      </a:endParaRPr>
                    </a:p>
                  </a:txBody>
                  <a:tcPr/>
                </a:tc>
              </a:tr>
              <a:tr h="176646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Sylfaen" pitchFamily="18" charset="0"/>
                        </a:rPr>
                        <a:t>Цель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Sylfae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ylfaen" pitchFamily="18" charset="0"/>
                        </a:rPr>
                        <a:t>Прогнозирование тематики, характера, количества и</a:t>
                      </a:r>
                      <a:r>
                        <a:rPr lang="ru-RU" sz="1400" baseline="0" dirty="0" smtClean="0">
                          <a:latin typeface="Sylfaen" pitchFamily="18" charset="0"/>
                        </a:rPr>
                        <a:t> специфики произведений в книге, книгах </a:t>
                      </a:r>
                      <a:endParaRPr lang="ru-RU" sz="1400" dirty="0">
                        <a:latin typeface="Sylfae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ylfaen" pitchFamily="18" charset="0"/>
                        </a:rPr>
                        <a:t>На основе оценки книги, возникших образов и представлений</a:t>
                      </a:r>
                      <a:r>
                        <a:rPr lang="ru-RU" sz="1400" baseline="0" dirty="0" smtClean="0">
                          <a:latin typeface="Sylfaen" pitchFamily="18" charset="0"/>
                        </a:rPr>
                        <a:t> ставить конкретную цель чтения и активно включаться в освоение литературного произведения </a:t>
                      </a:r>
                      <a:endParaRPr lang="ru-RU" sz="1400" dirty="0">
                        <a:latin typeface="Sylfae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ylfaen" pitchFamily="18" charset="0"/>
                        </a:rPr>
                        <a:t>Достижение понимания </a:t>
                      </a:r>
                      <a:r>
                        <a:rPr lang="ru-RU" sz="1400" dirty="0" err="1" smtClean="0">
                          <a:latin typeface="Sylfaen" pitchFamily="18" charset="0"/>
                        </a:rPr>
                        <a:t>смысла,извлечение</a:t>
                      </a:r>
                      <a:r>
                        <a:rPr lang="ru-RU" sz="1400" baseline="0" dirty="0" smtClean="0">
                          <a:latin typeface="Sylfaen" pitchFamily="18" charset="0"/>
                        </a:rPr>
                        <a:t> всей полезной информации </a:t>
                      </a:r>
                      <a:endParaRPr lang="ru-RU" sz="1400" dirty="0">
                        <a:latin typeface="Sylfaen" pitchFamily="18" charset="0"/>
                      </a:endParaRPr>
                    </a:p>
                  </a:txBody>
                  <a:tcPr/>
                </a:tc>
              </a:tr>
              <a:tr h="238992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Sylfaen" pitchFamily="18" charset="0"/>
                        </a:rPr>
                        <a:t>Способы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Sylfaen" pitchFamily="18" charset="0"/>
                        </a:rPr>
                        <a:t> читательской деятельности 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Sylfae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ylfaen" pitchFamily="18" charset="0"/>
                        </a:rPr>
                        <a:t>Прогнозирование</a:t>
                      </a:r>
                      <a:r>
                        <a:rPr lang="ru-RU" sz="1400" baseline="0" dirty="0" smtClean="0">
                          <a:latin typeface="Sylfaen" pitchFamily="18" charset="0"/>
                        </a:rPr>
                        <a:t> по внешним показателям содержания (средства текстовой и </a:t>
                      </a:r>
                      <a:r>
                        <a:rPr lang="ru-RU" sz="1400" baseline="0" dirty="0" err="1" smtClean="0">
                          <a:latin typeface="Sylfaen" pitchFamily="18" charset="0"/>
                        </a:rPr>
                        <a:t>внетекстовой</a:t>
                      </a:r>
                      <a:r>
                        <a:rPr lang="ru-RU" sz="1400" baseline="0" dirty="0" smtClean="0">
                          <a:latin typeface="Sylfaen" pitchFamily="18" charset="0"/>
                        </a:rPr>
                        <a:t> информации: название, подзаголовок, предисловие, послесловие, оглавление, иллюстрации, сноски…)</a:t>
                      </a:r>
                      <a:endParaRPr lang="ru-RU" sz="1400" dirty="0">
                        <a:latin typeface="Sylfae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ylfaen" pitchFamily="18" charset="0"/>
                        </a:rPr>
                        <a:t>- запоминание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воссоздание картин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 анализ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- </a:t>
                      </a:r>
                      <a:r>
                        <a:rPr lang="ru-RU" sz="1400" dirty="0" err="1" smtClean="0">
                          <a:latin typeface="Sylfaen" pitchFamily="18" charset="0"/>
                        </a:rPr>
                        <a:t>перечитывание</a:t>
                      </a:r>
                      <a:endParaRPr lang="ru-RU" sz="1400" dirty="0" smtClean="0">
                        <a:latin typeface="Sylfae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творческая интерпретация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восприятие</a:t>
                      </a:r>
                      <a:r>
                        <a:rPr lang="ru-RU" sz="1400" baseline="0" dirty="0" smtClean="0">
                          <a:latin typeface="Sylfaen" pitchFamily="18" charset="0"/>
                        </a:rPr>
                        <a:t> художественного слова</a:t>
                      </a:r>
                      <a:r>
                        <a:rPr lang="ru-RU" sz="1400" dirty="0" smtClean="0">
                          <a:latin typeface="Sylfaen" pitchFamily="18" charset="0"/>
                        </a:rPr>
                        <a:t>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- смысловое чтение</a:t>
                      </a:r>
                      <a:endParaRPr lang="ru-RU" sz="1400" dirty="0">
                        <a:latin typeface="Sylfae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обобщение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 оценка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 выразительное чтение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 творческое задание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 обращение к новым книгам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Sylfaen" pitchFamily="18" charset="0"/>
                        </a:rPr>
                        <a:t>проектная деятельность</a:t>
                      </a:r>
                      <a:endParaRPr lang="ru-RU" sz="1400" dirty="0">
                        <a:latin typeface="Sylfae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1613544204_149-p-foni-dlya-prezentatsii-powerpoint-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Этапы обучения читательской самостоятельности 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42985"/>
          <a:ext cx="8229600" cy="42976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542900"/>
                <a:gridCol w="2786082"/>
                <a:gridCol w="1928826"/>
                <a:gridCol w="2971792"/>
              </a:tblGrid>
              <a:tr h="4622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</a:t>
                      </a:r>
                    </a:p>
                    <a:p>
                      <a:pPr algn="ctr"/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Этапы</a:t>
                      </a:r>
                      <a:r>
                        <a:rPr lang="ru-RU" baseline="0" dirty="0" smtClean="0"/>
                        <a:t>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Годы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Виды уроков чтения </a:t>
                      </a:r>
                      <a:endParaRPr lang="ru-RU" dirty="0"/>
                    </a:p>
                  </a:txBody>
                  <a:tcPr/>
                </a:tc>
              </a:tr>
              <a:tr h="4622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Подготовительный этап обучения читательской</a:t>
                      </a:r>
                      <a:r>
                        <a:rPr lang="ru-RU" baseline="0" dirty="0" smtClean="0"/>
                        <a:t> самостоятельности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Обучение</a:t>
                      </a:r>
                      <a:r>
                        <a:rPr lang="ru-RU" baseline="0" dirty="0" smtClean="0"/>
                        <a:t> грамоте и занятия внеклассным чтением </a:t>
                      </a:r>
                      <a:endParaRPr lang="ru-RU" dirty="0"/>
                    </a:p>
                  </a:txBody>
                  <a:tcPr/>
                </a:tc>
              </a:tr>
              <a:tr h="4622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Начальный этап обучения читательской деятельности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Уроки классного и уроки внеклассного чтения </a:t>
                      </a:r>
                      <a:endParaRPr lang="ru-RU" dirty="0"/>
                    </a:p>
                  </a:txBody>
                  <a:tcPr/>
                </a:tc>
              </a:tr>
              <a:tr h="4622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Основной этап обучения читательской</a:t>
                      </a:r>
                      <a:r>
                        <a:rPr lang="ru-RU" baseline="0" dirty="0" smtClean="0"/>
                        <a:t> самостоятельности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Уроки классного и  уроки внеклассного чтения </a:t>
                      </a:r>
                      <a:endParaRPr lang="ru-RU" dirty="0"/>
                    </a:p>
                  </a:txBody>
                  <a:tcPr/>
                </a:tc>
              </a:tr>
              <a:tr h="4622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Заключительный этап обучения читательской самостоятельности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Уроки классного и  уроки внеклассного чтения 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1613544204_149-p-foni-dlya-prezentatsii-powerpoint-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Правила самостоятельной читательской деятельности 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1505576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1432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На </a:t>
            </a: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подготовительном этапе (1 класс) </a:t>
            </a: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 учащиеся овладевают правилами самостоятельной читательской деятельности:</a:t>
            </a:r>
            <a:b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-восприятие и воспроизведение прослушанного произведения с помощью учителя;</a:t>
            </a:r>
            <a:b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-ориентировка в одной книге по обложке и иллюстрациям внутри книги после ее прочтения учителем вслух;</a:t>
            </a:r>
            <a:b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-освоение закономерностей: содержание книги - иллюстрации, заглавие, автор;</a:t>
            </a:r>
            <a:b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-узнавание прочитанных на уроке книг по двум из этих показателей.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00438"/>
            <a:ext cx="6000792" cy="7143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На начальном этапе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  (2 класс) учащиеся уже должны ориентироваться в каждой из группы книг до чтения.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Они должны воспринимать и воссоздавать произведения в процессе и после самостоятельного чтения избранной книги - с опорой на иллюстрации. Сопоставлять книги с другими известными книгами по сходству, контрасту и т.д. Освоить закономерности, упорядочивающие читательский кругозор учащихся: книга-тема, книга-автор, книга-жанр,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автор-книги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. Например, о чем книга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Сутеева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«Палочка-выручалочка?» (о дружбе, о том, как хорош тот, у кого умная голова и доброе сердце). Или: кто написал книгу «Палочка-выручалочка?» (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Сутеев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).</a:t>
            </a:r>
            <a:r>
              <a:rPr lang="ru-RU" sz="2400" dirty="0" smtClean="0">
                <a:latin typeface="Sylfaen" pitchFamily="18" charset="0"/>
              </a:rPr>
              <a:t/>
            </a:r>
            <a:br>
              <a:rPr lang="ru-RU" sz="2400" dirty="0" smtClean="0">
                <a:latin typeface="Sylfaen" pitchFamily="18" charset="0"/>
              </a:rPr>
            </a:br>
            <a:endParaRPr lang="ru-RU" sz="2400" dirty="0">
              <a:latin typeface="Sylfaen" pitchFamily="18" charset="0"/>
            </a:endParaRPr>
          </a:p>
        </p:txBody>
      </p:sp>
      <p:pic>
        <p:nvPicPr>
          <p:cNvPr id="3073" name="Picture 1" descr="C:\Users\Admin\Desktop\10159326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928802"/>
            <a:ext cx="2394584" cy="323592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3000372"/>
            <a:ext cx="5943584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На основном этапе (3 класс) учитель отрабатывает умение ориентироваться в книгах, выбирать их, соотнося со своими возможностями и потребностями, и читать, пользуясь приобретенными знаниями, на максимально доступном уровне; а также сосредотачивает внимание детей на умении вчитываться в текст произведения, запоминать его, заучивать наизусть отрывки и формирует привычку читать способом изучающего чтения. Примерами такого подхода к обучению могут служить разработки цикла уроков по теме. «</a:t>
            </a:r>
            <a:r>
              <a:rPr lang="ru-RU" sz="27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Б.Заходер</a:t>
            </a: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и его книги», «Сказки датского сказочника Г.-Х.Андерсена»; «Книги </a:t>
            </a:r>
            <a:r>
              <a:rPr lang="ru-RU" sz="27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Чарушина</a:t>
            </a: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» и др.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5" name="Picture 1" descr="C:\Users\Admin\Desktop\8604389-gans-hristian-andersen-skazki-anderse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2286302" cy="3000396"/>
          </a:xfrm>
          <a:prstGeom prst="rect">
            <a:avLst/>
          </a:prstGeom>
          <a:noFill/>
        </p:spPr>
      </p:pic>
      <p:pic>
        <p:nvPicPr>
          <p:cNvPr id="1026" name="Picture 2" descr="C:\Users\Admin\Desktop\67f443ebc9de880fcf0aa40e310b13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643314"/>
            <a:ext cx="2353639" cy="2828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1613544204_149-p-foni-dlya-prezentatsii-powerpoint-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4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8573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На заключительном этапе (4 класс) у учащихся формируются основы самообразования - самостоятельный в соответствии с индивидуальным интересом выбор книг по заданной теме или по собственной потребности по различным областям знаний. Чтение из цели превращается в средство решения образовательных и личностных задач ребенка (проведение исследования, подготовка проекта, помощь школьной библиотеке, проведение занятий с малышами, участие в конкурсах и др.).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Admin\Desktop\povos-d-brancos-livros-da-caça-do-homem-com-uma-rede-da-borboleta-35592159.jpg"/>
          <p:cNvPicPr>
            <a:picLocks noChangeAspect="1" noChangeArrowheads="1"/>
          </p:cNvPicPr>
          <p:nvPr/>
        </p:nvPicPr>
        <p:blipFill>
          <a:blip r:embed="rId3" cstate="print"/>
          <a:srcRect r="1322" b="7846"/>
          <a:stretch>
            <a:fillRect/>
          </a:stretch>
        </p:blipFill>
        <p:spPr bwMode="auto">
          <a:xfrm>
            <a:off x="3071802" y="3786190"/>
            <a:ext cx="2857520" cy="2853343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1613544204_149-p-foni-dlya-prezentatsii-powerpoint-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49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u="sng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У детей формируются такие читательские умения:</a:t>
            </a: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/>
            </a:r>
            <a:b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- Умение воссоздавать в воображении картины, нарисованные писателем;</a:t>
            </a:r>
            <a:b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- Умение воспринимать мир чувств и переживаний литературных героев;</a:t>
            </a:r>
            <a:b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- Умение видеть авторскую позицию во всех компонентах текста художественного произведения;</a:t>
            </a:r>
            <a:b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- Умение давать самостоятельную оценку художественного произведения в единстве содержания и формы.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Admin\Desktop\1614593677_26-p-kniga-na-belom-fone-kartinki-49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0" y="714356"/>
            <a:ext cx="2000240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6430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Учитель становится консультантом, помощником, он поощряет, нацеливает каждого ребенка на продвижение в формировании квалифицированного читателя.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Admin\Desktop\1613545412_126-p-kartinki-na-belom-fone-dlya-prezentatsii-14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321818"/>
            <a:ext cx="4714908" cy="3536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Связь школы с родителями в вопросе воспитания интереса к чтению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1785926"/>
            <a:ext cx="850112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Процесс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формирования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читательской компетентности в младших классах будет результативным только при условии целенаправленного и систематического взаимодействия педагога, школьников и родителей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. К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родительским собраниям, посвященным вопросам детского чтения, организовывать книжные выставки.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Необходимо передать опыт личностного чтения самого родителя - это фактор более мощный, чем какой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- либо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другой, он способен открыть ребенку путь к книге, обусловить радостную мотивацию чтения.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Консультация родителей по выбору литературы для прочтения.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Users\Admin\Desktop\1613544204_149-p-foni-dlya-prezentatsii-powerpoint-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57158" y="642918"/>
            <a:ext cx="685804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В нашей стране, как и во многих странах мира, наблюдается снижение уровня читательской культуры населения в целом, и интерес детей к чтению не исключение. Зачастую в настоящее время чтение книг заменяется просмотром телепередач, компьютерными играми, общениями в соц. сетях. Поэтому вопрос формирования читательской грамотности школьников остаётся весьма актуальным. Особое внимание решению данной проблемы должно быть уделено в начальной школе, т.к. она является основой развития устойчивого интереса к литературе. Перед начальной школой стоит сложная задача - формирование у каждого школьника желания, умения и устойчивой привычки выбирать и читать книги, то есть формирование школьника-читателя. Идея формирования младшего школьника как читателя развивается в Федеральном государственном стандарте начального общего образования, согласно которому «приоритетной целью обучения литературному чтению в начальной школе является формирование необходимого уровня читательской компетентности младшего школьника, осознание себя как грамотного читателя, способного к использованию читательской деятельности как средства самообразования»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Sylfaen" pitchFamily="18" charset="0"/>
              <a:cs typeface="Arial" pitchFamily="34" charset="0"/>
            </a:endParaRPr>
          </a:p>
        </p:txBody>
      </p:sp>
      <p:pic>
        <p:nvPicPr>
          <p:cNvPr id="2054" name="Picture 6" descr="C:\Users\Admin\Desktop\деть-и-книгиjcxaE75oi-696x136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215206" y="1928802"/>
            <a:ext cx="1748414" cy="342900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071810"/>
            <a:ext cx="8858280" cy="642942"/>
          </a:xfrm>
        </p:spPr>
        <p:txBody>
          <a:bodyPr>
            <a:noAutofit/>
          </a:bodyPr>
          <a:lstStyle/>
          <a:p>
            <a:pPr algn="l"/>
            <a:r>
              <a:rPr lang="ru-RU" sz="1800" b="1" i="1" u="sng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Памятка для родителей :</a:t>
            </a:r>
            <a:r>
              <a:rPr lang="ru-RU" sz="1800" dirty="0" smtClean="0">
                <a:latin typeface="Sylfaen" pitchFamily="18" charset="0"/>
              </a:rPr>
              <a:t/>
            </a:r>
            <a:br>
              <a:rPr lang="ru-RU" sz="1800" dirty="0" smtClean="0">
                <a:latin typeface="Sylfae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1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.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 Ничего не делайте за ребенка из того, что он может и умеет делать сам.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2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.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 Воспитывайте читателя личным примером.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3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. Не заставляйте ребенка читать насильно, заинтересуйте его чтением,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   подбирая книги, которые могли бы чем-то его привлечь.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4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. Можно купить школьнику аудиокнигу по произведениям русских классиков,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    можно найти и показать достойный фильм, снятый по классике,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    а потом попросить прочитать книгу. Обсудите различия.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5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. Приучите ребенка значение любого незнакомого слова смотреть в словаре.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6. 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Совместное чтение книг, пересказ прочитанного друг другу и невольно возникающий при  этом обмен мнениями – естественный путь читательского общения в семье.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7.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 Вспоминайте любимые книги своего детства, как бы разжигая аппетит к   важным для каждого    человека книгам.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Пересматривайте книги собственной библиотеки с участием детей.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О книгах любимых рассказывайте с восхищением.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8. 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Поручите школьнику составить каталог домашних книг.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9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.Проконтролируйте, чтобы в дорогу была взята интересная книга.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10.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 Если юный читатель увлекся какой-либо темой, подкиньте нужную литературу.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Позаботьтесь о том, чтобы в руки ребенка попадали действительно хорошие книги.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11. 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Убедите школьника записаться в городскую библиотеку и посещать ее не реже двух   раз в  месяц. Также учитель с удовольствием порекомендует интересные книги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Хочется подчеркнуть, насколько важно включать каждого школьника в активный, самостоятельный познавательный процесс. Привлечение читательского опыта школьников, использование возможностей детских книг являются особенностью организации обучения и формирования </a:t>
            </a:r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основ читательской грамотности.</a:t>
            </a:r>
            <a:r>
              <a:rPr lang="ru-RU" sz="31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 Это поддерживает интерес учащихся к деятельности с книгой и развивает читательскую эрудицию</a:t>
            </a:r>
            <a:r>
              <a:rPr lang="ru-RU" sz="3100" dirty="0" smtClean="0">
                <a:latin typeface="Sylfae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14686"/>
            <a:ext cx="5429288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Формирование </a:t>
            </a: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у каждого ребенка личной способности и потребности в самостоятельном инициативном чтении, т.е. в чтении по собственному побуждению и по общепринятым правилам. Такая способность и потребность при новой системе обучения развивается в детях постепенно, но обязательно с первого класса.</a:t>
            </a:r>
            <a:b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Приобщение младших школьников к художественной литературе как к искусству, развитие учащихся средствами художественной литературы - одна из важных и сложных проблем современной школы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5" name="Picture 1" descr="C:\Users\Admin\Desktop\kartinki-pro-samosovershenstvovanie-33.jpg"/>
          <p:cNvPicPr>
            <a:picLocks noChangeAspect="1" noChangeArrowheads="1"/>
          </p:cNvPicPr>
          <p:nvPr/>
        </p:nvPicPr>
        <p:blipFill>
          <a:blip r:embed="rId3"/>
          <a:srcRect l="9375" t="6765" r="38281" b="7820"/>
          <a:stretch>
            <a:fillRect/>
          </a:stretch>
        </p:blipFill>
        <p:spPr bwMode="auto">
          <a:xfrm>
            <a:off x="5572132" y="1928802"/>
            <a:ext cx="3072716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7861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4000" dirty="0" smtClean="0"/>
              <a:t> </a:t>
            </a:r>
            <a:r>
              <a:rPr lang="ru-RU" sz="4000" dirty="0" smtClean="0">
                <a:latin typeface="Monotype Corsiva" pitchFamily="66" charset="0"/>
              </a:rPr>
              <a:t>«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Читательская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 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самостоятельность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 - это способность читателя понять образцовое произведение и почувствовать его. Самостоятельное чтение детей заключается не в раскодирование графических знаков, а в общении 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 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книгами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, в переживаниях, мыслях, чувствах, раздумьях.»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700" dirty="0" smtClean="0">
                <a:latin typeface="Sylfaen" pitchFamily="18" charset="0"/>
              </a:rPr>
              <a:t/>
            </a:r>
            <a:br>
              <a:rPr lang="ru-RU" sz="2700" dirty="0" smtClean="0">
                <a:latin typeface="Sylfaen" pitchFamily="18" charset="0"/>
              </a:rPr>
            </a:br>
            <a:r>
              <a:rPr lang="ru-RU" sz="2700" dirty="0" smtClean="0">
                <a:latin typeface="Sylfaen" pitchFamily="18" charset="0"/>
              </a:rPr>
              <a:t/>
            </a:r>
            <a:br>
              <a:rPr lang="ru-RU" sz="2700" dirty="0" smtClean="0">
                <a:latin typeface="Sylfaen" pitchFamily="18" charset="0"/>
              </a:rPr>
            </a:br>
            <a:endParaRPr lang="ru-RU" sz="2700" dirty="0">
              <a:latin typeface="Sylfae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5786454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Ушинский К.Д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9255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40318479"/>
              </p:ext>
            </p:extLst>
          </p:nvPr>
        </p:nvGraphicFramePr>
        <p:xfrm>
          <a:off x="571472" y="1643050"/>
          <a:ext cx="8072494" cy="37147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36247"/>
                <a:gridCol w="4036247"/>
              </a:tblGrid>
              <a:tr h="846535">
                <a:tc>
                  <a:txBody>
                    <a:bodyPr/>
                    <a:lstStyle/>
                    <a:p>
                      <a:pPr algn="ctr"/>
                      <a:r>
                        <a:rPr lang="ru-RU" sz="1600" i="1" u="sng" dirty="0" smtClean="0">
                          <a:latin typeface="Sylfaen" pitchFamily="18" charset="0"/>
                        </a:rPr>
                        <a:t>Цель</a:t>
                      </a:r>
                      <a:endParaRPr lang="ru-RU" sz="1600" dirty="0">
                        <a:latin typeface="Sylfae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sng" dirty="0" smtClean="0">
                          <a:latin typeface="Sylfaen" pitchFamily="18" charset="0"/>
                        </a:rPr>
                        <a:t>Задачи</a:t>
                      </a:r>
                      <a:endParaRPr lang="ru-RU" sz="1600" u="sng" dirty="0">
                        <a:latin typeface="Sylfaen" pitchFamily="18" charset="0"/>
                      </a:endParaRPr>
                    </a:p>
                  </a:txBody>
                  <a:tcPr/>
                </a:tc>
              </a:tr>
              <a:tr h="2868241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endParaRPr lang="ru-RU" sz="16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Sylfaen" pitchFamily="18" charset="0"/>
                      </a:endParaRP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endParaRPr lang="ru-RU" sz="16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Sylfaen" pitchFamily="18" charset="0"/>
                      </a:endParaRP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Sylfaen" pitchFamily="18" charset="0"/>
                        </a:rPr>
                        <a:t>Приобщить младших школьников к чтению в целом, и обучить их вдумчивому чтению</a:t>
                      </a:r>
                      <a:endParaRPr lang="ru-RU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Sylfae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Sylfaen" pitchFamily="18" charset="0"/>
                          <a:ea typeface="Times New Roman" pitchFamily="18" charset="0"/>
                          <a:cs typeface="Times New Roman" pitchFamily="18" charset="0"/>
                        </a:rPr>
                        <a:t>Определить этапы, виды и методы работы с текстом, которые можно использовать в обучении младших школьников на уроках литературного чтения.</a:t>
                      </a:r>
                      <a:endParaRPr lang="ru-RU" sz="16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Sylfaen" pitchFamily="18" charset="0"/>
                        <a:cs typeface="Arial" pitchFamily="34" charset="0"/>
                      </a:endParaRPr>
                    </a:p>
                    <a:p>
                      <a:pPr marL="342900" indent="-342900" algn="just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Sylfaen" pitchFamily="18" charset="0"/>
                          <a:ea typeface="Times New Roman" pitchFamily="18" charset="0"/>
                          <a:cs typeface="Times New Roman" pitchFamily="18" charset="0"/>
                        </a:rPr>
                        <a:t>  Определить значение  применения технологии правильной читательской деятельности на уроках литературного чтения для повышения качества знаний учащихся.</a:t>
                      </a:r>
                      <a:endParaRPr lang="ru-RU" sz="16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Sylfaen" pitchFamily="18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9" name="Picture 1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000100" y="928670"/>
            <a:ext cx="700092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Формирование читательской грамотности у младших школьников на уроках литературного чтения предполагает использование разнообразных приемов, обеспечивающих успешное решение данной проблемы.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Sylfaen" pitchFamily="18" charset="0"/>
              <a:cs typeface="Arial" pitchFamily="34" charset="0"/>
            </a:endParaRPr>
          </a:p>
        </p:txBody>
      </p:sp>
      <p:pic>
        <p:nvPicPr>
          <p:cNvPr id="12292" name="Picture 4" descr="C:\Users\Admin\Desktop\1614593677_26-p-kniga-na-belom-fone-kartinki-4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000504"/>
            <a:ext cx="2857496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1" name="Picture 1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28596" y="500042"/>
            <a:ext cx="52863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Существует несколько особенностей формирования читательской грамотности: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Sylfae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1. Формирование навыка чтения. Оно строится 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Sylfae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умение правильно прочитывать слова;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Sylfae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понимать смысл текста;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Sylfae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выразительно читать;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Sylfae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2. Овладение техникой чтения.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Sylfae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3. Формирование читательских интересов.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Sylfae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Выбор приемов должен быть таким, чтобы в результате обучения в ребенке произошли изменения, которые определяются не только приобретенным жизненным опытом, не только теми знаниями, которые он усвоил в процессе, но и характером его деятельности, отношением к ней, уровнем познавательных интересов, готовностью к самообучению и самовоспитанию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Sylfaen" pitchFamily="18" charset="0"/>
              <a:cs typeface="Arial" pitchFamily="34" charset="0"/>
            </a:endParaRPr>
          </a:p>
        </p:txBody>
      </p:sp>
      <p:pic>
        <p:nvPicPr>
          <p:cNvPr id="10243" name="Picture 3" descr="C:\Users\Admin\Desktop\433-20211129_18135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928670"/>
            <a:ext cx="5420256" cy="421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5" name="Picture 1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57224" y="500042"/>
            <a:ext cx="7143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Для решения этих вопросов я использую, на мой взгляд, наиболее эффективные приемы: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Sylfaen" pitchFamily="18" charset="0"/>
              <a:cs typeface="Arial" pitchFamily="34" charset="0"/>
            </a:endParaRPr>
          </a:p>
        </p:txBody>
      </p:sp>
      <p:pic>
        <p:nvPicPr>
          <p:cNvPr id="11268" name="Picture 4" descr="C:\Users\Admin\Desktop\1613675414_59-p-fon-dlya-prezentatsii-tsel-6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643050"/>
            <a:ext cx="5214950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Users\Admin\Desktop\1613544204_149-p-foni-dlya-prezentatsii-powerpoint-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1. </a:t>
            </a:r>
            <a:r>
              <a:rPr lang="ru-RU" b="1" u="sng" dirty="0" smtClean="0">
                <a:latin typeface="Sylfaen" pitchFamily="18" charset="0"/>
              </a:rPr>
              <a:t/>
            </a:r>
            <a:br>
              <a:rPr lang="ru-RU" b="1" u="sng" dirty="0" smtClean="0">
                <a:latin typeface="Sylfaen" pitchFamily="18" charset="0"/>
              </a:rPr>
            </a:br>
            <a:r>
              <a:rPr lang="ru-RU" dirty="0" smtClean="0">
                <a:latin typeface="Sylfaen" pitchFamily="18" charset="0"/>
              </a:rPr>
              <a:t/>
            </a:r>
            <a:br>
              <a:rPr lang="ru-RU" dirty="0" smtClean="0">
                <a:latin typeface="Sylfaen" pitchFamily="18" charset="0"/>
              </a:rPr>
            </a:br>
            <a:endParaRPr lang="ru-RU" dirty="0"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Найди и прочитай 6 слов, начинающихся с буквы 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АПТЕКАНАНАСТРАКРОБАТЛАСФАЛЬТ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Найди и прочитай 6 слов, в которых все буквы 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СТАКАНАТАКАРТАЛАНТАРАКАНСАМБЛЬ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Найди и прочитай 8 слов, в которых все буквы О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МОЛОКОКНОСОРОГОЛОСОКОЛОКОНТРОЛЬ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Admin\Desktop\1613544204_149-p-foni-dlya-prezentatsii-powerpoint-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2. </a:t>
            </a:r>
            <a:endParaRPr lang="ru-RU" b="1" u="sng" dirty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00174"/>
            <a:ext cx="7543824" cy="37687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Прочитай слова без лишнего слога</a:t>
            </a:r>
          </a:p>
          <a:p>
            <a:pPr>
              <a:buNone/>
            </a:pP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тюсалень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леонапард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лягушлика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дязател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инжидюк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кастфурюля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скотывородка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повабурёшка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серчавиз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кадыпуста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уктюроп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петщерушка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  <a:p>
            <a:pPr>
              <a:buNone/>
            </a:pP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Читай только первые слоги.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канат лентяй дача рисунок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сани ракета фантазия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концерт феникс тарелка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фикус аллея карандаш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1613544204_149-p-foni-dlya-prezentatsii-powerpoint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3”К” измеряет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000108"/>
            <a:ext cx="764386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Критическое мышление: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 способность оценивать аргументы и данные, допущения, абстрактные понятия, чтобы вынести суждение, и сформулировать соответствующие вопросы для достижения решения.</a:t>
            </a:r>
          </a:p>
          <a:p>
            <a:pPr lvl="0">
              <a:buClr>
                <a:schemeClr val="dk1"/>
              </a:buClr>
              <a:buSzPts val="1100"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  <a:p>
            <a:pPr lvl="0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Коммуникацию: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способность к обмену информацией с целью достижения взаимопонимания и других коммуникативных намерений в различных ситуациях общения. </a:t>
            </a:r>
          </a:p>
          <a:p>
            <a:pPr lvl="0">
              <a:buClr>
                <a:schemeClr val="dk1"/>
              </a:buClr>
              <a:buSzPts val="1100"/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Sylfaen" pitchFamily="18" charset="0"/>
            </a:endParaRPr>
          </a:p>
          <a:p>
            <a:pPr lvl="0">
              <a:buClr>
                <a:schemeClr val="dk1"/>
              </a:buClr>
              <a:buSzPts val="1100"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Кооперацию: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Sylfaen" pitchFamily="18" charset="0"/>
              </a:rPr>
              <a:t>способность к организации межличностного взаимодействия, характеризующаяся объединением усилий участников для достижения совместной цели при одновременном разделении между ними функций.</a:t>
            </a:r>
          </a:p>
          <a:p>
            <a:pPr lvl="0">
              <a:buClr>
                <a:schemeClr val="dk1"/>
              </a:buClr>
              <a:buSzPts val="1100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1086</Words>
  <PresentationFormat>Экран (4:3)</PresentationFormat>
  <Paragraphs>107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 1.   </vt:lpstr>
      <vt:lpstr>2. </vt:lpstr>
      <vt:lpstr>3”К” измеряет </vt:lpstr>
      <vt:lpstr>Этапы читательской деятельности </vt:lpstr>
      <vt:lpstr>Этапы обучения читательской самостоятельности </vt:lpstr>
      <vt:lpstr>Правила самостоятельной читательской деятельности </vt:lpstr>
      <vt:lpstr>На подготовительном этапе (1 класс)  учащиеся овладевают правилами самостоятельной читательской деятельности: -восприятие и воспроизведение прослушанного произведения с помощью учителя; -ориентировка в одной книге по обложке и иллюстрациям внутри книги после ее прочтения учителем вслух; -освоение закономерностей: содержание книги - иллюстрации, заглавие, автор; -узнавание прочитанных на уроке книг по двум из этих показателей. </vt:lpstr>
      <vt:lpstr>На начальном этапе  (2 класс) учащиеся уже должны ориентироваться в каждой из группы книг до чтения. Они должны воспринимать и воссоздавать произведения в процессе и после самостоятельного чтения избранной книги - с опорой на иллюстрации. Сопоставлять книги с другими известными книгами по сходству, контрасту и т.д. Освоить закономерности, упорядочивающие читательский кругозор учащихся: книга-тема, книга-автор, книга-жанр, автор-книги. Например, о чем книга Сутеева «Палочка-выручалочка?» (о дружбе, о том, как хорош тот, у кого умная голова и доброе сердце). Или: кто написал книгу «Палочка-выручалочка?» (Сутеев). </vt:lpstr>
      <vt:lpstr>На основном этапе (3 класс) учитель отрабатывает умение ориентироваться в книгах, выбирать их, соотнося со своими возможностями и потребностями, и читать, пользуясь приобретенными знаниями, на максимально доступном уровне; а также сосредотачивает внимание детей на умении вчитываться в текст произведения, запоминать его, заучивать наизусть отрывки и формирует привычку читать способом изучающего чтения. Примерами такого подхода к обучению могут служить разработки цикла уроков по теме. «Б.Заходер и его книги», «Сказки датского сказочника Г.-Х.Андерсена»; «Книги Чарушина» и др. </vt:lpstr>
      <vt:lpstr>На заключительном этапе (4 класс) у учащихся формируются основы самообразования - самостоятельный в соответствии с индивидуальным интересом выбор книг по заданной теме или по собственной потребности по различным областям знаний. Чтение из цели превращается в средство решения образовательных и личностных задач ребенка (проведение исследования, подготовка проекта, помощь школьной библиотеке, проведение занятий с малышами, участие в конкурсах и др.). </vt:lpstr>
      <vt:lpstr>У детей формируются такие читательские умения:  - Умение воссоздавать в воображении картины, нарисованные писателем; - Умение воспринимать мир чувств и переживаний литературных героев;  - Умение видеть авторскую позицию во всех компонентах текста художественного произведения;  - Умение давать самостоятельную оценку художественного произведения в единстве содержания и формы. </vt:lpstr>
      <vt:lpstr>Учитель становится консультантом, помощником, он поощряет, нацеливает каждого ребенка на продвижение в формировании квалифицированного читателя. </vt:lpstr>
      <vt:lpstr>Связь школы с родителями в вопросе воспитания интереса к чтению </vt:lpstr>
      <vt:lpstr>Памятка для родителей : 1. Ничего не делайте за ребенка из того, что он может и умеет делать сам. 2. Воспитывайте читателя личным примером. 3. Не заставляйте ребенка читать насильно, заинтересуйте его чтением,    подбирая книги, которые могли бы чем-то его привлечь. 4. Можно купить школьнику аудиокнигу по произведениям русских классиков,     можно найти и показать достойный фильм, снятый по классике,     а потом попросить прочитать книгу. Обсудите различия. 5. Приучите ребенка значение любого незнакомого слова смотреть в словаре. 6. Совместное чтение книг, пересказ прочитанного друг другу и невольно возникающий при  этом обмен мнениями – естественный путь читательского общения в семье. 7. Вспоминайте любимые книги своего детства, как бы разжигая аппетит к   важным для каждого    человека книгам. Пересматривайте книги собственной библиотеки с участием детей. О книгах любимых рассказывайте с восхищением. 8. Поручите школьнику составить каталог домашних книг. 9.Проконтролируйте, чтобы в дорогу была взята интересная книга. 10. Если юный читатель увлекся какой-либо темой, подкиньте нужную литературу. Позаботьтесь о том, чтобы в руки ребенка попадали действительно хорошие книги. 11. Убедите школьника записаться в городскую библиотеку и посещать ее не реже двух   раз в  месяц. Также учитель с удовольствием порекомендует интересные книги</vt:lpstr>
      <vt:lpstr>Хочется подчеркнуть, насколько важно включать каждого школьника в активный, самостоятельный познавательный процесс. Привлечение читательского опыта школьников, использование возможностей детских книг являются особенностью организации обучения и формирования основ читательской грамотности. Это поддерживает интерес учащихся к деятельности с книгой и развивает читательскую эрудицию. </vt:lpstr>
      <vt:lpstr>Формирование у каждого ребенка личной способности и потребности в самостоятельном инициативном чтении, т.е. в чтении по собственному побуждению и по общепринятым правилам. Такая способность и потребность при новой системе обучения развивается в детях постепенно, но обязательно с первого класса. Приобщение младших школьников к художественной литературе как к искусству, развитие учащихся средствами художественной литературы - одна из важных и сложных проблем современной школы </vt:lpstr>
      <vt:lpstr>  «Читательская самостоятельность - это способность читателя понять образцовое произведение и почувствовать его. Самостоятельное чтение детей заключается не в раскодирование графических знаков, а в общении с книгами, в переживаниях, мыслях, чувствах, раздумьях.»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2022-03-26T20:51:59Z</dcterms:created>
  <dcterms:modified xsi:type="dcterms:W3CDTF">2022-05-08T10:50:20Z</dcterms:modified>
</cp:coreProperties>
</file>