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Русский язык</c:v>
                </c:pt>
                <c:pt idx="1">
                  <c:v>Лит.чтение</c:v>
                </c:pt>
                <c:pt idx="2">
                  <c:v>Математика</c:v>
                </c:pt>
                <c:pt idx="3">
                  <c:v>Окр.мир</c:v>
                </c:pt>
                <c:pt idx="4">
                  <c:v>Технология</c:v>
                </c:pt>
                <c:pt idx="5">
                  <c:v>Музыка</c:v>
                </c:pt>
                <c:pt idx="6">
                  <c:v>Физкультура</c:v>
                </c:pt>
                <c:pt idx="7">
                  <c:v>ИЗО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38</c:v>
                </c:pt>
                <c:pt idx="1">
                  <c:v>55</c:v>
                </c:pt>
                <c:pt idx="2">
                  <c:v>50</c:v>
                </c:pt>
                <c:pt idx="3">
                  <c:v>50</c:v>
                </c:pt>
                <c:pt idx="4">
                  <c:v>75</c:v>
                </c:pt>
                <c:pt idx="5">
                  <c:v>64</c:v>
                </c:pt>
                <c:pt idx="6">
                  <c:v>65</c:v>
                </c:pt>
                <c:pt idx="7">
                  <c:v>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Русский язык</c:v>
                </c:pt>
                <c:pt idx="1">
                  <c:v>Лит.чтение</c:v>
                </c:pt>
                <c:pt idx="2">
                  <c:v>Математика</c:v>
                </c:pt>
                <c:pt idx="3">
                  <c:v>Окр.мир</c:v>
                </c:pt>
                <c:pt idx="4">
                  <c:v>Технология</c:v>
                </c:pt>
                <c:pt idx="5">
                  <c:v>Музыка</c:v>
                </c:pt>
                <c:pt idx="6">
                  <c:v>Физкультура</c:v>
                </c:pt>
                <c:pt idx="7">
                  <c:v>ИЗО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Русский язык</c:v>
                </c:pt>
                <c:pt idx="1">
                  <c:v>Лит.чтение</c:v>
                </c:pt>
                <c:pt idx="2">
                  <c:v>Математика</c:v>
                </c:pt>
                <c:pt idx="3">
                  <c:v>Окр.мир</c:v>
                </c:pt>
                <c:pt idx="4">
                  <c:v>Технология</c:v>
                </c:pt>
                <c:pt idx="5">
                  <c:v>Музыка</c:v>
                </c:pt>
                <c:pt idx="6">
                  <c:v>Физкультура</c:v>
                </c:pt>
                <c:pt idx="7">
                  <c:v>ИЗО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</c:ser>
        <c:shape val="cylinder"/>
        <c:axId val="37021184"/>
        <c:axId val="37069568"/>
        <c:axId val="0"/>
      </c:bar3DChart>
      <c:catAx>
        <c:axId val="37021184"/>
        <c:scaling>
          <c:orientation val="minMax"/>
        </c:scaling>
        <c:axPos val="b"/>
        <c:tickLblPos val="nextTo"/>
        <c:crossAx val="37069568"/>
        <c:crosses val="autoZero"/>
        <c:auto val="1"/>
        <c:lblAlgn val="ctr"/>
        <c:lblOffset val="100"/>
      </c:catAx>
      <c:valAx>
        <c:axId val="37069568"/>
        <c:scaling>
          <c:orientation val="minMax"/>
        </c:scaling>
        <c:axPos val="l"/>
        <c:majorGridlines/>
        <c:numFmt formatCode="General" sourceLinked="1"/>
        <c:tickLblPos val="nextTo"/>
        <c:crossAx val="370211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Больше знать</c:v>
                </c:pt>
                <c:pt idx="1">
                  <c:v>радость родителям</c:v>
                </c:pt>
                <c:pt idx="2">
                  <c:v>нравится учиться</c:v>
                </c:pt>
                <c:pt idx="3">
                  <c:v>не позорить класс</c:v>
                </c:pt>
                <c:pt idx="4">
                  <c:v>заставляют родители</c:v>
                </c:pt>
                <c:pt idx="5">
                  <c:v>на уроке интересно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80</c:v>
                </c:pt>
                <c:pt idx="1">
                  <c:v>65</c:v>
                </c:pt>
                <c:pt idx="2">
                  <c:v>60</c:v>
                </c:pt>
                <c:pt idx="3">
                  <c:v>50</c:v>
                </c:pt>
                <c:pt idx="4">
                  <c:v>30</c:v>
                </c:pt>
                <c:pt idx="5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Больше знать</c:v>
                </c:pt>
                <c:pt idx="1">
                  <c:v>радость родителям</c:v>
                </c:pt>
                <c:pt idx="2">
                  <c:v>нравится учиться</c:v>
                </c:pt>
                <c:pt idx="3">
                  <c:v>не позорить класс</c:v>
                </c:pt>
                <c:pt idx="4">
                  <c:v>заставляют родители</c:v>
                </c:pt>
                <c:pt idx="5">
                  <c:v>на уроке интересно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Больше знать</c:v>
                </c:pt>
                <c:pt idx="1">
                  <c:v>радость родителям</c:v>
                </c:pt>
                <c:pt idx="2">
                  <c:v>нравится учиться</c:v>
                </c:pt>
                <c:pt idx="3">
                  <c:v>не позорить класс</c:v>
                </c:pt>
                <c:pt idx="4">
                  <c:v>заставляют родители</c:v>
                </c:pt>
                <c:pt idx="5">
                  <c:v>на уроке интересно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shape val="cylinder"/>
        <c:axId val="61106816"/>
        <c:axId val="64290816"/>
        <c:axId val="0"/>
      </c:bar3DChart>
      <c:catAx>
        <c:axId val="61106816"/>
        <c:scaling>
          <c:orientation val="minMax"/>
        </c:scaling>
        <c:axPos val="b"/>
        <c:tickLblPos val="nextTo"/>
        <c:crossAx val="64290816"/>
        <c:crosses val="autoZero"/>
        <c:auto val="1"/>
        <c:lblAlgn val="ctr"/>
        <c:lblOffset val="100"/>
      </c:catAx>
      <c:valAx>
        <c:axId val="64290816"/>
        <c:scaling>
          <c:orientation val="minMax"/>
        </c:scaling>
        <c:axPos val="l"/>
        <c:majorGridlines/>
        <c:numFmt formatCode="General" sourceLinked="1"/>
        <c:tickLblPos val="nextTo"/>
        <c:crossAx val="611068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Хорошая школьная мотивация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Хорошая школьная мотивация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Хорошая школьная мотивация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65315968"/>
        <c:axId val="65317888"/>
        <c:axId val="0"/>
      </c:bar3DChart>
      <c:catAx>
        <c:axId val="65315968"/>
        <c:scaling>
          <c:orientation val="minMax"/>
        </c:scaling>
        <c:axPos val="b"/>
        <c:tickLblPos val="nextTo"/>
        <c:crossAx val="65317888"/>
        <c:crosses val="autoZero"/>
        <c:auto val="1"/>
        <c:lblAlgn val="ctr"/>
        <c:lblOffset val="100"/>
      </c:catAx>
      <c:valAx>
        <c:axId val="65317888"/>
        <c:scaling>
          <c:orientation val="minMax"/>
        </c:scaling>
        <c:axPos val="l"/>
        <c:majorGridlines/>
        <c:numFmt formatCode="General" sourceLinked="1"/>
        <c:tickLblPos val="nextTo"/>
        <c:crossAx val="653159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33CEA-AD56-4D71-BA03-B56C356C705A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E489D-5196-4E17-81FD-AF296D752D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ПРОЕКТНАЯ РАБОТА</a:t>
            </a:r>
            <a:b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слушателей программы</a:t>
            </a:r>
            <a:b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 </a:t>
            </a:r>
            <a:b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Совершенствование профессиональной компетентности учителя начальных классов в условиях реализации ФГОС НОО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»</a:t>
            </a:r>
            <a:b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«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Пути повышения уровня учебной мотивации младших школьников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»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2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149080"/>
            <a:ext cx="7272808" cy="242312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Авторы проекта: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Прошина Альбина </a:t>
            </a:r>
            <a:r>
              <a:rPr lang="ru-RU" b="1" dirty="0" err="1">
                <a:solidFill>
                  <a:srgbClr val="002060"/>
                </a:solidFill>
                <a:latin typeface="Bookman Old Style" pitchFamily="18" charset="0"/>
              </a:rPr>
              <a:t>Юнусовна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,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</a:t>
            </a:r>
            <a:endParaRPr lang="ru-RU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МБОУ 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</a:rPr>
              <a:t>«Гимназия №52» Приволжского района г. Казани;</a:t>
            </a:r>
          </a:p>
          <a:p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Сафина </a:t>
            </a:r>
            <a:r>
              <a:rPr lang="ru-RU" b="1" dirty="0" err="1">
                <a:solidFill>
                  <a:srgbClr val="002060"/>
                </a:solidFill>
                <a:latin typeface="Bookman Old Style" pitchFamily="18" charset="0"/>
              </a:rPr>
              <a:t>Айсылу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Bookman Old Style" pitchFamily="18" charset="0"/>
              </a:rPr>
              <a:t>Наилевна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,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</a:t>
            </a:r>
            <a:endParaRPr lang="ru-RU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МБОУ </a:t>
            </a:r>
            <a:r>
              <a:rPr lang="ru-RU" dirty="0">
                <a:solidFill>
                  <a:srgbClr val="002060"/>
                </a:solidFill>
                <a:latin typeface="Bookman Old Style" pitchFamily="18" charset="0"/>
              </a:rPr>
              <a:t>««Гимназия №52» Приволжского района г.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Казани</a:t>
            </a:r>
          </a:p>
          <a:p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2018г. 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Цель исследования </a:t>
            </a:r>
            <a:r>
              <a:rPr lang="ru-RU" sz="2800" dirty="0">
                <a:solidFill>
                  <a:srgbClr val="002060"/>
                </a:solidFill>
                <a:latin typeface="Bookman Old Style" pitchFamily="18" charset="0"/>
              </a:rPr>
              <a:t>– разработать комплекс методов и приемов по повышению уровня учебной мотивации младших школьников.</a:t>
            </a:r>
            <a:r>
              <a:rPr lang="ru-RU" sz="2800" dirty="0">
                <a:latin typeface="Bookman Old Style" pitchFamily="18" charset="0"/>
              </a:rPr>
              <a:t/>
            </a:r>
            <a:br>
              <a:rPr lang="ru-RU" sz="2800" dirty="0">
                <a:latin typeface="Bookman Old Style" pitchFamily="18" charset="0"/>
              </a:rPr>
            </a:b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584" y="2288487"/>
            <a:ext cx="73803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изучение и анализ психолого-педагогической, методической литературы по проблеме пути повышения уровня учебной мотивации младших школьников;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анализ практики по проблеме пути повышения уровня учебной мотивации младших школьников;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разработка комплекса методов и приемов по повышению уровня учебной мотивации младших школьников.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Объектом</a:t>
            </a:r>
            <a:r>
              <a:rPr lang="ru-RU" sz="3200" dirty="0">
                <a:latin typeface="Bookman Old Style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исследования является процесс повышения 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уровня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учебной мотивации, </a:t>
            </a:r>
            <a:r>
              <a:rPr lang="ru-RU" sz="3200" dirty="0" smtClean="0">
                <a:latin typeface="Bookman Old Style" pitchFamily="18" charset="0"/>
              </a:rPr>
              <a:t/>
            </a:r>
            <a:br>
              <a:rPr lang="ru-RU" sz="3200" dirty="0" smtClean="0"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предметом</a:t>
            </a:r>
            <a:r>
              <a:rPr lang="ru-RU" sz="3200" dirty="0" smtClean="0">
                <a:latin typeface="Bookman Old Style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исследования – мотивационная сфера 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младших </a:t>
            </a: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школьников.</a:t>
            </a:r>
            <a:r>
              <a:rPr lang="ru-RU" sz="3200" dirty="0">
                <a:latin typeface="Bookman Old Style" pitchFamily="18" charset="0"/>
              </a:rPr>
              <a:t/>
            </a:r>
            <a:br>
              <a:rPr lang="ru-RU" sz="3200" dirty="0">
                <a:latin typeface="Bookman Old Style" pitchFamily="18" charset="0"/>
              </a:rPr>
            </a:br>
            <a:endParaRPr lang="ru-RU" sz="32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71600" y="1556792"/>
            <a:ext cx="7344816" cy="4679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Учебная мотивация определяется как частный вид мотивации, включенной в деятельность учения, учебную деятельность. Как и любой другой вид, учебная мотивация определяется целым рядом специфических для этой деятельности факторов.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Во-первых, она определяется самой образовательной системой, образовательным учреждением, где осуществляется учебная деятельность;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во-вторых, - организацией образовательного процесса;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в-третьих,- субъектными особенностями обучающегося (возраст, пол, интеллектуальное развитие, способности, уровень притязаний, самооценка, его взаимодействие с другими учениками и т.д.);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в-четвертых,- субъектными особенностями педагога и прежде всего системой его отношений к ученику, к делу;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в-пятых, - спецификой учебного предмета.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Изучение и анализ психолого-педагогической, методической литературы по проблеме пути повышения уровня учебной мотивации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младших школьников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Анализ практики по проблеме пути повышения уровня учебной мотивации младших школьников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11560" y="1556792"/>
          <a:ext cx="4039344" cy="25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644008" y="1700808"/>
          <a:ext cx="396733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051720" y="4077072"/>
          <a:ext cx="4824536" cy="25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Анализ практики по проблеме пути повышения уровня учебной мотивации младших школьников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76872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После проведения анкетирования, можно сделать вывод, что необходимо разработать комплекс приемов и методов, влияющих на учебную мотивацию, которые позволят изменять её в положительную сторону используя различные методы и приемы.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азработка комплекса методов и приемов по повышению уровня учебной мотивации младших школьников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772817"/>
            <a:ext cx="71287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Изучение педагогических практик позволил разработать комплекс методов и приемов по повышению уровня учебной мотивации младших школьников. </a:t>
            </a:r>
            <a:endParaRPr lang="ru-RU" sz="2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Следует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обратить внимание на то, что только грамотный выбор методов и приемов, их обоснованное сочетание, учет методических особенностей использования смогут способствовать формированию учебной мотивации младших школьников.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Спасибо за внимание!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354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ПРОЕКТНАЯ РАБОТА слушателей программы   «Совершенствование профессиональной компетентности учителя начальных классов в условиях реализации ФГОС НОО» «Пути повышения уровня учебной мотивации младших школьников» </vt:lpstr>
      <vt:lpstr>Цель исследования – разработать комплекс методов и приемов по повышению уровня учебной мотивации младших школьников. </vt:lpstr>
      <vt:lpstr>Объектом исследования является процесс повышения  уровня учебной мотивации,  предметом исследования – мотивационная сфера  младших школьников. </vt:lpstr>
      <vt:lpstr>Изучение и анализ психолого-педагогической, методической литературы по проблеме пути повышения уровня учебной мотивации  младших школьников</vt:lpstr>
      <vt:lpstr>Анализ практики по проблеме пути повышения уровня учебной мотивации младших школьников</vt:lpstr>
      <vt:lpstr>Анализ практики по проблеме пути повышения уровня учебной мотивации младших школьников</vt:lpstr>
      <vt:lpstr>Разработка комплекса методов и приемов по повышению уровня учебной мотивации младших школьников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слушателей программы   «Совершенствование профессиональной компетентности учителя начальных классов в условиях реализации ФГОС НОО» «Пути повышения уровня учебной мотивации младших школьников»</dc:title>
  <dc:creator>Albina</dc:creator>
  <cp:lastModifiedBy>Albina</cp:lastModifiedBy>
  <cp:revision>6</cp:revision>
  <dcterms:created xsi:type="dcterms:W3CDTF">2018-11-21T07:13:25Z</dcterms:created>
  <dcterms:modified xsi:type="dcterms:W3CDTF">2018-11-21T08:10:51Z</dcterms:modified>
</cp:coreProperties>
</file>