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>
            <a:extLst>
              <a:ext uri="{FF2B5EF4-FFF2-40B4-BE49-F238E27FC236}">
                <a16:creationId xmlns:a16="http://schemas.microsoft.com/office/drawing/2014/main" id="{ACD102CC-BE06-4DAF-880B-4AA1B160007D}"/>
              </a:ext>
            </a:extLst>
          </p:cNvPr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/>
            <a:ahLst/>
            <a:cxnLst>
              <a:cxn ang="0">
                <a:pos x="287" y="166"/>
              </a:cxn>
              <a:cxn ang="0">
                <a:pos x="293" y="164"/>
              </a:cxn>
              <a:cxn ang="0">
                <a:pos x="294" y="163"/>
              </a:cxn>
              <a:cxn ang="0">
                <a:pos x="370" y="87"/>
              </a:cxn>
              <a:cxn ang="0">
                <a:pos x="370" y="78"/>
              </a:cxn>
              <a:cxn ang="0">
                <a:pos x="294" y="3"/>
              </a:cxn>
              <a:cxn ang="0">
                <a:pos x="293" y="2"/>
              </a:cxn>
              <a:cxn ang="0">
                <a:pos x="287" y="0"/>
              </a:cxn>
              <a:cxn ang="0">
                <a:pos x="0" y="0"/>
              </a:cxn>
              <a:cxn ang="0">
                <a:pos x="0" y="166"/>
              </a:cxn>
              <a:cxn ang="0">
                <a:pos x="287" y="166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61E765A-A091-4308-B345-5525FA31F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CDE19-0E75-4CF7-B987-60A2FAC88017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17787C-A47A-4320-B3FF-9C9226E49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F64033E-81CE-44C4-88FA-E5E3CC09B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F68E3C93-A580-43D9-8A46-E9D8F493629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596188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7D4F0CED-EDA7-41A4-BD9E-42596E962C81}"/>
              </a:ext>
            </a:extLst>
          </p:cNvPr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D8BE4C1-FF8B-4B9F-ACBD-134E3EF38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78C6B-7004-4C45-9B4C-97FB9D5F1446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95EECC4-98E4-4FD3-8A13-13DF61F80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F4F65E7-B9D2-4F2C-A26A-27D5B0D7E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B20CA3AB-B625-4928-A7EE-A1A4291A739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77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9EB0B6E6-3A89-452D-B11D-2FE536836EE0}"/>
              </a:ext>
            </a:extLst>
          </p:cNvPr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7C4C9D34-2C15-42F4-86DA-17B8AC07B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8000">
                <a:solidFill>
                  <a:schemeClr val="accent1"/>
                </a:solidFill>
                <a:latin typeface="Arial" charset="0"/>
              </a:rPr>
              <a:t>“</a:t>
            </a:r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id="{ABE61A6A-C699-40B7-985F-FC69ECB7B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8000">
                <a:solidFill>
                  <a:schemeClr val="accent1"/>
                </a:solidFill>
                <a:latin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292A60C-B714-4F58-A501-906888C81E3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CA4BF-1579-4E4E-B9B4-FF62C7FBB663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9B024EF-7CB5-4A16-8E03-3386955DEAF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9920BAA-BB52-43A2-A2BD-C5F393ED56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1F5DD79B-13F6-4D35-90FC-E3B6C625921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863429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584287A6-686D-4470-A3E5-0DFE628246CA}"/>
              </a:ext>
            </a:extLst>
          </p:cNvPr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DDB185B6-AB45-4149-A606-DCD6B7F73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CA7C9-068C-47C5-A843-065D2083E274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3AB8E40D-2037-4975-BE3F-F55FBD4C4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A403DB54-61AC-4C2D-A351-AF544704B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EE27AEC4-D5FF-4114-B77F-61641028376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01677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18FEDC36-6F02-46AD-B56E-935DF7EA87D1}"/>
              </a:ext>
            </a:extLst>
          </p:cNvPr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6482A8BB-600F-4EA4-8089-485F70F4C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6975" y="647700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8000">
                <a:solidFill>
                  <a:schemeClr val="accent1"/>
                </a:solidFill>
                <a:latin typeface="Arial" charset="0"/>
              </a:rPr>
              <a:t>“</a:t>
            </a:r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id="{FC51E3AD-01EE-499C-BCD8-8874822CA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4088" y="290512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8000">
                <a:solidFill>
                  <a:schemeClr val="accent1"/>
                </a:solidFill>
                <a:latin typeface="Arial" charset="0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4C4160C7-58E6-4B9B-998D-04FECC35C8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711CF-3B5B-4377-B6C9-62E979BA0A00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0E8A62BF-B49A-4E25-8377-78B4BC8AA97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819778A1-83CA-4308-972A-A37B39F5A14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A67EB942-8C28-4905-9AA6-5D2928364D5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311252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2AB526D9-DC1B-4A46-91B7-1F9D4FBE3D30}"/>
              </a:ext>
            </a:extLst>
          </p:cNvPr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4A985F9C-4B4E-4A72-A09D-09F0F4D3227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5877E-EEFD-431C-B0D8-432314B07B67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C21FDA5C-2783-4127-B623-F771F1BE11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1A3B8D4C-C2A0-4349-97D8-3D96103A1DC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B174C332-2FFB-4355-BF25-C1303404A48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762738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F23FBF55-6810-4622-AF48-5E8DA2F7BDCC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2BB160F-72DC-49A7-9679-1F17300FD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07AB2-C6CC-4D04-8DD3-EF0740DC8A40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1DF4A68-FEEA-475D-84AC-F47BA6C52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747DAE-38DC-4A62-9CDB-89652D5EA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EF01B-5086-4AA5-A398-99008459860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081571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391A1305-AA07-46F3-8F51-3BEBE2D72879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5A5AA49-67FE-4B73-AB6A-2885AA6C7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D4240-386A-4826-9E9E-4529CF5BF003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984F863-4673-4FB4-8EFD-F6AE5CAB5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1C8EEEF-8250-40CA-AAF3-D4885F963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E1BF4-D0F3-4693-900A-42F025E2C61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3918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758A7909-5403-4C3B-86DC-EB243010F6C3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7ED02BC-B9DD-4ACE-A3DE-61A7ACD1E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F498A-3E8B-4AAE-80C4-DB9169F39839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9C66A9-7FCB-4466-B14B-1F702F58F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EAF2AF8-C2B7-47FE-88E2-72D942E64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071CB-E533-4037-AE1F-AC9A56FFB55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2523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>
            <a:extLst>
              <a:ext uri="{FF2B5EF4-FFF2-40B4-BE49-F238E27FC236}">
                <a16:creationId xmlns:a16="http://schemas.microsoft.com/office/drawing/2014/main" id="{1405B51B-BCEF-4033-853E-B4E2479FE9DF}"/>
              </a:ext>
            </a:extLst>
          </p:cNvPr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2A8B8F5-442E-41A3-9577-AB30EA2CA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B476B-C3E3-4CAC-B40C-4E44AF2065DA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08F776E-92A4-4362-8131-A0F93E50A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FBAF510-845E-4843-8DDE-9D57AE48B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384D4D4F-B279-4504-9A15-E74809B90A9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95938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8A130C0E-CD14-4B4A-8FC8-D5DFF797E148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1C982D06-E920-411F-82A8-35BD1E8CF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B4DF6-1070-46BF-A1D3-90C6A8893E6B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2073659E-BF2F-4DF1-86F5-D802FB2C5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3C756E8-A538-4C4D-B3F2-932D0538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A516F-1DD5-4E40-B44D-02C2EDA2ACE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344581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>
            <a:extLst>
              <a:ext uri="{FF2B5EF4-FFF2-40B4-BE49-F238E27FC236}">
                <a16:creationId xmlns:a16="http://schemas.microsoft.com/office/drawing/2014/main" id="{FA0AA7BF-6B9A-46C0-B5C5-C92A1DA654CA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9929E271-F174-4C94-8263-8DE9B1805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824F1-5DA0-4864-BE60-A370C796B86C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2C1A6B15-DF89-40E1-81CD-8D7655912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8261DD5-9C0F-42B0-BE4B-BBDB51A7B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B3DA2-5657-4AF7-B34A-0085D068820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420281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>
            <a:extLst>
              <a:ext uri="{FF2B5EF4-FFF2-40B4-BE49-F238E27FC236}">
                <a16:creationId xmlns:a16="http://schemas.microsoft.com/office/drawing/2014/main" id="{ABCC25CB-DA39-40F3-AD70-33D888A625A5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D3A7CBD1-84C1-4E52-8247-816ADE606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D8C9A-357A-4BBD-A238-573CEFE39669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FD62D441-9EB6-4E06-AA84-D687D0D70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540C684-A110-4B79-A389-A15B7A339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E2506-5E2D-45FF-8A85-4FE3F5AAD98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33048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D2C1592E-3874-46AE-841E-35E3EA404313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AF396243-39E1-4BE4-A70E-7F4872AA4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8EBFE-34DA-48C6-97F1-7A9B0BCA853B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B653B2D3-25DA-4377-B285-48AF78604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32B9E929-5C27-42CC-8FA0-A812FFA6B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BE96E-D13B-455A-A504-0A3F87B2E2F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54981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0894BDAE-4AF5-448F-842B-D332FB860CF2}"/>
              </a:ext>
            </a:extLst>
          </p:cNvPr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67A7198E-0609-4742-8904-1E76ABA00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5172D-838A-4AD5-9907-53E650D0440B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F1942885-56F6-4646-82B4-8CCADF61C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B4393376-C54D-43E7-873C-F97FEE476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2DEB3-1C05-4FE8-BEE3-2AA43182E90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3224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5A8EAB05-7CDB-4C1F-AE11-73ADE76B5809}"/>
              </a:ext>
            </a:extLst>
          </p:cNvPr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2C8F4EF9-2940-49C6-8B74-60EA98697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6DB98-5D1C-4677-B73B-8F40D18BC14D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68EBC7A5-A970-4E28-8231-26FEADD13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43844084-E4EC-4D18-A347-4D810457A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fld id="{9F5CBEBD-E1A4-4837-8294-6D5786243BB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72521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>
            <a:extLst>
              <a:ext uri="{FF2B5EF4-FFF2-40B4-BE49-F238E27FC236}">
                <a16:creationId xmlns:a16="http://schemas.microsoft.com/office/drawing/2014/main" id="{0D21F7AC-B72B-422D-9592-EC7FCD3157D8}"/>
              </a:ext>
            </a:extLst>
          </p:cNvPr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>
              <a:extLst>
                <a:ext uri="{FF2B5EF4-FFF2-40B4-BE49-F238E27FC236}">
                  <a16:creationId xmlns:a16="http://schemas.microsoft.com/office/drawing/2014/main" id="{1E25E4AC-1814-4746-8023-442CE560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613" y="2284222"/>
              <a:ext cx="85200" cy="534098"/>
            </a:xfrm>
            <a:custGeom>
              <a:avLst/>
              <a:gdLst/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12">
              <a:extLst>
                <a:ext uri="{FF2B5EF4-FFF2-40B4-BE49-F238E27FC236}">
                  <a16:creationId xmlns:a16="http://schemas.microsoft.com/office/drawing/2014/main" id="{59E376DD-8D78-4F10-8B26-8EC60D473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156" y="2779108"/>
              <a:ext cx="550418" cy="1978191"/>
            </a:xfrm>
            <a:custGeom>
              <a:avLst/>
              <a:gdLst/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13">
              <a:extLst>
                <a:ext uri="{FF2B5EF4-FFF2-40B4-BE49-F238E27FC236}">
                  <a16:creationId xmlns:a16="http://schemas.microsoft.com/office/drawing/2014/main" id="{6A598021-9E58-48D1-805A-787746352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22" y="4730255"/>
              <a:ext cx="519314" cy="1210171"/>
            </a:xfrm>
            <a:custGeom>
              <a:avLst/>
              <a:gdLst/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14">
              <a:extLst>
                <a:ext uri="{FF2B5EF4-FFF2-40B4-BE49-F238E27FC236}">
                  <a16:creationId xmlns:a16="http://schemas.microsoft.com/office/drawing/2014/main" id="{F3CA44D8-BB29-4992-8E43-9D8FC515C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804" y="5630785"/>
              <a:ext cx="146057" cy="309641"/>
            </a:xfrm>
            <a:custGeom>
              <a:avLst/>
              <a:gdLst/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15">
              <a:extLst>
                <a:ext uri="{FF2B5EF4-FFF2-40B4-BE49-F238E27FC236}">
                  <a16:creationId xmlns:a16="http://schemas.microsoft.com/office/drawing/2014/main" id="{E283B4A0-C812-45C2-B1F2-936E78A1C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2813" y="2818321"/>
              <a:ext cx="700533" cy="2834099"/>
            </a:xfrm>
            <a:custGeom>
              <a:avLst/>
              <a:gdLst/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16">
              <a:extLst>
                <a:ext uri="{FF2B5EF4-FFF2-40B4-BE49-F238E27FC236}">
                  <a16:creationId xmlns:a16="http://schemas.microsoft.com/office/drawing/2014/main" id="{2ED2440A-EAC6-4D05-8259-ED9E433B6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546" y="285750"/>
              <a:ext cx="90610" cy="2493358"/>
            </a:xfrm>
            <a:custGeom>
              <a:avLst/>
              <a:gdLst/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Freeform 17">
              <a:extLst>
                <a:ext uri="{FF2B5EF4-FFF2-40B4-BE49-F238E27FC236}">
                  <a16:creationId xmlns:a16="http://schemas.microsoft.com/office/drawing/2014/main" id="{D9359CC0-65E1-4B38-8572-F8F612B69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880" y="2599273"/>
              <a:ext cx="67619" cy="4205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Freeform 18">
              <a:extLst>
                <a:ext uri="{FF2B5EF4-FFF2-40B4-BE49-F238E27FC236}">
                  <a16:creationId xmlns:a16="http://schemas.microsoft.com/office/drawing/2014/main" id="{25D60B25-C698-4CD7-A695-7CC47802C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518" y="4757298"/>
              <a:ext cx="162286" cy="873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19">
              <a:extLst>
                <a:ext uri="{FF2B5EF4-FFF2-40B4-BE49-F238E27FC236}">
                  <a16:creationId xmlns:a16="http://schemas.microsoft.com/office/drawing/2014/main" id="{D235DD28-248F-4ACC-A0EF-E49E5DD66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575" y="1282282"/>
              <a:ext cx="1768913" cy="3447973"/>
            </a:xfrm>
            <a:custGeom>
              <a:avLst/>
              <a:gdLst/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Freeform 20">
              <a:extLst>
                <a:ext uri="{FF2B5EF4-FFF2-40B4-BE49-F238E27FC236}">
                  <a16:creationId xmlns:a16="http://schemas.microsoft.com/office/drawing/2014/main" id="{7A156EAC-C97B-4DBE-BA49-04DD969B3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3346" y="5652419"/>
              <a:ext cx="137943" cy="2880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6" name="Freeform 21">
              <a:extLst>
                <a:ext uri="{FF2B5EF4-FFF2-40B4-BE49-F238E27FC236}">
                  <a16:creationId xmlns:a16="http://schemas.microsoft.com/office/drawing/2014/main" id="{C5506B86-16C8-4A0F-88C4-75E7CAC26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518" y="4655887"/>
              <a:ext cx="31104" cy="189300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22">
              <a:extLst>
                <a:ext uri="{FF2B5EF4-FFF2-40B4-BE49-F238E27FC236}">
                  <a16:creationId xmlns:a16="http://schemas.microsoft.com/office/drawing/2014/main" id="{F31B2E13-F88E-4F3B-A915-619E41FED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137" y="5410385"/>
              <a:ext cx="204209" cy="530041"/>
            </a:xfrm>
            <a:custGeom>
              <a:avLst/>
              <a:gdLst/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9">
            <a:extLst>
              <a:ext uri="{FF2B5EF4-FFF2-40B4-BE49-F238E27FC236}">
                <a16:creationId xmlns:a16="http://schemas.microsoft.com/office/drawing/2014/main" id="{35F81C31-83D2-413D-B341-59F055C27256}"/>
              </a:ext>
            </a:extLst>
          </p:cNvPr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4833"/>
            <a:chExt cx="1952625" cy="5678918"/>
          </a:xfrm>
        </p:grpSpPr>
        <p:sp>
          <p:nvSpPr>
            <p:cNvPr id="1034" name="Freeform 27">
              <a:extLst>
                <a:ext uri="{FF2B5EF4-FFF2-40B4-BE49-F238E27FC236}">
                  <a16:creationId xmlns:a16="http://schemas.microsoft.com/office/drawing/2014/main" id="{6D1B9590-2B9B-43B7-ABF4-31C5B4994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3" y="194833"/>
              <a:ext cx="408933" cy="3646504"/>
            </a:xfrm>
            <a:custGeom>
              <a:avLst/>
              <a:gdLst/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28">
              <a:extLst>
                <a:ext uri="{FF2B5EF4-FFF2-40B4-BE49-F238E27FC236}">
                  <a16:creationId xmlns:a16="http://schemas.microsoft.com/office/drawing/2014/main" id="{47A23EA0-08E6-4D01-8E8F-2D7ACD5E9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1730" y="3771618"/>
              <a:ext cx="349763" cy="1310216"/>
            </a:xfrm>
            <a:custGeom>
              <a:avLst/>
              <a:gdLst/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29">
              <a:extLst>
                <a:ext uri="{FF2B5EF4-FFF2-40B4-BE49-F238E27FC236}">
                  <a16:creationId xmlns:a16="http://schemas.microsoft.com/office/drawing/2014/main" id="{8672B1CD-D7B5-4288-B44D-EA758AC17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105" y="5052893"/>
              <a:ext cx="357653" cy="820858"/>
            </a:xfrm>
            <a:custGeom>
              <a:avLst/>
              <a:gdLst/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30">
              <a:extLst>
                <a:ext uri="{FF2B5EF4-FFF2-40B4-BE49-F238E27FC236}">
                  <a16:creationId xmlns:a16="http://schemas.microsoft.com/office/drawing/2014/main" id="{2CEE47D1-9662-431A-9516-4F3559141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6746" y="3811082"/>
              <a:ext cx="457585" cy="1853508"/>
            </a:xfrm>
            <a:custGeom>
              <a:avLst/>
              <a:gdLst/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31">
              <a:extLst>
                <a:ext uri="{FF2B5EF4-FFF2-40B4-BE49-F238E27FC236}">
                  <a16:creationId xmlns:a16="http://schemas.microsoft.com/office/drawing/2014/main" id="{E2DBAA97-9F76-4B95-9427-6C9980504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3355" y="1263001"/>
              <a:ext cx="144639" cy="2508617"/>
            </a:xfrm>
            <a:custGeom>
              <a:avLst/>
              <a:gdLst/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32">
              <a:extLst>
                <a:ext uri="{FF2B5EF4-FFF2-40B4-BE49-F238E27FC236}">
                  <a16:creationId xmlns:a16="http://schemas.microsoft.com/office/drawing/2014/main" id="{0E271772-E22A-46F7-8734-A0DF63DDF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5889" y="5640911"/>
              <a:ext cx="111767" cy="232840"/>
            </a:xfrm>
            <a:custGeom>
              <a:avLst/>
              <a:gdLst/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33">
              <a:extLst>
                <a:ext uri="{FF2B5EF4-FFF2-40B4-BE49-F238E27FC236}">
                  <a16:creationId xmlns:a16="http://schemas.microsoft.com/office/drawing/2014/main" id="{2EC1106E-67A5-4248-BFD9-D832FA777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0967" y="3599290"/>
              <a:ext cx="68375" cy="423584"/>
            </a:xfrm>
            <a:custGeom>
              <a:avLst/>
              <a:gdLst/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34">
              <a:extLst>
                <a:ext uri="{FF2B5EF4-FFF2-40B4-BE49-F238E27FC236}">
                  <a16:creationId xmlns:a16="http://schemas.microsoft.com/office/drawing/2014/main" id="{6EC35479-45C2-41C6-A19D-FBAB4E4BD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493" y="2802110"/>
              <a:ext cx="1168945" cy="2250783"/>
            </a:xfrm>
            <a:custGeom>
              <a:avLst/>
              <a:gdLst/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35">
              <a:extLst>
                <a:ext uri="{FF2B5EF4-FFF2-40B4-BE49-F238E27FC236}">
                  <a16:creationId xmlns:a16="http://schemas.microsoft.com/office/drawing/2014/main" id="{56234955-6BD5-4915-9AA9-AE0E645F3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331" y="5664590"/>
              <a:ext cx="99932" cy="2091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36">
              <a:extLst>
                <a:ext uri="{FF2B5EF4-FFF2-40B4-BE49-F238E27FC236}">
                  <a16:creationId xmlns:a16="http://schemas.microsoft.com/office/drawing/2014/main" id="{893414B5-831A-4C8F-9456-805CF7A47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493" y="5081833"/>
              <a:ext cx="114396" cy="5590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37">
              <a:extLst>
                <a:ext uri="{FF2B5EF4-FFF2-40B4-BE49-F238E27FC236}">
                  <a16:creationId xmlns:a16="http://schemas.microsoft.com/office/drawing/2014/main" id="{66590357-4C6E-4F63-93C8-55FBB40E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493" y="4977910"/>
              <a:ext cx="32872" cy="189429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38">
              <a:extLst>
                <a:ext uri="{FF2B5EF4-FFF2-40B4-BE49-F238E27FC236}">
                  <a16:creationId xmlns:a16="http://schemas.microsoft.com/office/drawing/2014/main" id="{FCDA368E-313B-4828-B5B4-4BD21C329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105" y="5434381"/>
              <a:ext cx="174882" cy="439370"/>
            </a:xfrm>
            <a:custGeom>
              <a:avLst/>
              <a:gdLst/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13D2934-FA6B-469C-8240-D51798BA2A30}"/>
              </a:ext>
            </a:extLst>
          </p:cNvPr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>
            <a:extLst>
              <a:ext uri="{FF2B5EF4-FFF2-40B4-BE49-F238E27FC236}">
                <a16:creationId xmlns:a16="http://schemas.microsoft.com/office/drawing/2014/main" id="{06D81DD0-A1E7-43EB-B26E-2D675DEF086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  <a:endParaRPr lang="en-US" altLang="en-US"/>
          </a:p>
        </p:txBody>
      </p:sp>
      <p:sp>
        <p:nvSpPr>
          <p:cNvPr id="1030" name="Text Placeholder 2">
            <a:extLst>
              <a:ext uri="{FF2B5EF4-FFF2-40B4-BE49-F238E27FC236}">
                <a16:creationId xmlns:a16="http://schemas.microsoft.com/office/drawing/2014/main" id="{FFA05B98-4428-4931-82CE-E15387701E6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C1738-03C0-4DC1-AC78-348FD0C8F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5B754A-7ECF-44DA-B840-E603360F6A21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3743A-E69A-4EF2-8A3F-4056E48B8E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1AD72-8B8F-4EDA-871E-EAA8A8660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>
                <a:solidFill>
                  <a:srgbClr val="FEFFFF"/>
                </a:solidFill>
              </a:defRPr>
            </a:lvl1pPr>
          </a:lstStyle>
          <a:p>
            <a:fld id="{2D168871-0373-4BF4-9EFE-E78C3D081D9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anose="05040102010807070707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kstovo-nat@mail.ru" TargetMode="External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8E4E5D-B450-41AE-A5A8-522AC74E4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4088" y="1844675"/>
            <a:ext cx="8915400" cy="2262188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ИКТ в работе с родителями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3CE4293-D513-45F2-89AE-81806D62AA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4776788"/>
            <a:ext cx="8915400" cy="11271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Bef>
                <a:spcPct val="500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Пименова Наталья Николаевна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1600" dirty="0"/>
          </a:p>
        </p:txBody>
      </p:sp>
      <p:sp>
        <p:nvSpPr>
          <p:cNvPr id="18436" name="TextBox 7">
            <a:extLst>
              <a:ext uri="{FF2B5EF4-FFF2-40B4-BE49-F238E27FC236}">
                <a16:creationId xmlns:a16="http://schemas.microsoft.com/office/drawing/2014/main" id="{ECF6078F-0BD2-4C7A-B082-FBEAD19BE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1925" y="1016000"/>
            <a:ext cx="935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дополнительного образования     «Дворец детско-юношеского творчества»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4CABCE-EEDF-443F-8989-B113E51E5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1563" y="1844675"/>
            <a:ext cx="3717925" cy="7747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ИКТ в работе с родителями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2D85D4C-2803-481D-AE74-F521AAC660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2809875"/>
            <a:ext cx="8915400" cy="309403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Bef>
                <a:spcPct val="500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Пименова Наталья Николаевна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pPr algn="ctr" eaLnBrk="1" fontAlgn="auto" hangingPunct="1">
              <a:spcBef>
                <a:spcPct val="5000"/>
              </a:spcBef>
              <a:spcAft>
                <a:spcPts val="0"/>
              </a:spcAft>
              <a:defRPr/>
            </a:pPr>
            <a:r>
              <a:rPr lang="ru" dirty="0">
                <a:solidFill>
                  <a:srgbClr val="C00000"/>
                </a:solidFill>
              </a:rPr>
              <a:t>электр</a:t>
            </a:r>
            <a:r>
              <a:rPr lang="ru">
                <a:solidFill>
                  <a:srgbClr val="C00000"/>
                </a:solidFill>
              </a:rPr>
              <a:t>. </a:t>
            </a:r>
            <a:r>
              <a:rPr lang="ru-RU">
                <a:solidFill>
                  <a:srgbClr val="C00000"/>
                </a:solidFill>
              </a:rPr>
              <a:t>П</a:t>
            </a:r>
            <a:r>
              <a:rPr lang="ru">
                <a:solidFill>
                  <a:srgbClr val="C00000"/>
                </a:solidFill>
              </a:rPr>
              <a:t>очта  </a:t>
            </a:r>
            <a:r>
              <a:rPr lang="ru" dirty="0">
                <a:solidFill>
                  <a:srgbClr val="C00000"/>
                </a:solidFill>
              </a:rPr>
              <a:t>-- </a:t>
            </a:r>
            <a:r>
              <a:rPr lang="ru">
                <a:solidFill>
                  <a:srgbClr val="C00000"/>
                </a:solidFill>
              </a:rPr>
              <a:t>для контактов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eaLnBrk="1" fontAlgn="auto" hangingPunct="1">
              <a:spcBef>
                <a:spcPct val="5000"/>
              </a:spcBef>
              <a:spcAft>
                <a:spcPts val="0"/>
              </a:spcAft>
              <a:defRPr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kstovo-nat@mail.ru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eaLnBrk="1" fontAlgn="auto" hangingPunct="1">
              <a:spcBef>
                <a:spcPct val="5000"/>
              </a:spcBef>
              <a:spcAft>
                <a:spcPts val="0"/>
              </a:spcAft>
              <a:defRPr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1600" dirty="0"/>
          </a:p>
        </p:txBody>
      </p:sp>
      <p:sp>
        <p:nvSpPr>
          <p:cNvPr id="27652" name="TextBox 7">
            <a:extLst>
              <a:ext uri="{FF2B5EF4-FFF2-40B4-BE49-F238E27FC236}">
                <a16:creationId xmlns:a16="http://schemas.microsoft.com/office/drawing/2014/main" id="{D09D325A-6A8D-4257-B8CA-BE21C82959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1925" y="1016000"/>
            <a:ext cx="9358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дополнительного образования     «Дворец детско-юношеского творчества»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>
            <a:extLst>
              <a:ext uri="{FF2B5EF4-FFF2-40B4-BE49-F238E27FC236}">
                <a16:creationId xmlns:a16="http://schemas.microsoft.com/office/drawing/2014/main" id="{5B4A51B8-01BE-46D0-9345-336FD30E6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algn="ctr" eaLnBrk="1" hangingPunct="1"/>
            <a:r>
              <a:rPr lang="ru-RU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взаимодействия с семьями обучающихся</a:t>
            </a:r>
          </a:p>
        </p:txBody>
      </p:sp>
      <p:sp>
        <p:nvSpPr>
          <p:cNvPr id="19459" name="Объект 2">
            <a:extLst>
              <a:ext uri="{FF2B5EF4-FFF2-40B4-BE49-F238E27FC236}">
                <a16:creationId xmlns:a16="http://schemas.microsoft.com/office/drawing/2014/main" id="{D09FA54B-0196-47D7-802D-38CB75B2C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eaLnBrk="1" hangingPunct="1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прав ребенка</a:t>
            </a:r>
          </a:p>
          <a:p>
            <a:pPr eaLnBrk="1" hangingPunct="1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Открытость</a:t>
            </a:r>
          </a:p>
          <a:p>
            <a:pPr eaLnBrk="1" hangingPunct="1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Добровольность</a:t>
            </a:r>
          </a:p>
          <a:p>
            <a:pPr eaLnBrk="1" hangingPunct="1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Заинтересованность в развитии ребенка</a:t>
            </a:r>
          </a:p>
          <a:p>
            <a:pPr eaLnBrk="1" hangingPunct="1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Учет особенностей и возможностей каждого ребенка, </a:t>
            </a:r>
          </a:p>
          <a:p>
            <a:pPr eaLnBrk="1" hangingPunct="1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Доброжелательность</a:t>
            </a:r>
          </a:p>
          <a:p>
            <a:pPr eaLnBrk="1" hangingPunct="1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Конфедециальность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>
            <a:extLst>
              <a:ext uri="{FF2B5EF4-FFF2-40B4-BE49-F238E27FC236}">
                <a16:creationId xmlns:a16="http://schemas.microsoft.com/office/drawing/2014/main" id="{2CC94578-93A5-4BAC-B439-7C9AC5E84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algn="ctr" eaLnBrk="1" hangingPunct="1"/>
            <a:r>
              <a:rPr lang="ru-RU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формы работы с родителями</a:t>
            </a:r>
          </a:p>
        </p:txBody>
      </p:sp>
      <p:sp>
        <p:nvSpPr>
          <p:cNvPr id="20483" name="Объект 2">
            <a:extLst>
              <a:ext uri="{FF2B5EF4-FFF2-40B4-BE49-F238E27FC236}">
                <a16:creationId xmlns:a16="http://schemas.microsoft.com/office/drawing/2014/main" id="{1B26E676-DE36-4766-8FF6-54AF2131D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eaLnBrk="1" hangingPunct="1"/>
            <a:r>
              <a:rPr lang="ru-R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Мастерские «Родители-детям»</a:t>
            </a:r>
          </a:p>
          <a:p>
            <a:pPr eaLnBrk="1" hangingPunct="1"/>
            <a:r>
              <a:rPr lang="ru-R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проектирование</a:t>
            </a:r>
          </a:p>
          <a:p>
            <a:pPr eaLnBrk="1" hangingPunct="1"/>
            <a:r>
              <a:rPr lang="ru-R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Мастер-классы для родителей</a:t>
            </a:r>
          </a:p>
          <a:p>
            <a:pPr eaLnBrk="1" hangingPunct="1"/>
            <a:r>
              <a:rPr lang="ru-R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группы</a:t>
            </a:r>
          </a:p>
          <a:p>
            <a:pPr eaLnBrk="1" hangingPunct="1"/>
            <a:r>
              <a:rPr lang="ru-RU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Сетевое сообщество группы</a:t>
            </a:r>
          </a:p>
          <a:p>
            <a:pPr eaLnBrk="1" hangingPunct="1"/>
            <a:endParaRPr lang="ru-RU" altLang="en-US"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id="{C6635C79-3A5B-4390-8356-B55DF651D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311150"/>
            <a:ext cx="10515600" cy="1325563"/>
          </a:xfrm>
        </p:spPr>
        <p:txBody>
          <a:bodyPr/>
          <a:lstStyle/>
          <a:p>
            <a:pPr algn="ctr" eaLnBrk="1" hangingPunct="1"/>
            <a:r>
              <a:rPr lang="ru-RU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</a:t>
            </a:r>
            <a:br>
              <a:rPr lang="ru-RU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ИКТ в работе с родителями</a:t>
            </a:r>
          </a:p>
        </p:txBody>
      </p:sp>
      <p:sp>
        <p:nvSpPr>
          <p:cNvPr id="21507" name="Объект 2">
            <a:extLst>
              <a:ext uri="{FF2B5EF4-FFF2-40B4-BE49-F238E27FC236}">
                <a16:creationId xmlns:a16="http://schemas.microsoft.com/office/drawing/2014/main" id="{F9AA9FC8-4532-4A06-92C9-75D50260D5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37100"/>
          </a:xfrm>
        </p:spPr>
        <p:txBody>
          <a:bodyPr/>
          <a:lstStyle/>
          <a:p>
            <a:pPr eaLnBrk="1" hangingPunct="1"/>
            <a:r>
              <a:rPr lang="ru-RU" altLang="en-US"/>
              <a:t>1. </a:t>
            </a:r>
            <a:r>
              <a:rPr lang="ru-R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Минимизация времени доступа к информации.</a:t>
            </a:r>
          </a:p>
          <a:p>
            <a:pPr eaLnBrk="1" hangingPunct="1"/>
            <a:r>
              <a:rPr lang="ru-RU" altLang="en-US" sz="3000">
                <a:latin typeface="Times New Roman" panose="02020603050405020304" pitchFamily="18" charset="0"/>
                <a:cs typeface="Times New Roman" panose="02020603050405020304" pitchFamily="18" charset="0"/>
              </a:rPr>
              <a:t>2. Возможность продемонстрировать любые документы, фото- и видеоматериалы, экономия на распечатывании.</a:t>
            </a:r>
          </a:p>
          <a:p>
            <a:pPr eaLnBrk="1" hangingPunct="1"/>
            <a:r>
              <a:rPr lang="ru-RU" altLang="en-US" sz="3000">
                <a:latin typeface="Times New Roman" panose="02020603050405020304" pitchFamily="18" charset="0"/>
                <a:cs typeface="Times New Roman" panose="02020603050405020304" pitchFamily="18" charset="0"/>
              </a:rPr>
              <a:t>3. Оптимальное сочетание индивидуальной работы с групповою.</a:t>
            </a:r>
          </a:p>
          <a:p>
            <a:pPr eaLnBrk="1" hangingPunct="1"/>
            <a:r>
              <a:rPr lang="ru-RU" altLang="en-US" sz="3000">
                <a:latin typeface="Times New Roman" panose="02020603050405020304" pitchFamily="18" charset="0"/>
                <a:cs typeface="Times New Roman" panose="02020603050405020304" pitchFamily="18" charset="0"/>
              </a:rPr>
              <a:t>4. Возможность диалога, опроса, анкетирования.</a:t>
            </a:r>
          </a:p>
          <a:p>
            <a:pPr eaLnBrk="1" hangingPunct="1"/>
            <a:r>
              <a:rPr lang="ru-RU" altLang="en-US" sz="3000">
                <a:latin typeface="Times New Roman" panose="02020603050405020304" pitchFamily="18" charset="0"/>
                <a:cs typeface="Times New Roman" panose="02020603050405020304" pitchFamily="18" charset="0"/>
              </a:rPr>
              <a:t>5. Отражение образовательного процесса в фотографиях, видеозаписях.</a:t>
            </a:r>
          </a:p>
          <a:p>
            <a:pPr eaLnBrk="1" hangingPunct="1"/>
            <a:endParaRPr lang="ru-RU" altLang="en-US"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>
            <a:extLst>
              <a:ext uri="{FF2B5EF4-FFF2-40B4-BE49-F238E27FC236}">
                <a16:creationId xmlns:a16="http://schemas.microsoft.com/office/drawing/2014/main" id="{D33BB553-D654-464B-9337-42806EA2F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algn="ctr" eaLnBrk="1" hangingPunct="1"/>
            <a:r>
              <a:rPr lang="ru-RU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мною средства ИКТ в работе с родителями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65B0BE-754F-460F-8311-70E27AAED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1830388"/>
            <a:ext cx="8915400" cy="377825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В КОНТАКТЕ – самая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распостраненная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удобная социальная сеть с широкими возможностями применения в образовательном процессе.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Viber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WhatsApp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используется возможность создания групп для общения и просмотра фото и видеоматериалов. Очень удобны для объявлений и передачи срочной информации.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очень удобная программа для участия в видеоконференциях. Используется для проведения </a:t>
            </a:r>
            <a:r>
              <a:rPr lang="ru-RU" sz="2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видеозанятий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родительских собраний, мастер-классов.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>
            <a:extLst>
              <a:ext uri="{FF2B5EF4-FFF2-40B4-BE49-F238E27FC236}">
                <a16:creationId xmlns:a16="http://schemas.microsoft.com/office/drawing/2014/main" id="{E65BF309-85A2-4F03-BF78-5D67A7773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 algn="ctr" eaLnBrk="1" hangingPunct="1"/>
            <a:r>
              <a:rPr lang="ru-RU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использования ИКТ в общении с родителями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0324B8-6119-4859-979A-7DEDFBC9B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компетентности родителей в применении ИКТ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родителей быть в курсе событий образовательного процесса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общения родителей с педагогом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границ участия родителей в мероприятиях, проводимых в рамках  образовательного и воспитательного процесса.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доверия к образовательной организации и заинтересованности в участии в жизни учреждения.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ru-RU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ADD585-6BCB-4E88-AB4C-7DA560FD2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использование  в ходе мастер-классов и родительских собраний</a:t>
            </a:r>
            <a:endParaRPr lang="ru-RU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8A2A59B7-AD46-47BC-8D28-834537B0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663" y="2841625"/>
            <a:ext cx="8915400" cy="3778250"/>
          </a:xfrm>
        </p:spPr>
        <p:txBody>
          <a:bodyPr/>
          <a:lstStyle/>
          <a:p>
            <a:pPr>
              <a:defRPr/>
            </a:pPr>
            <a:r>
              <a:rPr lang="ru" b="1" i="1" dirty="0">
                <a:solidFill>
                  <a:schemeClr val="accent3">
                    <a:lumMod val="50000"/>
                  </a:schemeClr>
                </a:solidFill>
              </a:rPr>
              <a:t>Родителю НА ЗАМЕТКУ: </a:t>
            </a:r>
            <a:r>
              <a:rPr lang="ru" b="1" i="1" dirty="0">
                <a:solidFill>
                  <a:schemeClr val="accent1">
                    <a:lumMod val="75000"/>
                  </a:schemeClr>
                </a:solidFill>
              </a:rPr>
              <a:t>как загрузить рисунок ИЛИ фото В ПРОГРАММУ </a:t>
            </a:r>
            <a:r>
              <a:rPr lang="en-US" b="1" i="1" dirty="0">
                <a:solidFill>
                  <a:srgbClr val="002060"/>
                </a:solidFill>
              </a:rPr>
              <a:t>Zoom</a:t>
            </a:r>
            <a:endParaRPr lang="ru" b="1" i="1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/>
              <a:t>1-Нажать кнопку «Совместно использовать доску сообщений» </a:t>
            </a:r>
            <a:endParaRPr lang="ru-RU" dirty="0"/>
          </a:p>
          <a:p>
            <a:pPr>
              <a:defRPr/>
            </a:pPr>
            <a:r>
              <a:rPr lang="ru-RU"/>
              <a:t>2-Выбрать из предложенного «Фото или документ, или экран»</a:t>
            </a:r>
          </a:p>
          <a:p>
            <a:pPr>
              <a:defRPr/>
            </a:pPr>
            <a:r>
              <a:rPr lang="ru-RU"/>
              <a:t>3-Загрузить необходимое.</a:t>
            </a: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5EA8FAC-2AC1-48E1-8E70-4412AB281518}"/>
              </a:ext>
            </a:extLst>
          </p:cNvPr>
          <p:cNvSpPr/>
          <p:nvPr/>
        </p:nvSpPr>
        <p:spPr>
          <a:xfrm>
            <a:off x="542925" y="1824038"/>
            <a:ext cx="10891838" cy="922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Часто в данной версии Взаимодействия с родителями </a:t>
            </a:r>
          </a:p>
          <a:p>
            <a:pPr algn="ctr">
              <a:defRPr/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использую прием – «НАШИ ДОСТИЖЕНИЯ» </a:t>
            </a:r>
          </a:p>
          <a:p>
            <a:pPr algn="ctr">
              <a:defRPr/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( оформленные ДЕТЬМИ СО СВОИМИ РОДИТЕЛЯМИ  -  как рисунок или фото)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2801C1-E1A5-4405-A671-E1E2BFA8E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компетентности родителей в ходе освоения -  Платформы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25603" name="Содержимое 2">
            <a:extLst>
              <a:ext uri="{FF2B5EF4-FFF2-40B4-BE49-F238E27FC236}">
                <a16:creationId xmlns:a16="http://schemas.microsoft.com/office/drawing/2014/main" id="{EF902FFD-4F04-4B8B-A774-EEE251836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marL="0" indent="0">
              <a:buNone/>
            </a:pPr>
            <a:r>
              <a:rPr lang="ru-RU" altLang="en-US"/>
              <a:t>1-повышение уровня психолого-педагогической грамотности родителей </a:t>
            </a:r>
          </a:p>
          <a:p>
            <a:r>
              <a:rPr lang="ru-RU" altLang="en-US"/>
              <a:t>- Повышение степени включенности в образовательный процесс</a:t>
            </a:r>
          </a:p>
          <a:p>
            <a:r>
              <a:rPr lang="ru-RU" altLang="en-US"/>
              <a:t>3-Повышение уровня доверия к организации </a:t>
            </a:r>
          </a:p>
          <a:p>
            <a:r>
              <a:rPr lang="ru-RU" altLang="en-US"/>
              <a:t>4-Создание атмосферы общности интересов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3EDE6E-5812-4CA4-AE23-5C78D59AB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компетентности родителей в ходе освоения -  Платформы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78A8AFEB-B352-43C6-846C-B6C454C6C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200" y="2133600"/>
            <a:ext cx="10920413" cy="4383088"/>
          </a:xfrm>
        </p:spPr>
        <p:txBody>
          <a:bodyPr/>
          <a:lstStyle/>
          <a:p>
            <a:pPr>
              <a:defRPr/>
            </a:pPr>
            <a:r>
              <a:rPr lang="ru-RU" sz="36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данной программе идет прямая трансляция.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Как подготовить пространство для съемки: </a:t>
            </a:r>
          </a:p>
          <a:p>
            <a:pPr>
              <a:defRPr/>
            </a:pPr>
            <a:r>
              <a:rPr lang="ru-RU" sz="2400"/>
              <a:t>1Лучше, когда свет падает на предмет съемки</a:t>
            </a:r>
            <a:endParaRPr lang="ru-RU" sz="2400" dirty="0"/>
          </a:p>
          <a:p>
            <a:pPr>
              <a:defRPr/>
            </a:pPr>
            <a:r>
              <a:rPr lang="ru-RU" sz="2400" dirty="0"/>
              <a:t>2 </a:t>
            </a:r>
            <a:r>
              <a:rPr lang="ru-RU" sz="2400"/>
              <a:t>Участники располагаются так, </a:t>
            </a:r>
            <a:r>
              <a:rPr lang="ru-RU" sz="2400" dirty="0"/>
              <a:t>чтобы их лучше </a:t>
            </a:r>
            <a:r>
              <a:rPr lang="ru-RU" sz="2400"/>
              <a:t>было видно, желательно установить фон заднего плана. </a:t>
            </a:r>
            <a:endParaRPr lang="ru-RU" sz="2400" dirty="0"/>
          </a:p>
          <a:p>
            <a:pPr>
              <a:defRPr/>
            </a:pPr>
            <a:r>
              <a:rPr lang="ru-RU" sz="2400"/>
              <a:t>3 Звук микрофона включить и обеспечить тишину. </a:t>
            </a:r>
            <a:endParaRPr lang="ru-RU" sz="2400" dirty="0"/>
          </a:p>
          <a:p>
            <a:pPr>
              <a:defRPr/>
            </a:pPr>
            <a:r>
              <a:rPr lang="ru-RU" sz="2400"/>
              <a:t>4 При желании можно включить видеозапись. 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5135</TotalTime>
  <Words>362</Words>
  <Application>Microsoft Office PowerPoint</Application>
  <PresentationFormat>Широкоэкранный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  Использование ИКТ в работе с родителями</vt:lpstr>
      <vt:lpstr>Принципы взаимодействия с семьями обучающихся</vt:lpstr>
      <vt:lpstr>Современные формы работы с родителями</vt:lpstr>
      <vt:lpstr>Преимущества использования ИКТ в работе с родителями</vt:lpstr>
      <vt:lpstr>Используемые мною средства ИКТ в работе с родителями</vt:lpstr>
      <vt:lpstr>Результат использования ИКТ в общении с родителями</vt:lpstr>
      <vt:lpstr>Платформа Zoom – использование  в ходе мастер-классов и родительских собраний</vt:lpstr>
      <vt:lpstr>Повышение компетентности родителей в ходе освоения -  Платформы Zoom </vt:lpstr>
      <vt:lpstr>Повышение компетентности родителей в ходе освоения -  Платформы Zoom </vt:lpstr>
      <vt:lpstr>  Использование ИКТ в работе с родителями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Пименова</dc:creator>
  <cp:lastModifiedBy>Наталья Пименова</cp:lastModifiedBy>
  <cp:revision>17</cp:revision>
  <dcterms:created xsi:type="dcterms:W3CDTF">2020-11-22T19:54:57Z</dcterms:created>
  <dcterms:modified xsi:type="dcterms:W3CDTF">2020-12-01T13:13:41Z</dcterms:modified>
</cp:coreProperties>
</file>