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2" r:id="rId3"/>
    <p:sldId id="268" r:id="rId4"/>
    <p:sldId id="267" r:id="rId5"/>
    <p:sldId id="270" r:id="rId6"/>
    <p:sldId id="272" r:id="rId7"/>
    <p:sldId id="273" r:id="rId8"/>
    <p:sldId id="258" r:id="rId9"/>
    <p:sldId id="275" r:id="rId10"/>
    <p:sldId id="276" r:id="rId11"/>
    <p:sldId id="277" r:id="rId12"/>
    <p:sldId id="278" r:id="rId13"/>
    <p:sldId id="279" r:id="rId14"/>
    <p:sldId id="280" r:id="rId15"/>
    <p:sldId id="291" r:id="rId16"/>
    <p:sldId id="282" r:id="rId17"/>
    <p:sldId id="283" r:id="rId18"/>
    <p:sldId id="266" r:id="rId19"/>
    <p:sldId id="285" r:id="rId20"/>
    <p:sldId id="286" r:id="rId21"/>
    <p:sldId id="287" r:id="rId22"/>
    <p:sldId id="288" r:id="rId23"/>
    <p:sldId id="289" r:id="rId24"/>
    <p:sldId id="290" r:id="rId25"/>
    <p:sldId id="284"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CEFC"/>
    <a:srgbClr val="FFEF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53" autoAdjust="0"/>
    <p:restoredTop sz="94660"/>
  </p:normalViewPr>
  <p:slideViewPr>
    <p:cSldViewPr snapToGrid="0">
      <p:cViewPr varScale="1">
        <p:scale>
          <a:sx n="65" d="100"/>
          <a:sy n="65" d="100"/>
        </p:scale>
        <p:origin x="90"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_____Microsoft_Excel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_____Microsoft_Excel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_____Microsoft_Excel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b="1" dirty="0" smtClean="0">
                <a:solidFill>
                  <a:srgbClr val="7030A0"/>
                </a:solidFill>
              </a:rPr>
              <a:t>КАК ЧАСТО ВЫ ПОЛУЧАЕТЕ ДЕНЬГИ НА КАРМАННЫЕ РАСХОДЫ</a:t>
            </a:r>
            <a:endParaRPr lang="ru-RU" b="1" dirty="0">
              <a:solidFill>
                <a:srgbClr val="7030A0"/>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manualLayout>
          <c:layoutTarget val="inner"/>
          <c:xMode val="edge"/>
          <c:yMode val="edge"/>
          <c:x val="2.858505458556811E-2"/>
          <c:y val="0.1285225372057974"/>
          <c:w val="0.46416856860283767"/>
          <c:h val="0.71045411779089562"/>
        </c:manualLayout>
      </c:layout>
      <c:barChart>
        <c:barDir val="col"/>
        <c:grouping val="clustered"/>
        <c:varyColors val="0"/>
        <c:ser>
          <c:idx val="0"/>
          <c:order val="0"/>
          <c:tx>
            <c:strRef>
              <c:f>Лист1!$B$1</c:f>
              <c:strCache>
                <c:ptCount val="1"/>
                <c:pt idx="0">
                  <c:v>Редко</c:v>
                </c:pt>
              </c:strCache>
            </c:strRef>
          </c:tx>
          <c:spPr>
            <a:solidFill>
              <a:schemeClr val="accent1"/>
            </a:solidFill>
            <a:ln>
              <a:noFill/>
            </a:ln>
            <a:effectLst/>
          </c:spPr>
          <c:invertIfNegative val="0"/>
          <c:cat>
            <c:strRef>
              <c:f>Лист1!$A$2</c:f>
              <c:strCache>
                <c:ptCount val="1"/>
                <c:pt idx="0">
                  <c:v>Категория 1</c:v>
                </c:pt>
              </c:strCache>
            </c:strRef>
          </c:cat>
          <c:val>
            <c:numRef>
              <c:f>Лист1!$B$2</c:f>
              <c:numCache>
                <c:formatCode>General</c:formatCode>
                <c:ptCount val="1"/>
                <c:pt idx="0">
                  <c:v>7</c:v>
                </c:pt>
              </c:numCache>
            </c:numRef>
          </c:val>
          <c:extLst>
            <c:ext xmlns:c16="http://schemas.microsoft.com/office/drawing/2014/chart" uri="{C3380CC4-5D6E-409C-BE32-E72D297353CC}">
              <c16:uniqueId val="{00000000-84BB-4AB9-B8FF-ABBFB48BD408}"/>
            </c:ext>
          </c:extLst>
        </c:ser>
        <c:ser>
          <c:idx val="1"/>
          <c:order val="1"/>
          <c:tx>
            <c:strRef>
              <c:f>Лист1!$C$1</c:f>
              <c:strCache>
                <c:ptCount val="1"/>
                <c:pt idx="0">
                  <c:v>Систематически</c:v>
                </c:pt>
              </c:strCache>
            </c:strRef>
          </c:tx>
          <c:spPr>
            <a:solidFill>
              <a:schemeClr val="accent2"/>
            </a:solidFill>
            <a:ln>
              <a:noFill/>
            </a:ln>
            <a:effectLst/>
          </c:spPr>
          <c:invertIfNegative val="0"/>
          <c:cat>
            <c:strRef>
              <c:f>Лист1!$A$2</c:f>
              <c:strCache>
                <c:ptCount val="1"/>
                <c:pt idx="0">
                  <c:v>Категория 1</c:v>
                </c:pt>
              </c:strCache>
            </c:strRef>
          </c:cat>
          <c:val>
            <c:numRef>
              <c:f>Лист1!$C$2</c:f>
              <c:numCache>
                <c:formatCode>General</c:formatCode>
                <c:ptCount val="1"/>
                <c:pt idx="0">
                  <c:v>7</c:v>
                </c:pt>
              </c:numCache>
            </c:numRef>
          </c:val>
          <c:extLst>
            <c:ext xmlns:c16="http://schemas.microsoft.com/office/drawing/2014/chart" uri="{C3380CC4-5D6E-409C-BE32-E72D297353CC}">
              <c16:uniqueId val="{00000001-84BB-4AB9-B8FF-ABBFB48BD408}"/>
            </c:ext>
          </c:extLst>
        </c:ser>
        <c:ser>
          <c:idx val="2"/>
          <c:order val="2"/>
          <c:tx>
            <c:strRef>
              <c:f>Лист1!$D$1</c:f>
              <c:strCache>
                <c:ptCount val="1"/>
                <c:pt idx="0">
                  <c:v>Когда прошу</c:v>
                </c:pt>
              </c:strCache>
            </c:strRef>
          </c:tx>
          <c:spPr>
            <a:solidFill>
              <a:schemeClr val="accent3"/>
            </a:solidFill>
            <a:ln>
              <a:noFill/>
            </a:ln>
            <a:effectLst/>
          </c:spPr>
          <c:invertIfNegative val="0"/>
          <c:cat>
            <c:strRef>
              <c:f>Лист1!$A$2</c:f>
              <c:strCache>
                <c:ptCount val="1"/>
                <c:pt idx="0">
                  <c:v>Категория 1</c:v>
                </c:pt>
              </c:strCache>
            </c:strRef>
          </c:cat>
          <c:val>
            <c:numRef>
              <c:f>Лист1!$D$2</c:f>
              <c:numCache>
                <c:formatCode>General</c:formatCode>
                <c:ptCount val="1"/>
                <c:pt idx="0">
                  <c:v>3</c:v>
                </c:pt>
              </c:numCache>
            </c:numRef>
          </c:val>
          <c:extLst>
            <c:ext xmlns:c16="http://schemas.microsoft.com/office/drawing/2014/chart" uri="{C3380CC4-5D6E-409C-BE32-E72D297353CC}">
              <c16:uniqueId val="{00000002-84BB-4AB9-B8FF-ABBFB48BD408}"/>
            </c:ext>
          </c:extLst>
        </c:ser>
        <c:ser>
          <c:idx val="3"/>
          <c:order val="3"/>
          <c:tx>
            <c:strRef>
              <c:f>Лист1!$E$1</c:f>
              <c:strCache>
                <c:ptCount val="1"/>
                <c:pt idx="0">
                  <c:v>Не получаю</c:v>
                </c:pt>
              </c:strCache>
            </c:strRef>
          </c:tx>
          <c:spPr>
            <a:solidFill>
              <a:schemeClr val="accent4"/>
            </a:solidFill>
            <a:ln>
              <a:noFill/>
            </a:ln>
            <a:effectLst/>
          </c:spPr>
          <c:invertIfNegative val="0"/>
          <c:cat>
            <c:strRef>
              <c:f>Лист1!$A$2</c:f>
              <c:strCache>
                <c:ptCount val="1"/>
                <c:pt idx="0">
                  <c:v>Категория 1</c:v>
                </c:pt>
              </c:strCache>
            </c:strRef>
          </c:cat>
          <c:val>
            <c:numRef>
              <c:f>Лист1!$E$2</c:f>
              <c:numCache>
                <c:formatCode>General</c:formatCode>
                <c:ptCount val="1"/>
                <c:pt idx="0">
                  <c:v>1</c:v>
                </c:pt>
              </c:numCache>
            </c:numRef>
          </c:val>
          <c:extLst>
            <c:ext xmlns:c16="http://schemas.microsoft.com/office/drawing/2014/chart" uri="{C3380CC4-5D6E-409C-BE32-E72D297353CC}">
              <c16:uniqueId val="{00000003-84BB-4AB9-B8FF-ABBFB48BD408}"/>
            </c:ext>
          </c:extLst>
        </c:ser>
        <c:dLbls>
          <c:showLegendKey val="0"/>
          <c:showVal val="0"/>
          <c:showCatName val="0"/>
          <c:showSerName val="0"/>
          <c:showPercent val="0"/>
          <c:showBubbleSize val="0"/>
        </c:dLbls>
        <c:gapWidth val="219"/>
        <c:overlap val="-27"/>
        <c:axId val="341230472"/>
        <c:axId val="341232440"/>
      </c:barChart>
      <c:catAx>
        <c:axId val="341230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341232440"/>
        <c:crosses val="autoZero"/>
        <c:auto val="1"/>
        <c:lblAlgn val="ctr"/>
        <c:lblOffset val="100"/>
        <c:noMultiLvlLbl val="0"/>
      </c:catAx>
      <c:valAx>
        <c:axId val="3412324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3412304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b="1" dirty="0" smtClean="0">
                <a:solidFill>
                  <a:srgbClr val="7030A0"/>
                </a:solidFill>
              </a:rPr>
              <a:t>С</a:t>
            </a:r>
            <a:r>
              <a:rPr lang="ru-RU" b="1" baseline="0" dirty="0" smtClean="0">
                <a:solidFill>
                  <a:srgbClr val="7030A0"/>
                </a:solidFill>
              </a:rPr>
              <a:t> КАКОГО ВОЗРАСТА ВАМ НАЧАЛИ ДАВАТЬ ДЕНЬГИ НА КАРМАННЫЕ РАСХОДЫ</a:t>
            </a:r>
            <a:endParaRPr lang="ru-RU" b="1" dirty="0">
              <a:solidFill>
                <a:srgbClr val="7030A0"/>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barChart>
        <c:barDir val="col"/>
        <c:grouping val="clustered"/>
        <c:varyColors val="0"/>
        <c:ser>
          <c:idx val="0"/>
          <c:order val="0"/>
          <c:tx>
            <c:strRef>
              <c:f>Лист1!$B$1</c:f>
              <c:strCache>
                <c:ptCount val="1"/>
                <c:pt idx="0">
                  <c:v>6-7 лет</c:v>
                </c:pt>
              </c:strCache>
            </c:strRef>
          </c:tx>
          <c:spPr>
            <a:solidFill>
              <a:schemeClr val="accent1"/>
            </a:solidFill>
            <a:ln>
              <a:noFill/>
            </a:ln>
            <a:effectLst/>
          </c:spPr>
          <c:invertIfNegative val="0"/>
          <c:cat>
            <c:strRef>
              <c:f>Лист1!$A$2</c:f>
              <c:strCache>
                <c:ptCount val="1"/>
                <c:pt idx="0">
                  <c:v>Категория 1</c:v>
                </c:pt>
              </c:strCache>
            </c:strRef>
          </c:cat>
          <c:val>
            <c:numRef>
              <c:f>Лист1!$B$2</c:f>
              <c:numCache>
                <c:formatCode>General</c:formatCode>
                <c:ptCount val="1"/>
                <c:pt idx="0">
                  <c:v>4</c:v>
                </c:pt>
              </c:numCache>
            </c:numRef>
          </c:val>
          <c:extLst>
            <c:ext xmlns:c16="http://schemas.microsoft.com/office/drawing/2014/chart" uri="{C3380CC4-5D6E-409C-BE32-E72D297353CC}">
              <c16:uniqueId val="{00000000-29FD-4D77-86DA-79758AB62153}"/>
            </c:ext>
          </c:extLst>
        </c:ser>
        <c:ser>
          <c:idx val="1"/>
          <c:order val="1"/>
          <c:tx>
            <c:strRef>
              <c:f>Лист1!$C$1</c:f>
              <c:strCache>
                <c:ptCount val="1"/>
                <c:pt idx="0">
                  <c:v>8-9 лет</c:v>
                </c:pt>
              </c:strCache>
            </c:strRef>
          </c:tx>
          <c:spPr>
            <a:solidFill>
              <a:schemeClr val="accent2"/>
            </a:solidFill>
            <a:ln>
              <a:noFill/>
            </a:ln>
            <a:effectLst/>
          </c:spPr>
          <c:invertIfNegative val="0"/>
          <c:cat>
            <c:strRef>
              <c:f>Лист1!$A$2</c:f>
              <c:strCache>
                <c:ptCount val="1"/>
                <c:pt idx="0">
                  <c:v>Категория 1</c:v>
                </c:pt>
              </c:strCache>
            </c:strRef>
          </c:cat>
          <c:val>
            <c:numRef>
              <c:f>Лист1!$C$2</c:f>
              <c:numCache>
                <c:formatCode>General</c:formatCode>
                <c:ptCount val="1"/>
                <c:pt idx="0">
                  <c:v>5</c:v>
                </c:pt>
              </c:numCache>
            </c:numRef>
          </c:val>
          <c:extLst>
            <c:ext xmlns:c16="http://schemas.microsoft.com/office/drawing/2014/chart" uri="{C3380CC4-5D6E-409C-BE32-E72D297353CC}">
              <c16:uniqueId val="{00000001-29FD-4D77-86DA-79758AB62153}"/>
            </c:ext>
          </c:extLst>
        </c:ser>
        <c:ser>
          <c:idx val="2"/>
          <c:order val="2"/>
          <c:tx>
            <c:strRef>
              <c:f>Лист1!$D$1</c:f>
              <c:strCache>
                <c:ptCount val="1"/>
                <c:pt idx="0">
                  <c:v>10-11 лет</c:v>
                </c:pt>
              </c:strCache>
            </c:strRef>
          </c:tx>
          <c:spPr>
            <a:solidFill>
              <a:schemeClr val="accent3"/>
            </a:solidFill>
            <a:ln>
              <a:noFill/>
            </a:ln>
            <a:effectLst/>
          </c:spPr>
          <c:invertIfNegative val="0"/>
          <c:cat>
            <c:strRef>
              <c:f>Лист1!$A$2</c:f>
              <c:strCache>
                <c:ptCount val="1"/>
                <c:pt idx="0">
                  <c:v>Категория 1</c:v>
                </c:pt>
              </c:strCache>
            </c:strRef>
          </c:cat>
          <c:val>
            <c:numRef>
              <c:f>Лист1!$D$2</c:f>
              <c:numCache>
                <c:formatCode>General</c:formatCode>
                <c:ptCount val="1"/>
                <c:pt idx="0">
                  <c:v>8</c:v>
                </c:pt>
              </c:numCache>
            </c:numRef>
          </c:val>
          <c:extLst>
            <c:ext xmlns:c16="http://schemas.microsoft.com/office/drawing/2014/chart" uri="{C3380CC4-5D6E-409C-BE32-E72D297353CC}">
              <c16:uniqueId val="{00000002-29FD-4D77-86DA-79758AB62153}"/>
            </c:ext>
          </c:extLst>
        </c:ser>
        <c:dLbls>
          <c:showLegendKey val="0"/>
          <c:showVal val="0"/>
          <c:showCatName val="0"/>
          <c:showSerName val="0"/>
          <c:showPercent val="0"/>
          <c:showBubbleSize val="0"/>
        </c:dLbls>
        <c:gapWidth val="219"/>
        <c:overlap val="-27"/>
        <c:axId val="343035560"/>
        <c:axId val="343032608"/>
      </c:barChart>
      <c:catAx>
        <c:axId val="343035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343032608"/>
        <c:crosses val="autoZero"/>
        <c:auto val="1"/>
        <c:lblAlgn val="ctr"/>
        <c:lblOffset val="100"/>
        <c:noMultiLvlLbl val="0"/>
      </c:catAx>
      <c:valAx>
        <c:axId val="343032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34303556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b="1" dirty="0" smtClean="0">
                <a:solidFill>
                  <a:srgbClr val="7030A0"/>
                </a:solidFill>
              </a:rPr>
              <a:t>ДОЛЖЕН</a:t>
            </a:r>
            <a:r>
              <a:rPr lang="ru-RU" b="1" baseline="0" dirty="0" smtClean="0">
                <a:solidFill>
                  <a:srgbClr val="7030A0"/>
                </a:solidFill>
              </a:rPr>
              <a:t> ЛИ РЕБЕНОК ЗАРАБАТЫВАТЬ СВОИ ДЕНЬГИ</a:t>
            </a:r>
            <a:endParaRPr lang="ru-RU" b="1" dirty="0">
              <a:solidFill>
                <a:srgbClr val="7030A0"/>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manualLayout>
          <c:layoutTarget val="inner"/>
          <c:xMode val="edge"/>
          <c:yMode val="edge"/>
          <c:x val="6.203010498174575E-2"/>
          <c:y val="0.18318871115045532"/>
          <c:w val="0.90889342089737291"/>
          <c:h val="0.4635835589581056"/>
        </c:manualLayout>
      </c:layout>
      <c:barChart>
        <c:barDir val="col"/>
        <c:grouping val="clustered"/>
        <c:varyColors val="0"/>
        <c:ser>
          <c:idx val="0"/>
          <c:order val="0"/>
          <c:tx>
            <c:strRef>
              <c:f>Лист1!$B$1</c:f>
              <c:strCache>
                <c:ptCount val="1"/>
                <c:pt idx="0">
                  <c:v>Да</c:v>
                </c:pt>
              </c:strCache>
            </c:strRef>
          </c:tx>
          <c:spPr>
            <a:solidFill>
              <a:schemeClr val="accent1"/>
            </a:solidFill>
            <a:ln>
              <a:noFill/>
            </a:ln>
            <a:effectLst/>
          </c:spPr>
          <c:invertIfNegative val="0"/>
          <c:cat>
            <c:strRef>
              <c:f>Лист1!$A$2</c:f>
              <c:strCache>
                <c:ptCount val="1"/>
                <c:pt idx="0">
                  <c:v>Категория 1</c:v>
                </c:pt>
              </c:strCache>
            </c:strRef>
          </c:cat>
          <c:val>
            <c:numRef>
              <c:f>Лист1!$B$2</c:f>
              <c:numCache>
                <c:formatCode>General</c:formatCode>
                <c:ptCount val="1"/>
                <c:pt idx="0">
                  <c:v>11</c:v>
                </c:pt>
              </c:numCache>
            </c:numRef>
          </c:val>
          <c:extLst>
            <c:ext xmlns:c16="http://schemas.microsoft.com/office/drawing/2014/chart" uri="{C3380CC4-5D6E-409C-BE32-E72D297353CC}">
              <c16:uniqueId val="{00000000-BB1C-4DCB-AA48-4E8FAAC92218}"/>
            </c:ext>
          </c:extLst>
        </c:ser>
        <c:ser>
          <c:idx val="1"/>
          <c:order val="1"/>
          <c:tx>
            <c:strRef>
              <c:f>Лист1!$C$1</c:f>
              <c:strCache>
                <c:ptCount val="1"/>
                <c:pt idx="0">
                  <c:v>Нет</c:v>
                </c:pt>
              </c:strCache>
            </c:strRef>
          </c:tx>
          <c:spPr>
            <a:solidFill>
              <a:schemeClr val="accent2"/>
            </a:solidFill>
            <a:ln>
              <a:noFill/>
            </a:ln>
            <a:effectLst/>
          </c:spPr>
          <c:invertIfNegative val="0"/>
          <c:cat>
            <c:strRef>
              <c:f>Лист1!$A$2</c:f>
              <c:strCache>
                <c:ptCount val="1"/>
                <c:pt idx="0">
                  <c:v>Категория 1</c:v>
                </c:pt>
              </c:strCache>
            </c:strRef>
          </c:cat>
          <c:val>
            <c:numRef>
              <c:f>Лист1!$C$2</c:f>
              <c:numCache>
                <c:formatCode>General</c:formatCode>
                <c:ptCount val="1"/>
                <c:pt idx="0">
                  <c:v>7</c:v>
                </c:pt>
              </c:numCache>
            </c:numRef>
          </c:val>
          <c:extLst>
            <c:ext xmlns:c16="http://schemas.microsoft.com/office/drawing/2014/chart" uri="{C3380CC4-5D6E-409C-BE32-E72D297353CC}">
              <c16:uniqueId val="{00000001-BB1C-4DCB-AA48-4E8FAAC92218}"/>
            </c:ext>
          </c:extLst>
        </c:ser>
        <c:dLbls>
          <c:showLegendKey val="0"/>
          <c:showVal val="0"/>
          <c:showCatName val="0"/>
          <c:showSerName val="0"/>
          <c:showPercent val="0"/>
          <c:showBubbleSize val="0"/>
        </c:dLbls>
        <c:gapWidth val="219"/>
        <c:overlap val="-27"/>
        <c:axId val="344306976"/>
        <c:axId val="344307304"/>
      </c:barChart>
      <c:catAx>
        <c:axId val="344306976"/>
        <c:scaling>
          <c:orientation val="minMax"/>
        </c:scaling>
        <c:delete val="1"/>
        <c:axPos val="b"/>
        <c:numFmt formatCode="General" sourceLinked="1"/>
        <c:majorTickMark val="none"/>
        <c:minorTickMark val="none"/>
        <c:tickLblPos val="nextTo"/>
        <c:crossAx val="344307304"/>
        <c:crosses val="autoZero"/>
        <c:auto val="1"/>
        <c:lblAlgn val="ctr"/>
        <c:lblOffset val="100"/>
        <c:noMultiLvlLbl val="0"/>
      </c:catAx>
      <c:valAx>
        <c:axId val="344307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344306976"/>
        <c:crosses val="autoZero"/>
        <c:crossBetween val="between"/>
      </c:valAx>
      <c:spPr>
        <a:noFill/>
        <a:ln>
          <a:noFill/>
        </a:ln>
        <a:effectLst/>
      </c:spPr>
    </c:plotArea>
    <c:legend>
      <c:legendPos val="b"/>
      <c:layout>
        <c:manualLayout>
          <c:xMode val="edge"/>
          <c:yMode val="edge"/>
          <c:x val="0.34192260480122855"/>
          <c:y val="0.82526557206788409"/>
          <c:w val="0.39443742922405794"/>
          <c:h val="0.16102330333380058"/>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b="1" dirty="0" smtClean="0">
                <a:solidFill>
                  <a:srgbClr val="7030A0"/>
                </a:solidFill>
              </a:rPr>
              <a:t>КОНТРОЛИРУЮТ</a:t>
            </a:r>
            <a:r>
              <a:rPr lang="ru-RU" b="1" baseline="0" dirty="0" smtClean="0">
                <a:solidFill>
                  <a:srgbClr val="7030A0"/>
                </a:solidFill>
              </a:rPr>
              <a:t> ЛИ РОДИТЕЛИ ВАШИ РАСХОДЫ</a:t>
            </a:r>
            <a:endParaRPr lang="ru-RU" b="1" dirty="0">
              <a:solidFill>
                <a:srgbClr val="7030A0"/>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manualLayout>
          <c:layoutTarget val="inner"/>
          <c:xMode val="edge"/>
          <c:yMode val="edge"/>
          <c:x val="6.827684655225566E-2"/>
          <c:y val="0.15257062893576301"/>
          <c:w val="0.90646389345184875"/>
          <c:h val="0.48597983529016758"/>
        </c:manualLayout>
      </c:layout>
      <c:barChart>
        <c:barDir val="col"/>
        <c:grouping val="clustered"/>
        <c:varyColors val="0"/>
        <c:ser>
          <c:idx val="0"/>
          <c:order val="0"/>
          <c:tx>
            <c:strRef>
              <c:f>Лист1!$B$1</c:f>
              <c:strCache>
                <c:ptCount val="1"/>
                <c:pt idx="0">
                  <c:v>Да</c:v>
                </c:pt>
              </c:strCache>
            </c:strRef>
          </c:tx>
          <c:spPr>
            <a:solidFill>
              <a:schemeClr val="accent1"/>
            </a:solidFill>
            <a:ln>
              <a:noFill/>
            </a:ln>
            <a:effectLst/>
          </c:spPr>
          <c:invertIfNegative val="0"/>
          <c:cat>
            <c:strRef>
              <c:f>Лист1!$A$2</c:f>
              <c:strCache>
                <c:ptCount val="1"/>
                <c:pt idx="0">
                  <c:v>Категория 1</c:v>
                </c:pt>
              </c:strCache>
            </c:strRef>
          </c:cat>
          <c:val>
            <c:numRef>
              <c:f>Лист1!$B$2</c:f>
              <c:numCache>
                <c:formatCode>General</c:formatCode>
                <c:ptCount val="1"/>
                <c:pt idx="0">
                  <c:v>10</c:v>
                </c:pt>
              </c:numCache>
            </c:numRef>
          </c:val>
          <c:extLst>
            <c:ext xmlns:c16="http://schemas.microsoft.com/office/drawing/2014/chart" uri="{C3380CC4-5D6E-409C-BE32-E72D297353CC}">
              <c16:uniqueId val="{00000000-1892-4247-A57B-DA1F2953281B}"/>
            </c:ext>
          </c:extLst>
        </c:ser>
        <c:ser>
          <c:idx val="1"/>
          <c:order val="1"/>
          <c:tx>
            <c:strRef>
              <c:f>Лист1!$C$1</c:f>
              <c:strCache>
                <c:ptCount val="1"/>
                <c:pt idx="0">
                  <c:v>Нет</c:v>
                </c:pt>
              </c:strCache>
            </c:strRef>
          </c:tx>
          <c:spPr>
            <a:solidFill>
              <a:schemeClr val="accent2"/>
            </a:solidFill>
            <a:ln>
              <a:noFill/>
            </a:ln>
            <a:effectLst/>
          </c:spPr>
          <c:invertIfNegative val="0"/>
          <c:cat>
            <c:strRef>
              <c:f>Лист1!$A$2</c:f>
              <c:strCache>
                <c:ptCount val="1"/>
                <c:pt idx="0">
                  <c:v>Категория 1</c:v>
                </c:pt>
              </c:strCache>
            </c:strRef>
          </c:cat>
          <c:val>
            <c:numRef>
              <c:f>Лист1!$C$2</c:f>
              <c:numCache>
                <c:formatCode>General</c:formatCode>
                <c:ptCount val="1"/>
                <c:pt idx="0">
                  <c:v>5</c:v>
                </c:pt>
              </c:numCache>
            </c:numRef>
          </c:val>
          <c:extLst>
            <c:ext xmlns:c16="http://schemas.microsoft.com/office/drawing/2014/chart" uri="{C3380CC4-5D6E-409C-BE32-E72D297353CC}">
              <c16:uniqueId val="{00000001-1892-4247-A57B-DA1F2953281B}"/>
            </c:ext>
          </c:extLst>
        </c:ser>
        <c:ser>
          <c:idx val="2"/>
          <c:order val="2"/>
          <c:tx>
            <c:strRef>
              <c:f>Лист1!$D$1</c:f>
              <c:strCache>
                <c:ptCount val="1"/>
                <c:pt idx="0">
                  <c:v>Не всегда</c:v>
                </c:pt>
              </c:strCache>
            </c:strRef>
          </c:tx>
          <c:spPr>
            <a:solidFill>
              <a:schemeClr val="accent3"/>
            </a:solidFill>
            <a:ln>
              <a:noFill/>
            </a:ln>
            <a:effectLst/>
          </c:spPr>
          <c:invertIfNegative val="0"/>
          <c:cat>
            <c:strRef>
              <c:f>Лист1!$A$2</c:f>
              <c:strCache>
                <c:ptCount val="1"/>
                <c:pt idx="0">
                  <c:v>Категория 1</c:v>
                </c:pt>
              </c:strCache>
            </c:strRef>
          </c:cat>
          <c:val>
            <c:numRef>
              <c:f>Лист1!$D$2</c:f>
              <c:numCache>
                <c:formatCode>General</c:formatCode>
                <c:ptCount val="1"/>
                <c:pt idx="0">
                  <c:v>3</c:v>
                </c:pt>
              </c:numCache>
            </c:numRef>
          </c:val>
          <c:extLst>
            <c:ext xmlns:c16="http://schemas.microsoft.com/office/drawing/2014/chart" uri="{C3380CC4-5D6E-409C-BE32-E72D297353CC}">
              <c16:uniqueId val="{00000002-1892-4247-A57B-DA1F2953281B}"/>
            </c:ext>
          </c:extLst>
        </c:ser>
        <c:dLbls>
          <c:showLegendKey val="0"/>
          <c:showVal val="0"/>
          <c:showCatName val="0"/>
          <c:showSerName val="0"/>
          <c:showPercent val="0"/>
          <c:showBubbleSize val="0"/>
        </c:dLbls>
        <c:gapWidth val="219"/>
        <c:overlap val="-27"/>
        <c:axId val="352398808"/>
        <c:axId val="351707888"/>
      </c:barChart>
      <c:catAx>
        <c:axId val="352398808"/>
        <c:scaling>
          <c:orientation val="minMax"/>
        </c:scaling>
        <c:delete val="1"/>
        <c:axPos val="b"/>
        <c:numFmt formatCode="General" sourceLinked="1"/>
        <c:majorTickMark val="none"/>
        <c:minorTickMark val="none"/>
        <c:tickLblPos val="nextTo"/>
        <c:crossAx val="351707888"/>
        <c:crosses val="autoZero"/>
        <c:auto val="1"/>
        <c:lblAlgn val="ctr"/>
        <c:lblOffset val="100"/>
        <c:noMultiLvlLbl val="0"/>
      </c:catAx>
      <c:valAx>
        <c:axId val="3517078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352398808"/>
        <c:crosses val="autoZero"/>
        <c:crossBetween val="between"/>
      </c:valAx>
      <c:spPr>
        <a:noFill/>
        <a:ln>
          <a:noFill/>
        </a:ln>
        <a:effectLst/>
      </c:spPr>
    </c:plotArea>
    <c:legend>
      <c:legendPos val="b"/>
      <c:layout>
        <c:manualLayout>
          <c:xMode val="edge"/>
          <c:yMode val="edge"/>
          <c:x val="0.23541991937649226"/>
          <c:y val="0.8069840726034635"/>
          <c:w val="0.61871553860354456"/>
          <c:h val="0.179304802798221"/>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b="1" dirty="0" smtClean="0">
                <a:solidFill>
                  <a:srgbClr val="7030A0"/>
                </a:solidFill>
              </a:rPr>
              <a:t>НА</a:t>
            </a:r>
            <a:r>
              <a:rPr lang="ru-RU" b="1" baseline="0" dirty="0" smtClean="0">
                <a:solidFill>
                  <a:srgbClr val="7030A0"/>
                </a:solidFill>
              </a:rPr>
              <a:t> ЧТО ВЫ ЧАЩЕ ВСЕГО ТРАТИТЕ ДЕНЬГИ</a:t>
            </a:r>
            <a:endParaRPr lang="ru-RU" b="1" dirty="0">
              <a:solidFill>
                <a:srgbClr val="7030A0"/>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manualLayout>
          <c:layoutTarget val="inner"/>
          <c:xMode val="edge"/>
          <c:yMode val="edge"/>
          <c:x val="6.9765156090564731E-2"/>
          <c:y val="9.7023633554984653E-2"/>
          <c:w val="0.90442497855490245"/>
          <c:h val="0.49518607783509272"/>
        </c:manualLayout>
      </c:layout>
      <c:barChart>
        <c:barDir val="col"/>
        <c:grouping val="clustered"/>
        <c:varyColors val="0"/>
        <c:ser>
          <c:idx val="0"/>
          <c:order val="0"/>
          <c:tx>
            <c:strRef>
              <c:f>Лист1!$B$1</c:f>
              <c:strCache>
                <c:ptCount val="1"/>
                <c:pt idx="0">
                  <c:v>Еда</c:v>
                </c:pt>
              </c:strCache>
            </c:strRef>
          </c:tx>
          <c:spPr>
            <a:solidFill>
              <a:schemeClr val="accent1"/>
            </a:solidFill>
            <a:ln>
              <a:noFill/>
            </a:ln>
            <a:effectLst/>
          </c:spPr>
          <c:invertIfNegative val="0"/>
          <c:cat>
            <c:numRef>
              <c:f>Лист1!$A$2</c:f>
              <c:numCache>
                <c:formatCode>General</c:formatCode>
                <c:ptCount val="1"/>
              </c:numCache>
            </c:numRef>
          </c:cat>
          <c:val>
            <c:numRef>
              <c:f>Лист1!$B$2</c:f>
              <c:numCache>
                <c:formatCode>General</c:formatCode>
                <c:ptCount val="1"/>
                <c:pt idx="0">
                  <c:v>15</c:v>
                </c:pt>
              </c:numCache>
            </c:numRef>
          </c:val>
          <c:extLst>
            <c:ext xmlns:c16="http://schemas.microsoft.com/office/drawing/2014/chart" uri="{C3380CC4-5D6E-409C-BE32-E72D297353CC}">
              <c16:uniqueId val="{00000000-4158-415D-8306-123FE0C43093}"/>
            </c:ext>
          </c:extLst>
        </c:ser>
        <c:ser>
          <c:idx val="1"/>
          <c:order val="1"/>
          <c:tx>
            <c:strRef>
              <c:f>Лист1!$C$1</c:f>
              <c:strCache>
                <c:ptCount val="1"/>
                <c:pt idx="0">
                  <c:v>Развлечения</c:v>
                </c:pt>
              </c:strCache>
            </c:strRef>
          </c:tx>
          <c:spPr>
            <a:solidFill>
              <a:schemeClr val="accent2"/>
            </a:solidFill>
            <a:ln>
              <a:noFill/>
            </a:ln>
            <a:effectLst/>
          </c:spPr>
          <c:invertIfNegative val="0"/>
          <c:cat>
            <c:numRef>
              <c:f>Лист1!$A$2</c:f>
              <c:numCache>
                <c:formatCode>General</c:formatCode>
                <c:ptCount val="1"/>
              </c:numCache>
            </c:numRef>
          </c:cat>
          <c:val>
            <c:numRef>
              <c:f>Лист1!$C$2</c:f>
              <c:numCache>
                <c:formatCode>General</c:formatCode>
                <c:ptCount val="1"/>
                <c:pt idx="0">
                  <c:v>2</c:v>
                </c:pt>
              </c:numCache>
            </c:numRef>
          </c:val>
          <c:extLst>
            <c:ext xmlns:c16="http://schemas.microsoft.com/office/drawing/2014/chart" uri="{C3380CC4-5D6E-409C-BE32-E72D297353CC}">
              <c16:uniqueId val="{00000001-4158-415D-8306-123FE0C43093}"/>
            </c:ext>
          </c:extLst>
        </c:ser>
        <c:ser>
          <c:idx val="2"/>
          <c:order val="2"/>
          <c:tx>
            <c:strRef>
              <c:f>Лист1!$D$1</c:f>
              <c:strCache>
                <c:ptCount val="1"/>
                <c:pt idx="0">
                  <c:v>Коплю</c:v>
                </c:pt>
              </c:strCache>
            </c:strRef>
          </c:tx>
          <c:spPr>
            <a:solidFill>
              <a:schemeClr val="accent3"/>
            </a:solidFill>
            <a:ln>
              <a:noFill/>
            </a:ln>
            <a:effectLst/>
          </c:spPr>
          <c:invertIfNegative val="0"/>
          <c:cat>
            <c:numRef>
              <c:f>Лист1!$A$2</c:f>
              <c:numCache>
                <c:formatCode>General</c:formatCode>
                <c:ptCount val="1"/>
              </c:numCache>
            </c:numRef>
          </c:cat>
          <c:val>
            <c:numRef>
              <c:f>Лист1!$D$2</c:f>
              <c:numCache>
                <c:formatCode>General</c:formatCode>
                <c:ptCount val="1"/>
                <c:pt idx="0">
                  <c:v>2</c:v>
                </c:pt>
              </c:numCache>
            </c:numRef>
          </c:val>
          <c:extLst>
            <c:ext xmlns:c16="http://schemas.microsoft.com/office/drawing/2014/chart" uri="{C3380CC4-5D6E-409C-BE32-E72D297353CC}">
              <c16:uniqueId val="{00000002-4158-415D-8306-123FE0C43093}"/>
            </c:ext>
          </c:extLst>
        </c:ser>
        <c:ser>
          <c:idx val="3"/>
          <c:order val="3"/>
          <c:tx>
            <c:strRef>
              <c:f>Лист1!$E$1</c:f>
              <c:strCache>
                <c:ptCount val="1"/>
                <c:pt idx="0">
                  <c:v>Такси</c:v>
                </c:pt>
              </c:strCache>
            </c:strRef>
          </c:tx>
          <c:spPr>
            <a:solidFill>
              <a:schemeClr val="accent4"/>
            </a:solidFill>
            <a:ln>
              <a:noFill/>
            </a:ln>
            <a:effectLst/>
          </c:spPr>
          <c:invertIfNegative val="0"/>
          <c:cat>
            <c:numRef>
              <c:f>Лист1!$A$2</c:f>
              <c:numCache>
                <c:formatCode>General</c:formatCode>
                <c:ptCount val="1"/>
              </c:numCache>
            </c:numRef>
          </c:cat>
          <c:val>
            <c:numRef>
              <c:f>Лист1!$E$2</c:f>
              <c:numCache>
                <c:formatCode>General</c:formatCode>
                <c:ptCount val="1"/>
                <c:pt idx="0">
                  <c:v>1</c:v>
                </c:pt>
              </c:numCache>
            </c:numRef>
          </c:val>
          <c:extLst>
            <c:ext xmlns:c16="http://schemas.microsoft.com/office/drawing/2014/chart" uri="{C3380CC4-5D6E-409C-BE32-E72D297353CC}">
              <c16:uniqueId val="{00000003-4158-415D-8306-123FE0C43093}"/>
            </c:ext>
          </c:extLst>
        </c:ser>
        <c:ser>
          <c:idx val="4"/>
          <c:order val="4"/>
          <c:tx>
            <c:strRef>
              <c:f>Лист1!$F$1</c:f>
              <c:strCache>
                <c:ptCount val="1"/>
                <c:pt idx="0">
                  <c:v>Одежда из интернет магазина</c:v>
                </c:pt>
              </c:strCache>
            </c:strRef>
          </c:tx>
          <c:spPr>
            <a:solidFill>
              <a:schemeClr val="accent5"/>
            </a:solidFill>
            <a:ln>
              <a:noFill/>
            </a:ln>
            <a:effectLst/>
          </c:spPr>
          <c:invertIfNegative val="0"/>
          <c:cat>
            <c:numRef>
              <c:f>Лист1!$A$2</c:f>
              <c:numCache>
                <c:formatCode>General</c:formatCode>
                <c:ptCount val="1"/>
              </c:numCache>
            </c:numRef>
          </c:cat>
          <c:val>
            <c:numRef>
              <c:f>Лист1!$F$2</c:f>
              <c:numCache>
                <c:formatCode>General</c:formatCode>
                <c:ptCount val="1"/>
                <c:pt idx="0">
                  <c:v>1</c:v>
                </c:pt>
              </c:numCache>
            </c:numRef>
          </c:val>
          <c:extLst>
            <c:ext xmlns:c16="http://schemas.microsoft.com/office/drawing/2014/chart" uri="{C3380CC4-5D6E-409C-BE32-E72D297353CC}">
              <c16:uniqueId val="{00000004-4158-415D-8306-123FE0C43093}"/>
            </c:ext>
          </c:extLst>
        </c:ser>
        <c:ser>
          <c:idx val="5"/>
          <c:order val="5"/>
          <c:tx>
            <c:strRef>
              <c:f>Лист1!$G$1</c:f>
              <c:strCache>
                <c:ptCount val="1"/>
                <c:pt idx="0">
                  <c:v>Подарки родителям</c:v>
                </c:pt>
              </c:strCache>
            </c:strRef>
          </c:tx>
          <c:spPr>
            <a:solidFill>
              <a:schemeClr val="accent6"/>
            </a:solidFill>
            <a:ln>
              <a:noFill/>
            </a:ln>
            <a:effectLst/>
          </c:spPr>
          <c:invertIfNegative val="0"/>
          <c:cat>
            <c:numRef>
              <c:f>Лист1!$A$2</c:f>
              <c:numCache>
                <c:formatCode>General</c:formatCode>
                <c:ptCount val="1"/>
              </c:numCache>
            </c:numRef>
          </c:cat>
          <c:val>
            <c:numRef>
              <c:f>Лист1!$G$2</c:f>
              <c:numCache>
                <c:formatCode>General</c:formatCode>
                <c:ptCount val="1"/>
                <c:pt idx="0">
                  <c:v>1</c:v>
                </c:pt>
              </c:numCache>
            </c:numRef>
          </c:val>
          <c:extLst>
            <c:ext xmlns:c16="http://schemas.microsoft.com/office/drawing/2014/chart" uri="{C3380CC4-5D6E-409C-BE32-E72D297353CC}">
              <c16:uniqueId val="{00000005-4158-415D-8306-123FE0C43093}"/>
            </c:ext>
          </c:extLst>
        </c:ser>
        <c:dLbls>
          <c:showLegendKey val="0"/>
          <c:showVal val="0"/>
          <c:showCatName val="0"/>
          <c:showSerName val="0"/>
          <c:showPercent val="0"/>
          <c:showBubbleSize val="0"/>
        </c:dLbls>
        <c:gapWidth val="219"/>
        <c:overlap val="-27"/>
        <c:axId val="351754304"/>
        <c:axId val="351754632"/>
      </c:barChart>
      <c:catAx>
        <c:axId val="351754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351754632"/>
        <c:crosses val="autoZero"/>
        <c:auto val="1"/>
        <c:lblAlgn val="ctr"/>
        <c:lblOffset val="100"/>
        <c:noMultiLvlLbl val="0"/>
      </c:catAx>
      <c:valAx>
        <c:axId val="351754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351754304"/>
        <c:crosses val="autoZero"/>
        <c:crossBetween val="between"/>
      </c:valAx>
      <c:spPr>
        <a:noFill/>
        <a:ln>
          <a:noFill/>
        </a:ln>
        <a:effectLst/>
      </c:spPr>
    </c:plotArea>
    <c:legend>
      <c:legendPos val="b"/>
      <c:layout>
        <c:manualLayout>
          <c:xMode val="edge"/>
          <c:yMode val="edge"/>
          <c:x val="0.18588682568031722"/>
          <c:y val="0.62973498124416127"/>
          <c:w val="0.61884075830382068"/>
          <c:h val="0.35778514705285036"/>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b="1" dirty="0" smtClean="0">
                <a:solidFill>
                  <a:srgbClr val="7030A0"/>
                </a:solidFill>
              </a:rPr>
              <a:t>ПЛЮСЫ</a:t>
            </a:r>
            <a:r>
              <a:rPr lang="ru-RU" b="1" baseline="0" dirty="0" smtClean="0">
                <a:solidFill>
                  <a:srgbClr val="7030A0"/>
                </a:solidFill>
              </a:rPr>
              <a:t> КАРМАННЫХ ДЕНЕГ</a:t>
            </a:r>
            <a:endParaRPr lang="ru-RU" b="1" dirty="0">
              <a:solidFill>
                <a:srgbClr val="7030A0"/>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manualLayout>
          <c:layoutTarget val="inner"/>
          <c:xMode val="edge"/>
          <c:yMode val="edge"/>
          <c:x val="6.7914632396079089E-2"/>
          <c:y val="9.7023633554984653E-2"/>
          <c:w val="0.90696011001157884"/>
          <c:h val="0.49936765374481318"/>
        </c:manualLayout>
      </c:layout>
      <c:barChart>
        <c:barDir val="col"/>
        <c:grouping val="clustered"/>
        <c:varyColors val="0"/>
        <c:ser>
          <c:idx val="0"/>
          <c:order val="0"/>
          <c:tx>
            <c:strRef>
              <c:f>Лист1!$B$1</c:f>
              <c:strCache>
                <c:ptCount val="1"/>
                <c:pt idx="0">
                  <c:v>Тратить на нужные вещи</c:v>
                </c:pt>
              </c:strCache>
            </c:strRef>
          </c:tx>
          <c:spPr>
            <a:solidFill>
              <a:schemeClr val="accent1"/>
            </a:solidFill>
            <a:ln>
              <a:noFill/>
            </a:ln>
            <a:effectLst/>
          </c:spPr>
          <c:invertIfNegative val="0"/>
          <c:cat>
            <c:strRef>
              <c:f>Лист1!$A$2</c:f>
              <c:strCache>
                <c:ptCount val="1"/>
                <c:pt idx="0">
                  <c:v>Категория 1</c:v>
                </c:pt>
              </c:strCache>
            </c:strRef>
          </c:cat>
          <c:val>
            <c:numRef>
              <c:f>Лист1!$B$2</c:f>
              <c:numCache>
                <c:formatCode>General</c:formatCode>
                <c:ptCount val="1"/>
                <c:pt idx="0">
                  <c:v>1</c:v>
                </c:pt>
              </c:numCache>
            </c:numRef>
          </c:val>
          <c:extLst>
            <c:ext xmlns:c16="http://schemas.microsoft.com/office/drawing/2014/chart" uri="{C3380CC4-5D6E-409C-BE32-E72D297353CC}">
              <c16:uniqueId val="{00000000-EEEC-417E-B205-B019B62560AA}"/>
            </c:ext>
          </c:extLst>
        </c:ser>
        <c:ser>
          <c:idx val="1"/>
          <c:order val="1"/>
          <c:tx>
            <c:strRef>
              <c:f>Лист1!$C$1</c:f>
              <c:strCache>
                <c:ptCount val="1"/>
                <c:pt idx="0">
                  <c:v>Можно купить что захочешь</c:v>
                </c:pt>
              </c:strCache>
            </c:strRef>
          </c:tx>
          <c:spPr>
            <a:solidFill>
              <a:schemeClr val="accent2"/>
            </a:solidFill>
            <a:ln>
              <a:noFill/>
            </a:ln>
            <a:effectLst/>
          </c:spPr>
          <c:invertIfNegative val="0"/>
          <c:cat>
            <c:strRef>
              <c:f>Лист1!$A$2</c:f>
              <c:strCache>
                <c:ptCount val="1"/>
                <c:pt idx="0">
                  <c:v>Категория 1</c:v>
                </c:pt>
              </c:strCache>
            </c:strRef>
          </c:cat>
          <c:val>
            <c:numRef>
              <c:f>Лист1!$C$2</c:f>
              <c:numCache>
                <c:formatCode>General</c:formatCode>
                <c:ptCount val="1"/>
                <c:pt idx="0">
                  <c:v>9</c:v>
                </c:pt>
              </c:numCache>
            </c:numRef>
          </c:val>
          <c:extLst>
            <c:ext xmlns:c16="http://schemas.microsoft.com/office/drawing/2014/chart" uri="{C3380CC4-5D6E-409C-BE32-E72D297353CC}">
              <c16:uniqueId val="{00000001-EEEC-417E-B205-B019B62560AA}"/>
            </c:ext>
          </c:extLst>
        </c:ser>
        <c:ser>
          <c:idx val="2"/>
          <c:order val="2"/>
          <c:tx>
            <c:strRef>
              <c:f>Лист1!$D$1</c:f>
              <c:strCache>
                <c:ptCount val="1"/>
                <c:pt idx="0">
                  <c:v>Ребенок учится тратить и распределять деньги сам</c:v>
                </c:pt>
              </c:strCache>
            </c:strRef>
          </c:tx>
          <c:spPr>
            <a:solidFill>
              <a:schemeClr val="accent3"/>
            </a:solidFill>
            <a:ln>
              <a:noFill/>
            </a:ln>
            <a:effectLst/>
          </c:spPr>
          <c:invertIfNegative val="0"/>
          <c:cat>
            <c:strRef>
              <c:f>Лист1!$A$2</c:f>
              <c:strCache>
                <c:ptCount val="1"/>
                <c:pt idx="0">
                  <c:v>Категория 1</c:v>
                </c:pt>
              </c:strCache>
            </c:strRef>
          </c:cat>
          <c:val>
            <c:numRef>
              <c:f>Лист1!$D$2</c:f>
              <c:numCache>
                <c:formatCode>General</c:formatCode>
                <c:ptCount val="1"/>
                <c:pt idx="0">
                  <c:v>2</c:v>
                </c:pt>
              </c:numCache>
            </c:numRef>
          </c:val>
          <c:extLst>
            <c:ext xmlns:c16="http://schemas.microsoft.com/office/drawing/2014/chart" uri="{C3380CC4-5D6E-409C-BE32-E72D297353CC}">
              <c16:uniqueId val="{00000002-EEEC-417E-B205-B019B62560AA}"/>
            </c:ext>
          </c:extLst>
        </c:ser>
        <c:ser>
          <c:idx val="3"/>
          <c:order val="3"/>
          <c:tx>
            <c:strRef>
              <c:f>Лист1!$E$1</c:f>
              <c:strCache>
                <c:ptCount val="1"/>
                <c:pt idx="0">
                  <c:v>Случаи, когда деньги крайне необходимы</c:v>
                </c:pt>
              </c:strCache>
            </c:strRef>
          </c:tx>
          <c:spPr>
            <a:solidFill>
              <a:schemeClr val="accent4"/>
            </a:solidFill>
            <a:ln>
              <a:noFill/>
            </a:ln>
            <a:effectLst/>
          </c:spPr>
          <c:invertIfNegative val="0"/>
          <c:cat>
            <c:strRef>
              <c:f>Лист1!$A$2</c:f>
              <c:strCache>
                <c:ptCount val="1"/>
                <c:pt idx="0">
                  <c:v>Категория 1</c:v>
                </c:pt>
              </c:strCache>
            </c:strRef>
          </c:cat>
          <c:val>
            <c:numRef>
              <c:f>Лист1!$E$2</c:f>
              <c:numCache>
                <c:formatCode>General</c:formatCode>
                <c:ptCount val="1"/>
                <c:pt idx="0">
                  <c:v>2</c:v>
                </c:pt>
              </c:numCache>
            </c:numRef>
          </c:val>
          <c:extLst>
            <c:ext xmlns:c16="http://schemas.microsoft.com/office/drawing/2014/chart" uri="{C3380CC4-5D6E-409C-BE32-E72D297353CC}">
              <c16:uniqueId val="{00000003-EEEC-417E-B205-B019B62560AA}"/>
            </c:ext>
          </c:extLst>
        </c:ser>
        <c:ser>
          <c:idx val="4"/>
          <c:order val="4"/>
          <c:tx>
            <c:strRef>
              <c:f>Лист1!$F$1</c:f>
              <c:strCache>
                <c:ptCount val="1"/>
                <c:pt idx="0">
                  <c:v>Можно копить</c:v>
                </c:pt>
              </c:strCache>
            </c:strRef>
          </c:tx>
          <c:spPr>
            <a:solidFill>
              <a:schemeClr val="accent5"/>
            </a:solidFill>
            <a:ln>
              <a:noFill/>
            </a:ln>
            <a:effectLst/>
          </c:spPr>
          <c:invertIfNegative val="0"/>
          <c:cat>
            <c:strRef>
              <c:f>Лист1!$A$2</c:f>
              <c:strCache>
                <c:ptCount val="1"/>
                <c:pt idx="0">
                  <c:v>Категория 1</c:v>
                </c:pt>
              </c:strCache>
            </c:strRef>
          </c:cat>
          <c:val>
            <c:numRef>
              <c:f>Лист1!$F$2</c:f>
              <c:numCache>
                <c:formatCode>General</c:formatCode>
                <c:ptCount val="1"/>
                <c:pt idx="0">
                  <c:v>4</c:v>
                </c:pt>
              </c:numCache>
            </c:numRef>
          </c:val>
          <c:extLst>
            <c:ext xmlns:c16="http://schemas.microsoft.com/office/drawing/2014/chart" uri="{C3380CC4-5D6E-409C-BE32-E72D297353CC}">
              <c16:uniqueId val="{00000004-EEEC-417E-B205-B019B62560AA}"/>
            </c:ext>
          </c:extLst>
        </c:ser>
        <c:ser>
          <c:idx val="5"/>
          <c:order val="5"/>
          <c:tx>
            <c:strRef>
              <c:f>Лист1!$G$1</c:f>
              <c:strCache>
                <c:ptCount val="1"/>
                <c:pt idx="0">
                  <c:v>Радость</c:v>
                </c:pt>
              </c:strCache>
            </c:strRef>
          </c:tx>
          <c:spPr>
            <a:solidFill>
              <a:schemeClr val="accent6"/>
            </a:solidFill>
            <a:ln>
              <a:noFill/>
            </a:ln>
            <a:effectLst/>
          </c:spPr>
          <c:invertIfNegative val="0"/>
          <c:cat>
            <c:strRef>
              <c:f>Лист1!$A$2</c:f>
              <c:strCache>
                <c:ptCount val="1"/>
                <c:pt idx="0">
                  <c:v>Категория 1</c:v>
                </c:pt>
              </c:strCache>
            </c:strRef>
          </c:cat>
          <c:val>
            <c:numRef>
              <c:f>Лист1!$G$2</c:f>
              <c:numCache>
                <c:formatCode>General</c:formatCode>
                <c:ptCount val="1"/>
                <c:pt idx="0">
                  <c:v>1</c:v>
                </c:pt>
              </c:numCache>
            </c:numRef>
          </c:val>
          <c:extLst>
            <c:ext xmlns:c16="http://schemas.microsoft.com/office/drawing/2014/chart" uri="{C3380CC4-5D6E-409C-BE32-E72D297353CC}">
              <c16:uniqueId val="{00000005-EEEC-417E-B205-B019B62560AA}"/>
            </c:ext>
          </c:extLst>
        </c:ser>
        <c:dLbls>
          <c:showLegendKey val="0"/>
          <c:showVal val="0"/>
          <c:showCatName val="0"/>
          <c:showSerName val="0"/>
          <c:showPercent val="0"/>
          <c:showBubbleSize val="0"/>
        </c:dLbls>
        <c:gapWidth val="219"/>
        <c:overlap val="-27"/>
        <c:axId val="298674872"/>
        <c:axId val="298673232"/>
      </c:barChart>
      <c:catAx>
        <c:axId val="298674872"/>
        <c:scaling>
          <c:orientation val="minMax"/>
        </c:scaling>
        <c:delete val="1"/>
        <c:axPos val="b"/>
        <c:numFmt formatCode="General" sourceLinked="1"/>
        <c:majorTickMark val="none"/>
        <c:minorTickMark val="none"/>
        <c:tickLblPos val="nextTo"/>
        <c:crossAx val="298673232"/>
        <c:crosses val="autoZero"/>
        <c:auto val="1"/>
        <c:lblAlgn val="ctr"/>
        <c:lblOffset val="100"/>
        <c:noMultiLvlLbl val="0"/>
      </c:catAx>
      <c:valAx>
        <c:axId val="2986732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298674872"/>
        <c:crosses val="autoZero"/>
        <c:crossBetween val="between"/>
      </c:valAx>
      <c:spPr>
        <a:noFill/>
        <a:ln>
          <a:noFill/>
        </a:ln>
        <a:effectLst/>
      </c:spPr>
    </c:plotArea>
    <c:legend>
      <c:legendPos val="b"/>
      <c:layout>
        <c:manualLayout>
          <c:xMode val="edge"/>
          <c:yMode val="edge"/>
          <c:x val="0.18722003862491282"/>
          <c:y val="0.62803332944633916"/>
          <c:w val="0.74204957355405676"/>
          <c:h val="0.37196667055366084"/>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sz="2800" b="1" dirty="0" smtClean="0">
                <a:solidFill>
                  <a:srgbClr val="7030A0"/>
                </a:solidFill>
              </a:rPr>
              <a:t>Минусы карманных</a:t>
            </a:r>
            <a:r>
              <a:rPr lang="ru-RU" sz="2800" b="1" baseline="0" dirty="0" smtClean="0">
                <a:solidFill>
                  <a:srgbClr val="7030A0"/>
                </a:solidFill>
              </a:rPr>
              <a:t> денег</a:t>
            </a:r>
            <a:endParaRPr lang="ru-RU" sz="2800" b="1" dirty="0">
              <a:solidFill>
                <a:srgbClr val="7030A0"/>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manualLayout>
          <c:layoutTarget val="inner"/>
          <c:xMode val="edge"/>
          <c:yMode val="edge"/>
          <c:x val="3.9819310185271593E-2"/>
          <c:y val="0.11485284652216694"/>
          <c:w val="0.94544939568477482"/>
          <c:h val="0.60617825058770269"/>
        </c:manualLayout>
      </c:layout>
      <c:barChart>
        <c:barDir val="col"/>
        <c:grouping val="clustered"/>
        <c:varyColors val="0"/>
        <c:ser>
          <c:idx val="0"/>
          <c:order val="0"/>
          <c:tx>
            <c:strRef>
              <c:f>Лист1!$B$1</c:f>
              <c:strCache>
                <c:ptCount val="1"/>
                <c:pt idx="0">
                  <c:v>минусов нет</c:v>
                </c:pt>
              </c:strCache>
            </c:strRef>
          </c:tx>
          <c:spPr>
            <a:solidFill>
              <a:schemeClr val="accent1"/>
            </a:solidFill>
            <a:ln>
              <a:noFill/>
            </a:ln>
            <a:effectLst/>
          </c:spPr>
          <c:invertIfNegative val="0"/>
          <c:cat>
            <c:strRef>
              <c:f>Лист1!$A$2</c:f>
              <c:strCache>
                <c:ptCount val="1"/>
                <c:pt idx="0">
                  <c:v>Категория 1</c:v>
                </c:pt>
              </c:strCache>
            </c:strRef>
          </c:cat>
          <c:val>
            <c:numRef>
              <c:f>Лист1!$B$2</c:f>
              <c:numCache>
                <c:formatCode>General</c:formatCode>
                <c:ptCount val="1"/>
                <c:pt idx="0">
                  <c:v>13</c:v>
                </c:pt>
              </c:numCache>
            </c:numRef>
          </c:val>
          <c:extLst>
            <c:ext xmlns:c16="http://schemas.microsoft.com/office/drawing/2014/chart" uri="{C3380CC4-5D6E-409C-BE32-E72D297353CC}">
              <c16:uniqueId val="{00000000-179E-4E66-9E2C-0B59718565A2}"/>
            </c:ext>
          </c:extLst>
        </c:ser>
        <c:ser>
          <c:idx val="1"/>
          <c:order val="1"/>
          <c:tx>
            <c:strRef>
              <c:f>Лист1!$C$1</c:f>
              <c:strCache>
                <c:ptCount val="1"/>
                <c:pt idx="0">
                  <c:v>можно потратить впустую</c:v>
                </c:pt>
              </c:strCache>
            </c:strRef>
          </c:tx>
          <c:spPr>
            <a:solidFill>
              <a:schemeClr val="accent2"/>
            </a:solidFill>
            <a:ln>
              <a:noFill/>
            </a:ln>
            <a:effectLst/>
          </c:spPr>
          <c:invertIfNegative val="0"/>
          <c:cat>
            <c:strRef>
              <c:f>Лист1!$A$2</c:f>
              <c:strCache>
                <c:ptCount val="1"/>
                <c:pt idx="0">
                  <c:v>Категория 1</c:v>
                </c:pt>
              </c:strCache>
            </c:strRef>
          </c:cat>
          <c:val>
            <c:numRef>
              <c:f>Лист1!$C$2</c:f>
              <c:numCache>
                <c:formatCode>General</c:formatCode>
                <c:ptCount val="1"/>
                <c:pt idx="0">
                  <c:v>3</c:v>
                </c:pt>
              </c:numCache>
            </c:numRef>
          </c:val>
          <c:extLst>
            <c:ext xmlns:c16="http://schemas.microsoft.com/office/drawing/2014/chart" uri="{C3380CC4-5D6E-409C-BE32-E72D297353CC}">
              <c16:uniqueId val="{00000001-179E-4E66-9E2C-0B59718565A2}"/>
            </c:ext>
          </c:extLst>
        </c:ser>
        <c:ser>
          <c:idx val="2"/>
          <c:order val="2"/>
          <c:tx>
            <c:strRef>
              <c:f>Лист1!$D$1</c:f>
              <c:strCache>
                <c:ptCount val="1"/>
                <c:pt idx="0">
                  <c:v>можно потратить на запрещенные вещи и вредную еду</c:v>
                </c:pt>
              </c:strCache>
            </c:strRef>
          </c:tx>
          <c:spPr>
            <a:solidFill>
              <a:schemeClr val="accent3"/>
            </a:solidFill>
            <a:ln>
              <a:noFill/>
            </a:ln>
            <a:effectLst/>
          </c:spPr>
          <c:invertIfNegative val="0"/>
          <c:cat>
            <c:strRef>
              <c:f>Лист1!$A$2</c:f>
              <c:strCache>
                <c:ptCount val="1"/>
                <c:pt idx="0">
                  <c:v>Категория 1</c:v>
                </c:pt>
              </c:strCache>
            </c:strRef>
          </c:cat>
          <c:val>
            <c:numRef>
              <c:f>Лист1!$D$2</c:f>
              <c:numCache>
                <c:formatCode>General</c:formatCode>
                <c:ptCount val="1"/>
                <c:pt idx="0">
                  <c:v>2</c:v>
                </c:pt>
              </c:numCache>
            </c:numRef>
          </c:val>
          <c:extLst>
            <c:ext xmlns:c16="http://schemas.microsoft.com/office/drawing/2014/chart" uri="{C3380CC4-5D6E-409C-BE32-E72D297353CC}">
              <c16:uniqueId val="{00000002-179E-4E66-9E2C-0B59718565A2}"/>
            </c:ext>
          </c:extLst>
        </c:ser>
        <c:dLbls>
          <c:showLegendKey val="0"/>
          <c:showVal val="0"/>
          <c:showCatName val="0"/>
          <c:showSerName val="0"/>
          <c:showPercent val="0"/>
          <c:showBubbleSize val="0"/>
        </c:dLbls>
        <c:gapWidth val="219"/>
        <c:overlap val="-27"/>
        <c:axId val="342646768"/>
        <c:axId val="342646440"/>
      </c:barChart>
      <c:catAx>
        <c:axId val="342646768"/>
        <c:scaling>
          <c:orientation val="minMax"/>
        </c:scaling>
        <c:delete val="1"/>
        <c:axPos val="b"/>
        <c:numFmt formatCode="General" sourceLinked="1"/>
        <c:majorTickMark val="none"/>
        <c:minorTickMark val="none"/>
        <c:tickLblPos val="nextTo"/>
        <c:crossAx val="342646440"/>
        <c:crosses val="autoZero"/>
        <c:auto val="1"/>
        <c:lblAlgn val="ctr"/>
        <c:lblOffset val="100"/>
        <c:noMultiLvlLbl val="0"/>
      </c:catAx>
      <c:valAx>
        <c:axId val="3426464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342646768"/>
        <c:crosses val="autoZero"/>
        <c:crossBetween val="between"/>
      </c:valAx>
      <c:spPr>
        <a:noFill/>
        <a:ln>
          <a:noFill/>
        </a:ln>
        <a:effectLst/>
      </c:spPr>
    </c:plotArea>
    <c:legend>
      <c:legendPos val="b"/>
      <c:layout>
        <c:manualLayout>
          <c:xMode val="edge"/>
          <c:yMode val="edge"/>
          <c:x val="5.0000036907322444E-2"/>
          <c:y val="0.78281995961422768"/>
          <c:w val="0.89999992618535507"/>
          <c:h val="0.16129061701499628"/>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8A23F43-21B2-469A-8955-BBE4611E7452}" type="datetimeFigureOut">
              <a:rPr lang="ru-RU" smtClean="0"/>
              <a:t>08.05.2022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2212682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A23F43-21B2-469A-8955-BBE4611E7452}" type="datetimeFigureOut">
              <a:rPr lang="ru-RU" smtClean="0"/>
              <a:t>08.05.2022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2333777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A23F43-21B2-469A-8955-BBE4611E7452}" type="datetimeFigureOut">
              <a:rPr lang="ru-RU" smtClean="0"/>
              <a:t>08.05.2022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2201999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A23F43-21B2-469A-8955-BBE4611E7452}" type="datetimeFigureOut">
              <a:rPr lang="ru-RU" smtClean="0"/>
              <a:t>08.05.2022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2298347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8A23F43-21B2-469A-8955-BBE4611E7452}" type="datetimeFigureOut">
              <a:rPr lang="ru-RU" smtClean="0"/>
              <a:t>08.05.2022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2006323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8A23F43-21B2-469A-8955-BBE4611E7452}" type="datetimeFigureOut">
              <a:rPr lang="ru-RU" smtClean="0"/>
              <a:t>08.05.2022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1565988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8A23F43-21B2-469A-8955-BBE4611E7452}" type="datetimeFigureOut">
              <a:rPr lang="ru-RU" smtClean="0"/>
              <a:t>08.05.2022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647147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8A23F43-21B2-469A-8955-BBE4611E7452}" type="datetimeFigureOut">
              <a:rPr lang="ru-RU" smtClean="0"/>
              <a:t>08.05.2022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248591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8A23F43-21B2-469A-8955-BBE4611E7452}" type="datetimeFigureOut">
              <a:rPr lang="ru-RU" smtClean="0"/>
              <a:t>08.05.2022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3263729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8A23F43-21B2-469A-8955-BBE4611E7452}" type="datetimeFigureOut">
              <a:rPr lang="ru-RU" smtClean="0"/>
              <a:t>08.05.2022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3367667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8A23F43-21B2-469A-8955-BBE4611E7452}" type="datetimeFigureOut">
              <a:rPr lang="ru-RU" smtClean="0"/>
              <a:t>08.05.2022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0EDDFE-E270-4865-85D1-E9383A32AD53}" type="slidenum">
              <a:rPr lang="ru-RU" smtClean="0"/>
              <a:t>‹#›</a:t>
            </a:fld>
            <a:endParaRPr lang="ru-RU"/>
          </a:p>
        </p:txBody>
      </p:sp>
    </p:spTree>
    <p:extLst>
      <p:ext uri="{BB962C8B-B14F-4D97-AF65-F5344CB8AC3E}">
        <p14:creationId xmlns:p14="http://schemas.microsoft.com/office/powerpoint/2010/main" val="891982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ECEFC"/>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A23F43-21B2-469A-8955-BBE4611E7452}" type="datetimeFigureOut">
              <a:rPr lang="ru-RU" smtClean="0"/>
              <a:t>08.05.2022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0EDDFE-E270-4865-85D1-E9383A32AD53}" type="slidenum">
              <a:rPr lang="ru-RU" smtClean="0"/>
              <a:t>‹#›</a:t>
            </a:fld>
            <a:endParaRPr lang="ru-RU"/>
          </a:p>
        </p:txBody>
      </p:sp>
    </p:spTree>
    <p:extLst>
      <p:ext uri="{BB962C8B-B14F-4D97-AF65-F5344CB8AC3E}">
        <p14:creationId xmlns:p14="http://schemas.microsoft.com/office/powerpoint/2010/main" val="1332322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dnevnik.ru/ad/promo/minfin-p2" TargetMode="External"/><Relationship Id="rId2" Type="http://schemas.openxmlformats.org/officeDocument/2006/relationships/hyperlink" Target="https://moneypapa.ru/karmannie-dengi-vzglyad-detskogo-psyholog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496389"/>
            <a:ext cx="9144000" cy="1031965"/>
          </a:xfrm>
        </p:spPr>
        <p:txBody>
          <a:bodyPr/>
          <a:lstStyle/>
          <a:p>
            <a:r>
              <a:rPr lang="ru-RU" b="1" dirty="0" smtClean="0">
                <a:solidFill>
                  <a:srgbClr val="00B0F0"/>
                </a:solidFill>
                <a:effectLst>
                  <a:outerShdw blurRad="38100" dist="38100" dir="2700000" algn="tl">
                    <a:srgbClr val="000000">
                      <a:alpha val="43137"/>
                    </a:srgbClr>
                  </a:outerShdw>
                </a:effectLst>
              </a:rPr>
              <a:t>РОДИТЕЛЬСКОЕ СОБРАНИЕ</a:t>
            </a:r>
            <a:endParaRPr lang="ru-RU" b="1" dirty="0">
              <a:solidFill>
                <a:srgbClr val="00B0F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524000" y="1423852"/>
            <a:ext cx="9144000" cy="875211"/>
          </a:xfrm>
        </p:spPr>
        <p:txBody>
          <a:bodyPr>
            <a:normAutofit lnSpcReduction="10000"/>
          </a:bodyPr>
          <a:lstStyle/>
          <a:p>
            <a:r>
              <a:rPr lang="ru-RU" sz="6000" dirty="0" smtClean="0">
                <a:solidFill>
                  <a:srgbClr val="0070C0"/>
                </a:solidFill>
              </a:rPr>
              <a:t>КАРМАННЫЕ ДЕНЬГИ</a:t>
            </a:r>
            <a:endParaRPr lang="ru-RU" sz="6000" dirty="0">
              <a:solidFill>
                <a:srgbClr val="0070C0"/>
              </a:solidFill>
            </a:endParaRPr>
          </a:p>
        </p:txBody>
      </p:sp>
      <p:pic>
        <p:nvPicPr>
          <p:cNvPr id="4" name="Рисунок 3"/>
          <p:cNvPicPr>
            <a:picLocks noChangeAspect="1"/>
          </p:cNvPicPr>
          <p:nvPr/>
        </p:nvPicPr>
        <p:blipFill>
          <a:blip r:embed="rId2"/>
          <a:stretch>
            <a:fillRect/>
          </a:stretch>
        </p:blipFill>
        <p:spPr>
          <a:xfrm>
            <a:off x="2116183" y="2116184"/>
            <a:ext cx="8020594" cy="4415246"/>
          </a:xfrm>
          <a:prstGeom prst="rect">
            <a:avLst/>
          </a:prstGeom>
        </p:spPr>
      </p:pic>
    </p:spTree>
    <p:extLst>
      <p:ext uri="{BB962C8B-B14F-4D97-AF65-F5344CB8AC3E}">
        <p14:creationId xmlns:p14="http://schemas.microsoft.com/office/powerpoint/2010/main" val="3225576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199" y="103239"/>
            <a:ext cx="11078497" cy="1150375"/>
          </a:xfrm>
        </p:spPr>
        <p:txBody>
          <a:bodyPr>
            <a:normAutofit fontScale="90000"/>
          </a:bodyPr>
          <a:lstStyle/>
          <a:p>
            <a:r>
              <a:rPr lang="ru-RU" b="1" dirty="0" smtClean="0">
                <a:solidFill>
                  <a:srgbClr val="7030A0"/>
                </a:solidFill>
              </a:rPr>
              <a:t/>
            </a:r>
            <a:br>
              <a:rPr lang="ru-RU" b="1" dirty="0" smtClean="0">
                <a:solidFill>
                  <a:srgbClr val="7030A0"/>
                </a:solidFill>
              </a:rPr>
            </a:br>
            <a:r>
              <a:rPr lang="ru-RU" b="1" dirty="0" smtClean="0">
                <a:solidFill>
                  <a:srgbClr val="7030A0"/>
                </a:solidFill>
              </a:rPr>
              <a:t>Контролировать </a:t>
            </a:r>
            <a:r>
              <a:rPr lang="ru-RU" b="1" dirty="0">
                <a:solidFill>
                  <a:srgbClr val="7030A0"/>
                </a:solidFill>
              </a:rPr>
              <a:t>ли, на что ребенок тратит карманные деньги?</a:t>
            </a:r>
            <a:r>
              <a:rPr lang="ru-RU" dirty="0">
                <a:solidFill>
                  <a:srgbClr val="7030A0"/>
                </a:solidFill>
              </a:rPr>
              <a:t/>
            </a:r>
            <a:br>
              <a:rPr lang="ru-RU" dirty="0">
                <a:solidFill>
                  <a:srgbClr val="7030A0"/>
                </a:solidFill>
              </a:rPr>
            </a:br>
            <a:endParaRPr lang="ru-RU" dirty="0">
              <a:solidFill>
                <a:srgbClr val="7030A0"/>
              </a:solidFill>
            </a:endParaRPr>
          </a:p>
        </p:txBody>
      </p:sp>
      <p:sp>
        <p:nvSpPr>
          <p:cNvPr id="3" name="Объект 2"/>
          <p:cNvSpPr>
            <a:spLocks noGrp="1"/>
          </p:cNvSpPr>
          <p:nvPr>
            <p:ph idx="1"/>
          </p:nvPr>
        </p:nvSpPr>
        <p:spPr>
          <a:xfrm>
            <a:off x="838200" y="1253614"/>
            <a:ext cx="10515600" cy="4923349"/>
          </a:xfrm>
        </p:spPr>
        <p:txBody>
          <a:bodyPr>
            <a:normAutofit fontScale="92500" lnSpcReduction="10000"/>
          </a:bodyPr>
          <a:lstStyle/>
          <a:p>
            <a:r>
              <a:rPr lang="ru-RU" dirty="0">
                <a:solidFill>
                  <a:srgbClr val="0070C0"/>
                </a:solidFill>
              </a:rPr>
              <a:t>Желательно никак не контролировать, как ребенок тратит ту сумму, которую вы ему выдали. Многие родители небезосновательно боятся, что ребенок, получив деньги, потратит их на вредную еду или другие запрещенные вещи. Действительно, так бывает довольно часто, ребенок тратит деньги на то, что ему не покупают родители (колу, чипсы и проч.) Однако, этот вопрос касается другой области воспитания, он непосредственно не относится к карманным деньгам. Пищевые привычки и установки относительно того, что такое хорошо, и что такое плохо – складываются в течение многих лет, под влиянием среды. </a:t>
            </a:r>
          </a:p>
          <a:p>
            <a:r>
              <a:rPr lang="ru-RU" dirty="0">
                <a:solidFill>
                  <a:srgbClr val="0070C0"/>
                </a:solidFill>
              </a:rPr>
              <a:t>Эффективнее не контролировать ребёнка, а дать ему возможность совершать ошибки, поступать по-своему. Задача родителя — объяснить и рассказать о том, как копить, как тратить, помочь сдерживать желания, видеть последствия трат и накоплений.</a:t>
            </a:r>
          </a:p>
        </p:txBody>
      </p:sp>
    </p:spTree>
    <p:extLst>
      <p:ext uri="{BB962C8B-B14F-4D97-AF65-F5344CB8AC3E}">
        <p14:creationId xmlns:p14="http://schemas.microsoft.com/office/powerpoint/2010/main" val="1772273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solidFill>
                  <a:srgbClr val="7030A0"/>
                </a:solidFill>
              </a:rPr>
              <a:t>Можно ли наказывать детей лишением карманных денег?</a:t>
            </a:r>
            <a:r>
              <a:rPr lang="ru-RU" dirty="0">
                <a:solidFill>
                  <a:srgbClr val="7030A0"/>
                </a:solidFill>
              </a:rPr>
              <a:t/>
            </a:r>
            <a:br>
              <a:rPr lang="ru-RU" dirty="0">
                <a:solidFill>
                  <a:srgbClr val="7030A0"/>
                </a:solidFill>
              </a:rPr>
            </a:br>
            <a:endParaRPr lang="ru-RU" dirty="0">
              <a:solidFill>
                <a:srgbClr val="7030A0"/>
              </a:solidFill>
            </a:endParaRPr>
          </a:p>
        </p:txBody>
      </p:sp>
      <p:sp>
        <p:nvSpPr>
          <p:cNvPr id="3" name="Объект 2"/>
          <p:cNvSpPr>
            <a:spLocks noGrp="1"/>
          </p:cNvSpPr>
          <p:nvPr>
            <p:ph idx="1"/>
          </p:nvPr>
        </p:nvSpPr>
        <p:spPr/>
        <p:txBody>
          <a:bodyPr>
            <a:normAutofit fontScale="40000" lnSpcReduction="20000"/>
          </a:bodyPr>
          <a:lstStyle/>
          <a:p>
            <a:r>
              <a:rPr lang="ru-RU" sz="5900" dirty="0">
                <a:solidFill>
                  <a:srgbClr val="0070C0"/>
                </a:solidFill>
                <a:latin typeface="Times New Roman" panose="02020603050405020304" pitchFamily="18" charset="0"/>
                <a:cs typeface="Times New Roman" panose="02020603050405020304" pitchFamily="18" charset="0"/>
              </a:rPr>
              <a:t>Карманные деньги не могут быть у ребенка отняты в связи с каким-то то его проступком или настроением родителя. Владение определенной суммой обычно ценится детьми, и это делает деньги заманчивым инструментом манипулирования поведением ребенка, в частности, инструментом наказания. Родители часто лишают ребенка карманных денег, за какую – либо провинность. Это неудачная стратегия, отнимающая у ребенка чувство безопасности, приводящая к чувству психологической беспомощности. Ведь если взрослый по своему усмотрению может давать или отнимать свободу и самостоятельность, воплощением которой частично являются деньги, то для ребенка это означает собственную ничтожность. Таким приемом лучше не пользоваться. Такого рода наказания сильно подрывают доверие ребенка к родителям и могут значительно повлиять на отношения с ним. Если все же финансовые наказания планируются, то ребенок должен быть заранее об этом оповещен, четко представлять себе, в каком случае он лишится карманных денег. </a:t>
            </a:r>
          </a:p>
          <a:p>
            <a:pPr marL="0" indent="0">
              <a:buNone/>
            </a:pPr>
            <a:endParaRPr lang="ru-RU" dirty="0"/>
          </a:p>
        </p:txBody>
      </p:sp>
    </p:spTree>
    <p:extLst>
      <p:ext uri="{BB962C8B-B14F-4D97-AF65-F5344CB8AC3E}">
        <p14:creationId xmlns:p14="http://schemas.microsoft.com/office/powerpoint/2010/main" val="598492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7030A0"/>
                </a:solidFill>
              </a:rPr>
              <a:t>Как часто давать карманные деньги?</a:t>
            </a:r>
            <a:r>
              <a:rPr lang="ru-RU" dirty="0" smtClean="0">
                <a:solidFill>
                  <a:srgbClr val="7030A0"/>
                </a:solidFill>
              </a:rPr>
              <a:t/>
            </a:r>
            <a:br>
              <a:rPr lang="ru-RU" dirty="0" smtClean="0">
                <a:solidFill>
                  <a:srgbClr val="7030A0"/>
                </a:solidFill>
              </a:rPr>
            </a:br>
            <a:endParaRPr lang="ru-RU" dirty="0">
              <a:solidFill>
                <a:srgbClr val="7030A0"/>
              </a:solidFill>
            </a:endParaRPr>
          </a:p>
        </p:txBody>
      </p:sp>
      <p:sp>
        <p:nvSpPr>
          <p:cNvPr id="3" name="Объект 2"/>
          <p:cNvSpPr>
            <a:spLocks noGrp="1"/>
          </p:cNvSpPr>
          <p:nvPr>
            <p:ph idx="1"/>
          </p:nvPr>
        </p:nvSpPr>
        <p:spPr>
          <a:xfrm>
            <a:off x="838200" y="1825624"/>
            <a:ext cx="10515600" cy="4737407"/>
          </a:xfrm>
        </p:spPr>
        <p:txBody>
          <a:bodyPr>
            <a:normAutofit fontScale="70000" lnSpcReduction="20000"/>
          </a:bodyPr>
          <a:lstStyle/>
          <a:p>
            <a:r>
              <a:rPr lang="ru-RU" sz="3300" dirty="0" smtClean="0">
                <a:solidFill>
                  <a:srgbClr val="0070C0"/>
                </a:solidFill>
                <a:latin typeface="Times New Roman" panose="02020603050405020304" pitchFamily="18" charset="0"/>
                <a:cs typeface="Times New Roman" panose="02020603050405020304" pitchFamily="18" charset="0"/>
              </a:rPr>
              <a:t>Удобно </a:t>
            </a:r>
            <a:r>
              <a:rPr lang="ru-RU" sz="3300" dirty="0">
                <a:solidFill>
                  <a:srgbClr val="0070C0"/>
                </a:solidFill>
                <a:latin typeface="Times New Roman" panose="02020603050405020304" pitchFamily="18" charset="0"/>
                <a:cs typeface="Times New Roman" panose="02020603050405020304" pitchFamily="18" charset="0"/>
              </a:rPr>
              <a:t>давать ребенку деньги раз в оговоренные сроки (раз в месяц или неделю). В начале «финансового пути» ребенка срок, на который даются деньги, должен быть совсем небольшой. Постепенно, с возрастанием сумм, может увеличиваться и интервал между финансовыми вливаниями. В таком случае подросший ребенок уже столкнется с необходимостью минимального планирования своих трат, в чем вы сможете ему помочь.</a:t>
            </a:r>
          </a:p>
          <a:p>
            <a:r>
              <a:rPr lang="ru-RU" sz="3300" dirty="0">
                <a:solidFill>
                  <a:srgbClr val="0070C0"/>
                </a:solidFill>
                <a:latin typeface="Times New Roman" panose="02020603050405020304" pitchFamily="18" charset="0"/>
                <a:cs typeface="Times New Roman" panose="02020603050405020304" pitchFamily="18" charset="0"/>
              </a:rPr>
              <a:t>Поначалу имеет смысл помочь ребенку организовать место для хранения денег и передать ему идеи о хранении денег, которые вы считаете удачными. Иногда дети, которые начали получать небольшие суммы, теряют их, забывают взять с собой в магазин. Это должно стать вопросом ответственности ребенка. То есть, вы даете деньги ребенку, а за их хранение и наличие в определенный момент отвечает он сам. Лучше избегать ситуации, в которых не ребенок, а мама считает карманные деньги ребенка, хранит их и прочее. Организовывать хранение и следить за своими деньгами ребенок должен самостоятельно.</a:t>
            </a:r>
          </a:p>
          <a:p>
            <a:endParaRPr lang="ru-RU" dirty="0"/>
          </a:p>
        </p:txBody>
      </p:sp>
    </p:spTree>
    <p:extLst>
      <p:ext uri="{BB962C8B-B14F-4D97-AF65-F5344CB8AC3E}">
        <p14:creationId xmlns:p14="http://schemas.microsoft.com/office/powerpoint/2010/main" val="3717642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solidFill>
                  <a:srgbClr val="7030A0"/>
                </a:solidFill>
                <a:latin typeface="Times New Roman" panose="02020603050405020304" pitchFamily="18" charset="0"/>
                <a:cs typeface="Times New Roman" panose="02020603050405020304" pitchFamily="18" charset="0"/>
              </a:rPr>
              <a:t>Деньги за работу по дому </a:t>
            </a:r>
            <a:r>
              <a:rPr lang="ru-RU" dirty="0" smtClean="0">
                <a:solidFill>
                  <a:srgbClr val="7030A0"/>
                </a:solidFill>
                <a:latin typeface="Times New Roman" panose="02020603050405020304" pitchFamily="18" charset="0"/>
                <a:cs typeface="Times New Roman" panose="02020603050405020304" pitchFamily="18" charset="0"/>
              </a:rPr>
              <a:t/>
            </a:r>
            <a:br>
              <a:rPr lang="ru-RU" dirty="0" smtClean="0">
                <a:solidFill>
                  <a:srgbClr val="7030A0"/>
                </a:solidFill>
                <a:latin typeface="Times New Roman" panose="02020603050405020304" pitchFamily="18" charset="0"/>
                <a:cs typeface="Times New Roman" panose="02020603050405020304" pitchFamily="18" charset="0"/>
              </a:rPr>
            </a:br>
            <a:endParaRPr lang="ru-RU" dirty="0">
              <a:solidFill>
                <a:srgbClr val="7030A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091380"/>
            <a:ext cx="11034252" cy="5766619"/>
          </a:xfrm>
        </p:spPr>
        <p:txBody>
          <a:bodyPr>
            <a:normAutofit fontScale="92500" lnSpcReduction="20000"/>
          </a:bodyPr>
          <a:lstStyle/>
          <a:p>
            <a:r>
              <a:rPr lang="ru-RU" dirty="0" smtClean="0"/>
              <a:t> </a:t>
            </a:r>
            <a:r>
              <a:rPr lang="ru-RU" dirty="0">
                <a:solidFill>
                  <a:srgbClr val="0070C0"/>
                </a:solidFill>
              </a:rPr>
              <a:t>Ни в коем случае нельзя оплачивать то, что входит в обязанности вашего </a:t>
            </a:r>
            <a:r>
              <a:rPr lang="ru-RU" dirty="0" smtClean="0">
                <a:solidFill>
                  <a:srgbClr val="0070C0"/>
                </a:solidFill>
              </a:rPr>
              <a:t>ребёнка. Ребенок такой же член семьи. Правила </a:t>
            </a:r>
            <a:r>
              <a:rPr lang="ru-RU" dirty="0">
                <a:solidFill>
                  <a:srgbClr val="0070C0"/>
                </a:solidFill>
              </a:rPr>
              <a:t>одинаковы для всех: домашние обязанности не оплачиваются никому</a:t>
            </a:r>
            <a:r>
              <a:rPr lang="ru-RU" dirty="0" smtClean="0">
                <a:solidFill>
                  <a:srgbClr val="0070C0"/>
                </a:solidFill>
              </a:rPr>
              <a:t>. Это естественные обязанности. Если поощрять детей деньгами, то рано или поздно они не захотят ничего делать бесплатно: ни убираться по дому, ни мыть посуду.</a:t>
            </a:r>
            <a:r>
              <a:rPr lang="ru-RU" dirty="0">
                <a:solidFill>
                  <a:srgbClr val="0070C0"/>
                </a:solidFill>
              </a:rPr>
              <a:t> Кроме того, при оплачиваемой домашней работе предполагается, что ребенок неспособен к восприятию иных положительных подкреплений (благодарность, одобрение, радость близких), а понимает только звон «золотых монет». Согласитесь, такая ситуация неестественна и крайне нежелательна</a:t>
            </a:r>
            <a:r>
              <a:rPr lang="ru-RU" dirty="0" smtClean="0">
                <a:solidFill>
                  <a:srgbClr val="0070C0"/>
                </a:solidFill>
              </a:rPr>
              <a:t>.</a:t>
            </a:r>
          </a:p>
          <a:p>
            <a:r>
              <a:rPr lang="ru-RU" dirty="0" smtClean="0">
                <a:solidFill>
                  <a:srgbClr val="0070C0"/>
                </a:solidFill>
              </a:rPr>
              <a:t>Однако</a:t>
            </a:r>
            <a:r>
              <a:rPr lang="ru-RU" dirty="0">
                <a:solidFill>
                  <a:srgbClr val="0070C0"/>
                </a:solidFill>
              </a:rPr>
              <a:t>, возможности заработать в собственной семье все же есть. Тут подойдут те виды работ, которые вы поручаете третьим лицам, которые не выполняются членами семьи. В семейном бюджете уже выделена определенная сумма на такие расходы, и ребенок при желании может получить ее, выполнив соответствующую работу. Тут подойдет мытье машины, выгул собак, отдельные виды домашних работ и прочие обязанности, которые обычно выполняются не самими членами семьи, а нанятыми специально людьми.</a:t>
            </a:r>
          </a:p>
          <a:p>
            <a:endParaRPr lang="ru-RU" dirty="0" smtClean="0"/>
          </a:p>
          <a:p>
            <a:endParaRPr lang="ru-RU" dirty="0"/>
          </a:p>
          <a:p>
            <a:endParaRPr lang="ru-RU" dirty="0"/>
          </a:p>
        </p:txBody>
      </p:sp>
    </p:spTree>
    <p:extLst>
      <p:ext uri="{BB962C8B-B14F-4D97-AF65-F5344CB8AC3E}">
        <p14:creationId xmlns:p14="http://schemas.microsoft.com/office/powerpoint/2010/main" val="361382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1135626"/>
          </a:xfrm>
        </p:spPr>
        <p:txBody>
          <a:bodyPr/>
          <a:lstStyle/>
          <a:p>
            <a:pPr algn="ctr"/>
            <a:r>
              <a:rPr lang="ru-RU" b="1" dirty="0" smtClean="0">
                <a:solidFill>
                  <a:srgbClr val="7030A0"/>
                </a:solidFill>
                <a:latin typeface="Times New Roman" panose="02020603050405020304" pitchFamily="18" charset="0"/>
                <a:cs typeface="Times New Roman" panose="02020603050405020304" pitchFamily="18" charset="0"/>
              </a:rPr>
              <a:t>Деньги за оценки и хорошую учебу</a:t>
            </a:r>
            <a:endParaRPr lang="ru-RU" b="1" dirty="0">
              <a:solidFill>
                <a:srgbClr val="7030A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7485" y="796414"/>
            <a:ext cx="11783960" cy="6061586"/>
          </a:xfrm>
        </p:spPr>
        <p:txBody>
          <a:bodyPr>
            <a:normAutofit fontScale="25000" lnSpcReduction="20000"/>
          </a:bodyPr>
          <a:lstStyle/>
          <a:p>
            <a:pPr marL="0" indent="0" algn="ctr">
              <a:buNone/>
            </a:pPr>
            <a:r>
              <a:rPr lang="ru-RU" sz="11200" b="1" dirty="0">
                <a:solidFill>
                  <a:srgbClr val="002060"/>
                </a:solidFill>
              </a:rPr>
              <a:t>Платить за оценки — убивать </a:t>
            </a:r>
            <a:r>
              <a:rPr lang="ru-RU" sz="11200" b="1" dirty="0" smtClean="0">
                <a:solidFill>
                  <a:srgbClr val="002060"/>
                </a:solidFill>
              </a:rPr>
              <a:t>мотивацию</a:t>
            </a:r>
            <a:endParaRPr lang="ru-RU" sz="8000" b="1" dirty="0" smtClean="0">
              <a:solidFill>
                <a:srgbClr val="0070C0"/>
              </a:solidFill>
              <a:latin typeface="Times New Roman" panose="02020603050405020304" pitchFamily="18" charset="0"/>
              <a:cs typeface="Times New Roman" panose="02020603050405020304" pitchFamily="18" charset="0"/>
            </a:endParaRPr>
          </a:p>
          <a:p>
            <a:pPr marL="0" indent="0" fontAlgn="base">
              <a:buNone/>
            </a:pPr>
            <a:r>
              <a:rPr lang="ru-RU" sz="8000" b="1" dirty="0" smtClean="0">
                <a:solidFill>
                  <a:srgbClr val="0070C0"/>
                </a:solidFill>
                <a:latin typeface="Times New Roman" panose="02020603050405020304" pitchFamily="18" charset="0"/>
                <a:cs typeface="Times New Roman" panose="02020603050405020304" pitchFamily="18" charset="0"/>
              </a:rPr>
              <a:t>У </a:t>
            </a:r>
            <a:r>
              <a:rPr lang="ru-RU" sz="8000" b="1" dirty="0">
                <a:solidFill>
                  <a:srgbClr val="0070C0"/>
                </a:solidFill>
                <a:latin typeface="Times New Roman" panose="02020603050405020304" pitchFamily="18" charset="0"/>
                <a:cs typeface="Times New Roman" panose="02020603050405020304" pitchFamily="18" charset="0"/>
              </a:rPr>
              <a:t>«товарно-денежного» воспитательного процесса есть ряд положительных аспектов: ребенок включается в экономические отношения, учится ценить деньги, которые достались ему с таким трудом.</a:t>
            </a:r>
          </a:p>
          <a:p>
            <a:pPr marL="0" indent="0" fontAlgn="base">
              <a:buNone/>
            </a:pPr>
            <a:r>
              <a:rPr lang="ru-RU" sz="8000" b="1" dirty="0">
                <a:solidFill>
                  <a:srgbClr val="0070C0"/>
                </a:solidFill>
                <a:latin typeface="Times New Roman" panose="02020603050405020304" pitchFamily="18" charset="0"/>
                <a:cs typeface="Times New Roman" panose="02020603050405020304" pitchFamily="18" charset="0"/>
              </a:rPr>
              <a:t>Однако плюсы на этом заканчиваются. И при этом поднимаются более сложные вопросы:</a:t>
            </a:r>
          </a:p>
          <a:p>
            <a:pPr fontAlgn="base"/>
            <a:r>
              <a:rPr lang="ru-RU" sz="8000" b="1" dirty="0">
                <a:solidFill>
                  <a:srgbClr val="0070C0"/>
                </a:solidFill>
                <a:latin typeface="Times New Roman" panose="02020603050405020304" pitchFamily="18" charset="0"/>
                <a:cs typeface="Times New Roman" panose="02020603050405020304" pitchFamily="18" charset="0"/>
              </a:rPr>
              <a:t>Сколько нужно платить, чтобы ребенок захотел учиться?</a:t>
            </a:r>
          </a:p>
          <a:p>
            <a:pPr fontAlgn="base"/>
            <a:r>
              <a:rPr lang="ru-RU" sz="8000" b="1" dirty="0">
                <a:solidFill>
                  <a:srgbClr val="0070C0"/>
                </a:solidFill>
                <a:latin typeface="Times New Roman" panose="02020603050405020304" pitchFamily="18" charset="0"/>
                <a:cs typeface="Times New Roman" panose="02020603050405020304" pitchFamily="18" charset="0"/>
              </a:rPr>
              <a:t>Все ли пятерки стоят одинаково? Или за «отлично» по химии/физике/математике нужно платить больше?</a:t>
            </a:r>
          </a:p>
          <a:p>
            <a:pPr fontAlgn="base"/>
            <a:r>
              <a:rPr lang="ru-RU" sz="8000" b="1" dirty="0">
                <a:solidFill>
                  <a:srgbClr val="0070C0"/>
                </a:solidFill>
                <a:latin typeface="Times New Roman" panose="02020603050405020304" pitchFamily="18" charset="0"/>
                <a:cs typeface="Times New Roman" panose="02020603050405020304" pitchFamily="18" charset="0"/>
              </a:rPr>
              <a:t>Не ударят ли в итоге платежи по семейному бюджету?</a:t>
            </a:r>
          </a:p>
          <a:p>
            <a:pPr marL="0" indent="0" fontAlgn="base">
              <a:buNone/>
            </a:pPr>
            <a:r>
              <a:rPr lang="ru-RU" sz="8000" b="1" dirty="0">
                <a:solidFill>
                  <a:srgbClr val="0070C0"/>
                </a:solidFill>
                <a:latin typeface="Times New Roman" panose="02020603050405020304" pitchFamily="18" charset="0"/>
                <a:cs typeface="Times New Roman" panose="02020603050405020304" pitchFamily="18" charset="0"/>
              </a:rPr>
              <a:t>К тому же детские аппетиты быстро растут, и на родителей могут посыпаться требования оплачивать достижения в спорте, вынесенный мусор и так далее. В такой атмосфере очень быстро формируется «рыночная» поведенческая модель, когда все продается и покупается. Но уместны ли подобные взаимоотношения в семье? Очевидно, что нет. Многие специалисты уверены: при денежном способе стимулирования неизбежно возникают негативные последствия</a:t>
            </a:r>
            <a:r>
              <a:rPr lang="ru-RU" sz="8000" b="1" dirty="0" smtClean="0">
                <a:solidFill>
                  <a:srgbClr val="0070C0"/>
                </a:solidFill>
                <a:latin typeface="Times New Roman" panose="02020603050405020304" pitchFamily="18" charset="0"/>
                <a:cs typeface="Times New Roman" panose="02020603050405020304" pitchFamily="18" charset="0"/>
              </a:rPr>
              <a:t>.</a:t>
            </a:r>
          </a:p>
          <a:p>
            <a:pPr marL="0" indent="0" algn="just">
              <a:buNone/>
            </a:pPr>
            <a:r>
              <a:rPr lang="ru-RU" sz="8000" b="1" dirty="0">
                <a:solidFill>
                  <a:srgbClr val="0070C0"/>
                </a:solidFill>
                <a:latin typeface="Times New Roman" panose="02020603050405020304" pitchFamily="18" charset="0"/>
                <a:cs typeface="Times New Roman" panose="02020603050405020304" pitchFamily="18" charset="0"/>
              </a:rPr>
              <a:t>П</a:t>
            </a:r>
            <a:r>
              <a:rPr lang="ru-RU" sz="8000" b="1" dirty="0" smtClean="0">
                <a:solidFill>
                  <a:srgbClr val="0070C0"/>
                </a:solidFill>
                <a:latin typeface="Times New Roman" panose="02020603050405020304" pitchFamily="18" charset="0"/>
                <a:cs typeface="Times New Roman" panose="02020603050405020304" pitchFamily="18" charset="0"/>
              </a:rPr>
              <a:t>латить  деньги за оценки нельзя ни в коем случае. Ребёнок будет замотивирован не на получение знаний и, как результат, получение положительной оценки, а на финансовую сторону вопроса. Поэтому оценка не оплачивается, но поощряется. Похвалой, эмоциями и своим вниманием. Родители должны быть вовлечены в дела детей: спрашивать о том, что нового узнал и чему новому научился. Именно так у него повышается и мотивация.</a:t>
            </a:r>
            <a:endParaRPr lang="ru-RU" sz="8000"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78917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4967" y="58847"/>
            <a:ext cx="11459497" cy="6063198"/>
          </a:xfrm>
          <a:prstGeom prst="rect">
            <a:avLst/>
          </a:prstGeom>
        </p:spPr>
        <p:txBody>
          <a:bodyPr wrap="square">
            <a:spAutoFit/>
          </a:bodyPr>
          <a:lstStyle/>
          <a:p>
            <a:pPr algn="ctr" fontAlgn="base"/>
            <a:r>
              <a:rPr lang="ru-RU" sz="2800" b="1" dirty="0">
                <a:solidFill>
                  <a:srgbClr val="7030A0"/>
                </a:solidFill>
                <a:latin typeface="Raleway"/>
              </a:rPr>
              <a:t>Деньги искажают истинную мотивацию</a:t>
            </a:r>
          </a:p>
          <a:p>
            <a:pPr fontAlgn="base"/>
            <a:r>
              <a:rPr lang="ru-RU" sz="2400" dirty="0">
                <a:solidFill>
                  <a:srgbClr val="0070C0"/>
                </a:solidFill>
                <a:latin typeface="Times New Roman" panose="02020603050405020304" pitchFamily="18" charset="0"/>
                <a:cs typeface="Times New Roman" panose="02020603050405020304" pitchFamily="18" charset="0"/>
              </a:rPr>
              <a:t>Немецкий психолог Анреас Энгель считает, что материальное вознаграждение за школьные успехи или помощь по дому – это не метод воспитания, а прямая манипуляция ребенком. Еще один способ заставить чадо делать то, что удобно родителям, не беспокоясь о его внутренних стремлениях и желаниях. Такие взгляды могут показаться радикальными. Но сложно спорить с тем, что деньги – это внешний мотиватор, который исходит от родителей, а не из интересов и вовлеченности ребенка. А если у школьника нет внутреннего стремления к знаниям, как поступать мамам и папам, когда денежная мотивация перестанет работать?</a:t>
            </a:r>
          </a:p>
          <a:p>
            <a:pPr fontAlgn="base"/>
            <a:r>
              <a:rPr lang="ru-RU" sz="2400" dirty="0">
                <a:solidFill>
                  <a:srgbClr val="0070C0"/>
                </a:solidFill>
                <a:latin typeface="Times New Roman" panose="02020603050405020304" pitchFamily="18" charset="0"/>
                <a:cs typeface="Times New Roman" panose="02020603050405020304" pitchFamily="18" charset="0"/>
              </a:rPr>
              <a:t>Важно понимать, что детям нужен не сам результат (хорошая отметка-вознаграждение), а процесс: получение новых знаний, активное участие родителей, их внимание ко всем школьным событиям. «Откупаясь» от ребенка, вы лишаете его главного: вашего признания и поддержки. В «товарно-денежных» отношениях ребенок никогда не поймет, что учеба нужна не маме с папой, а ему самому. Для полноценного развития, формирования важных навыков, которые пригодятся в будущем.</a:t>
            </a:r>
            <a:endParaRPr lang="ru-RU" sz="2400" b="0" i="0" dirty="0">
              <a:solidFill>
                <a:srgbClr val="0070C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290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85249"/>
          </a:xfrm>
        </p:spPr>
        <p:txBody>
          <a:bodyPr/>
          <a:lstStyle/>
          <a:p>
            <a:pPr algn="ctr"/>
            <a:r>
              <a:rPr lang="ru-RU" b="1" dirty="0" smtClean="0">
                <a:solidFill>
                  <a:srgbClr val="7030A0"/>
                </a:solidFill>
                <a:latin typeface="Times New Roman" panose="02020603050405020304" pitchFamily="18" charset="0"/>
                <a:cs typeface="Times New Roman" panose="02020603050405020304" pitchFamily="18" charset="0"/>
              </a:rPr>
              <a:t>Чему учат детей карманные деньги</a:t>
            </a:r>
            <a:endParaRPr lang="ru-RU" dirty="0"/>
          </a:p>
        </p:txBody>
      </p:sp>
      <p:sp>
        <p:nvSpPr>
          <p:cNvPr id="3" name="Объект 2"/>
          <p:cNvSpPr>
            <a:spLocks noGrp="1"/>
          </p:cNvSpPr>
          <p:nvPr>
            <p:ph idx="1"/>
          </p:nvPr>
        </p:nvSpPr>
        <p:spPr>
          <a:xfrm>
            <a:off x="383457" y="1150374"/>
            <a:ext cx="11606981" cy="5530645"/>
          </a:xfrm>
        </p:spPr>
        <p:txBody>
          <a:bodyPr>
            <a:normAutofit fontScale="32500" lnSpcReduction="20000"/>
          </a:bodyPr>
          <a:lstStyle/>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Понимать цену и ценность денег </a:t>
            </a:r>
          </a:p>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 Понимать реальность и конечность денег</a:t>
            </a:r>
          </a:p>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Тратить и умно экономить </a:t>
            </a:r>
          </a:p>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Планировать — потратил раньше времени, сиди без денег</a:t>
            </a:r>
            <a:endParaRPr lang="ru-RU" sz="6000" b="1" dirty="0">
              <a:solidFill>
                <a:srgbClr val="0070C0"/>
              </a:solidFill>
              <a:latin typeface="Times New Roman" panose="02020603050405020304" pitchFamily="18" charset="0"/>
              <a:cs typeface="Times New Roman" panose="02020603050405020304" pitchFamily="18" charset="0"/>
            </a:endParaRPr>
          </a:p>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Распоряжаться своими деньгами самостоятельно</a:t>
            </a:r>
          </a:p>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Математике (копить, учитывать и планировать деньги)</a:t>
            </a:r>
          </a:p>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 Постановке и достижению целей (копить на долгосрочные цели)</a:t>
            </a:r>
          </a:p>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 Терпению и отложенному удовольствию (копить долгосрочно) и готовности ждать и добиваться результата, а не стремиться получить все сразу </a:t>
            </a:r>
          </a:p>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Сочувствию и состраданию (денежные пожертвования и помощь, зарабатывание на подарки близким)</a:t>
            </a:r>
          </a:p>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Предприимчивости, настойчивости и навыкам переговоров (попытки предпринимательства, работы вне дома, совместное с родителями участие в покупке чего-то крупного, вроде квартиры, машины, бытовой техники и пр.)</a:t>
            </a:r>
          </a:p>
          <a:p>
            <a:pPr marL="0" indent="0">
              <a:buNone/>
            </a:pPr>
            <a:r>
              <a:rPr lang="ru-RU" sz="6000" b="1" dirty="0" smtClean="0">
                <a:solidFill>
                  <a:srgbClr val="0070C0"/>
                </a:solidFill>
                <a:latin typeface="Times New Roman" panose="02020603050405020304" pitchFamily="18" charset="0"/>
                <a:cs typeface="Times New Roman" panose="02020603050405020304" pitchFamily="18" charset="0"/>
              </a:rPr>
              <a:t> ● Навыкам поиска и анализа информации и принятию правильных решений (участие в дорогостоящих покупках, таких как квартира, машина, техника, путешествие)</a:t>
            </a:r>
          </a:p>
          <a:p>
            <a:endParaRPr lang="ru-RU" dirty="0"/>
          </a:p>
        </p:txBody>
      </p:sp>
    </p:spTree>
    <p:extLst>
      <p:ext uri="{BB962C8B-B14F-4D97-AF65-F5344CB8AC3E}">
        <p14:creationId xmlns:p14="http://schemas.microsoft.com/office/powerpoint/2010/main" val="3305225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1179870"/>
          </a:xfrm>
        </p:spPr>
        <p:txBody>
          <a:bodyPr>
            <a:normAutofit/>
          </a:bodyPr>
          <a:lstStyle/>
          <a:p>
            <a:pPr algn="ctr"/>
            <a:r>
              <a:rPr lang="ru-RU" sz="3200" b="1" dirty="0" smtClean="0">
                <a:solidFill>
                  <a:srgbClr val="7030A0"/>
                </a:solidFill>
              </a:rPr>
              <a:t>Как правильно тратить деньги? Советы психолога  Елизаветы Филоненко и финансового эксперта Тимура Мазаева</a:t>
            </a:r>
            <a:endParaRPr lang="ru-RU" sz="3200" b="1" dirty="0">
              <a:solidFill>
                <a:srgbClr val="7030A0"/>
              </a:solidFill>
            </a:endParaRPr>
          </a:p>
        </p:txBody>
      </p:sp>
      <p:sp>
        <p:nvSpPr>
          <p:cNvPr id="3" name="Объект 2"/>
          <p:cNvSpPr>
            <a:spLocks noGrp="1"/>
          </p:cNvSpPr>
          <p:nvPr>
            <p:ph idx="1"/>
          </p:nvPr>
        </p:nvSpPr>
        <p:spPr>
          <a:xfrm>
            <a:off x="221225" y="988142"/>
            <a:ext cx="11798709" cy="5869858"/>
          </a:xfrm>
        </p:spPr>
        <p:txBody>
          <a:bodyPr>
            <a:noAutofit/>
          </a:bodyPr>
          <a:lstStyle/>
          <a:p>
            <a:r>
              <a:rPr lang="ru-RU" sz="2000" b="1" dirty="0" smtClean="0">
                <a:solidFill>
                  <a:srgbClr val="0070C0"/>
                </a:solidFill>
                <a:latin typeface="Times New Roman" panose="02020603050405020304" pitchFamily="18" charset="0"/>
                <a:cs typeface="Times New Roman" panose="02020603050405020304" pitchFamily="18" charset="0"/>
              </a:rPr>
              <a:t>Разделите деньги на три баночки или конверта (или банковских счета — для старшеклассников): </a:t>
            </a:r>
          </a:p>
          <a:p>
            <a:pPr marL="0" indent="0">
              <a:buNone/>
            </a:pPr>
            <a:r>
              <a:rPr lang="ru-RU" sz="2000" b="1" dirty="0" smtClean="0">
                <a:solidFill>
                  <a:srgbClr val="0070C0"/>
                </a:solidFill>
                <a:latin typeface="Times New Roman" panose="02020603050405020304" pitchFamily="18" charset="0"/>
                <a:cs typeface="Times New Roman" panose="02020603050405020304" pitchFamily="18" charset="0"/>
              </a:rPr>
              <a:t>«Трачу», «Сберегаю» и «Отдаю/Делюсь». </a:t>
            </a:r>
          </a:p>
          <a:p>
            <a:r>
              <a:rPr lang="ru-RU" sz="2000" b="1" dirty="0" smtClean="0">
                <a:solidFill>
                  <a:srgbClr val="0070C0"/>
                </a:solidFill>
                <a:latin typeface="Times New Roman" panose="02020603050405020304" pitchFamily="18" charset="0"/>
                <a:cs typeface="Times New Roman" panose="02020603050405020304" pitchFamily="18" charset="0"/>
              </a:rPr>
              <a:t>Научите ребенка с детства распределять все полученные им деньги на эти три категории. Для дошкольников и школьников младших классов пропорция может быть следующей: «Сберегаю 1/3, трачу 1/3 и отдаю 1/3». </a:t>
            </a:r>
          </a:p>
          <a:p>
            <a:pPr marL="0" indent="0">
              <a:buNone/>
            </a:pPr>
            <a:r>
              <a:rPr lang="ru-RU" sz="2000" b="1" dirty="0">
                <a:solidFill>
                  <a:srgbClr val="0070C0"/>
                </a:solidFill>
                <a:latin typeface="Times New Roman" panose="02020603050405020304" pitchFamily="18" charset="0"/>
                <a:cs typeface="Times New Roman" panose="02020603050405020304" pitchFamily="18" charset="0"/>
              </a:rPr>
              <a:t> </a:t>
            </a:r>
            <a:r>
              <a:rPr lang="ru-RU" sz="2000" b="1" dirty="0" smtClean="0">
                <a:solidFill>
                  <a:srgbClr val="0070C0"/>
                </a:solidFill>
                <a:latin typeface="Times New Roman" panose="02020603050405020304" pitchFamily="18" charset="0"/>
                <a:cs typeface="Times New Roman" panose="02020603050405020304" pitchFamily="18" charset="0"/>
              </a:rPr>
              <a:t>   С возрастом эта пропорция будет меняться — например, «Сберегаю 30%, трачу 60% и отдаю 10%». </a:t>
            </a:r>
          </a:p>
          <a:p>
            <a:r>
              <a:rPr lang="ru-RU" sz="2000" b="1" dirty="0" smtClean="0">
                <a:solidFill>
                  <a:srgbClr val="0070C0"/>
                </a:solidFill>
                <a:latin typeface="Times New Roman" panose="02020603050405020304" pitchFamily="18" charset="0"/>
                <a:cs typeface="Times New Roman" panose="02020603050405020304" pitchFamily="18" charset="0"/>
              </a:rPr>
              <a:t>Деньги из «Сберегаю» ребенок может тратить спустя какое-то время, когда накопит нужную сумму на более дорогую вещь (например, велосипед). Эта баночка всегда идет первой! Такой подход научит ребенка сначала «платить себе» (откладывать себе на будущее), а потом всем остальным. Пока ребенок копит, докладывайте в эту баночку «процент». Например, на каждый сэкономленный ребенком рубль докладывайте еще один, свой, рубль. Это покажет ребенку, как работают процент и инвестиции, иначе говоря, как деньги зарабатывают деньги. </a:t>
            </a:r>
          </a:p>
          <a:p>
            <a:r>
              <a:rPr lang="ru-RU" sz="2000" b="1" dirty="0" smtClean="0">
                <a:solidFill>
                  <a:srgbClr val="0070C0"/>
                </a:solidFill>
                <a:latin typeface="Times New Roman" panose="02020603050405020304" pitchFamily="18" charset="0"/>
                <a:cs typeface="Times New Roman" panose="02020603050405020304" pitchFamily="18" charset="0"/>
              </a:rPr>
              <a:t>Деньги из «Трачу» ребенок может тратить как, когда и на что захочет (на разрешенные родителями вещи, естественно) </a:t>
            </a:r>
          </a:p>
          <a:p>
            <a:r>
              <a:rPr lang="ru-RU" sz="2000" b="1" dirty="0" smtClean="0">
                <a:solidFill>
                  <a:srgbClr val="0070C0"/>
                </a:solidFill>
                <a:latin typeface="Times New Roman" panose="02020603050405020304" pitchFamily="18" charset="0"/>
                <a:cs typeface="Times New Roman" panose="02020603050405020304" pitchFamily="18" charset="0"/>
              </a:rPr>
              <a:t>Деньги из «Отдаю» ребенок будет тратить не на себя, а на братика, сестренку, маму, своего друга или подругу, на благотворительность и т.д.</a:t>
            </a:r>
            <a:endParaRPr lang="ru-RU" sz="2000"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5405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3239" y="-633650"/>
            <a:ext cx="11695471" cy="7725192"/>
          </a:xfrm>
          <a:prstGeom prst="rect">
            <a:avLst/>
          </a:prstGeom>
        </p:spPr>
        <p:txBody>
          <a:bodyPr wrap="square">
            <a:spAutoFit/>
          </a:bodyPr>
          <a:lstStyle/>
          <a:p>
            <a:endParaRPr lang="ru-RU" sz="2400" b="1" dirty="0" smtClean="0">
              <a:latin typeface="Times New Roman" panose="02020603050405020304" pitchFamily="18" charset="0"/>
              <a:cs typeface="Times New Roman" panose="02020603050405020304" pitchFamily="18" charset="0"/>
            </a:endParaRPr>
          </a:p>
          <a:p>
            <a:endParaRPr lang="ru-RU" sz="2400" b="1" dirty="0" smtClean="0">
              <a:latin typeface="Times New Roman" panose="02020603050405020304" pitchFamily="18" charset="0"/>
              <a:cs typeface="Times New Roman" panose="02020603050405020304" pitchFamily="18" charset="0"/>
            </a:endParaRPr>
          </a:p>
          <a:p>
            <a:pPr algn="ctr"/>
            <a:r>
              <a:rPr lang="ru-RU" sz="2400" b="1" dirty="0" smtClean="0">
                <a:latin typeface="Times New Roman" panose="02020603050405020304" pitchFamily="18" charset="0"/>
                <a:cs typeface="Times New Roman" panose="02020603050405020304" pitchFamily="18" charset="0"/>
              </a:rPr>
              <a:t> </a:t>
            </a:r>
            <a:r>
              <a:rPr lang="ru-RU" sz="3600" b="1" dirty="0" smtClean="0">
                <a:solidFill>
                  <a:srgbClr val="7030A0"/>
                </a:solidFill>
                <a:latin typeface="Times New Roman" panose="02020603050405020304" pitchFamily="18" charset="0"/>
                <a:cs typeface="Times New Roman" panose="02020603050405020304" pitchFamily="18" charset="0"/>
              </a:rPr>
              <a:t>Научите ребенка отдавать</a:t>
            </a:r>
          </a:p>
          <a:p>
            <a:r>
              <a:rPr lang="ru-RU" sz="2400" b="1" dirty="0" smtClean="0">
                <a:solidFill>
                  <a:srgbClr val="0070C0"/>
                </a:solidFill>
                <a:latin typeface="Times New Roman" panose="02020603050405020304" pitchFamily="18" charset="0"/>
                <a:cs typeface="Times New Roman" panose="02020603050405020304" pitchFamily="18" charset="0"/>
              </a:rPr>
              <a:t>Елизавета Филоненко: «Отдавать не менее важно, чем сохранять финансовые ресурсы, преумножать их. Полезно передать детям идею, что нужно отдавать некоторую часть своих денег на то, что ты считаешь значимым. Почему это важно? </a:t>
            </a:r>
          </a:p>
          <a:p>
            <a:r>
              <a:rPr lang="ru-RU" sz="2400" b="1" dirty="0" smtClean="0">
                <a:solidFill>
                  <a:srgbClr val="0070C0"/>
                </a:solidFill>
                <a:latin typeface="Times New Roman" panose="02020603050405020304" pitchFamily="18" charset="0"/>
                <a:cs typeface="Times New Roman" panose="02020603050405020304" pitchFamily="18" charset="0"/>
              </a:rPr>
              <a:t>● Прежде всего, это приятно. </a:t>
            </a:r>
            <a:r>
              <a:rPr lang="ru-RU" sz="2400" b="1" dirty="0">
                <a:solidFill>
                  <a:srgbClr val="0070C0"/>
                </a:solidFill>
                <a:latin typeface="Times New Roman" panose="02020603050405020304" pitchFamily="18" charset="0"/>
                <a:cs typeface="Times New Roman" panose="02020603050405020304" pitchFamily="18" charset="0"/>
              </a:rPr>
              <a:t>М</a:t>
            </a:r>
            <a:r>
              <a:rPr lang="ru-RU" sz="2400" b="1" dirty="0" smtClean="0">
                <a:solidFill>
                  <a:srgbClr val="0070C0"/>
                </a:solidFill>
                <a:latin typeface="Times New Roman" panose="02020603050405020304" pitchFamily="18" charset="0"/>
                <a:cs typeface="Times New Roman" panose="02020603050405020304" pitchFamily="18" charset="0"/>
              </a:rPr>
              <a:t>ы испытываем приятные эмоции (подъем, вдохновение, чувство выполненного долга), когда делимся с другими. </a:t>
            </a:r>
          </a:p>
          <a:p>
            <a:r>
              <a:rPr lang="ru-RU" sz="2400" b="1" dirty="0" smtClean="0">
                <a:solidFill>
                  <a:srgbClr val="0070C0"/>
                </a:solidFill>
                <a:latin typeface="Times New Roman" panose="02020603050405020304" pitchFamily="18" charset="0"/>
                <a:cs typeface="Times New Roman" panose="02020603050405020304" pitchFamily="18" charset="0"/>
              </a:rPr>
              <a:t>● Это поддерживает ваши ценности. Важно отдавать не просто «для галочки», а так, чтобы чувствовать: твоя энергия идет в правильное русло. </a:t>
            </a:r>
          </a:p>
          <a:p>
            <a:r>
              <a:rPr lang="ru-RU" sz="2400" b="1" dirty="0" smtClean="0">
                <a:solidFill>
                  <a:srgbClr val="0070C0"/>
                </a:solidFill>
                <a:latin typeface="Times New Roman" panose="02020603050405020304" pitchFamily="18" charset="0"/>
                <a:cs typeface="Times New Roman" panose="02020603050405020304" pitchFamily="18" charset="0"/>
              </a:rPr>
              <a:t>● Не важно, что это будет — леденец младшему брату или небольшое пожертвование в больницу. Главное, чтобы отданные деньги сближали вас с личными ценностями. </a:t>
            </a:r>
          </a:p>
          <a:p>
            <a:r>
              <a:rPr lang="ru-RU" sz="2400" b="1" dirty="0" smtClean="0">
                <a:solidFill>
                  <a:srgbClr val="0070C0"/>
                </a:solidFill>
                <a:latin typeface="Times New Roman" panose="02020603050405020304" pitchFamily="18" charset="0"/>
                <a:cs typeface="Times New Roman" panose="02020603050405020304" pitchFamily="18" charset="0"/>
              </a:rPr>
              <a:t>● Отдавая, жертвуя деньги, мы растем духовно, так как должны в некоторой степени преодолеть естественное желание оставить деньги у себя. Особенно это важно для ребенка, характер которого только формируется, а эгоизм преобладает над альтруизмом. Побуждая ребенка отдавать деньги, мы учим его радоваться через радость другого или получать удовольствие от воплощения своих ценностей».</a:t>
            </a:r>
            <a:endParaRPr lang="ru-RU" sz="2400"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16369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Опрос среди учащихся</a:t>
            </a:r>
            <a:endParaRPr lang="ru-RU" dirty="0"/>
          </a:p>
        </p:txBody>
      </p:sp>
      <p:sp>
        <p:nvSpPr>
          <p:cNvPr id="3" name="Объект 2"/>
          <p:cNvSpPr>
            <a:spLocks noGrp="1"/>
          </p:cNvSpPr>
          <p:nvPr>
            <p:ph idx="1"/>
          </p:nvPr>
        </p:nvSpPr>
        <p:spPr/>
        <p:txBody>
          <a:bodyPr/>
          <a:lstStyle/>
          <a:p>
            <a:pPr marL="0" indent="0">
              <a:buNone/>
            </a:pPr>
            <a:r>
              <a:rPr lang="ru-RU" b="1" dirty="0"/>
              <a:t>1. Как часто вы получаете деньги на карманные расходы?</a:t>
            </a:r>
            <a:endParaRPr lang="ru-RU" dirty="0"/>
          </a:p>
          <a:p>
            <a:pPr marL="0" indent="0">
              <a:buNone/>
            </a:pPr>
            <a:r>
              <a:rPr lang="ru-RU" b="1" dirty="0"/>
              <a:t>2.С какого возраста вам начали давать деньги на карманные расходы?</a:t>
            </a:r>
            <a:endParaRPr lang="ru-RU" dirty="0"/>
          </a:p>
          <a:p>
            <a:pPr marL="0" indent="0">
              <a:buNone/>
            </a:pPr>
            <a:r>
              <a:rPr lang="ru-RU" b="1" dirty="0"/>
              <a:t>3.Должен ли ребёнок зарабатывать свои деньги?</a:t>
            </a:r>
            <a:endParaRPr lang="ru-RU" dirty="0"/>
          </a:p>
          <a:p>
            <a:pPr marL="0" indent="0">
              <a:buNone/>
            </a:pPr>
            <a:r>
              <a:rPr lang="ru-RU" b="1" dirty="0"/>
              <a:t>4. Контролируют ли родители ваши расходы?</a:t>
            </a:r>
            <a:endParaRPr lang="ru-RU" dirty="0"/>
          </a:p>
          <a:p>
            <a:pPr marL="0" indent="0">
              <a:buNone/>
            </a:pPr>
            <a:r>
              <a:rPr lang="ru-RU" b="1" dirty="0"/>
              <a:t>5. На что вы чаще всего тратите деньги?</a:t>
            </a:r>
            <a:endParaRPr lang="ru-RU" dirty="0"/>
          </a:p>
          <a:p>
            <a:pPr marL="0" indent="0">
              <a:buNone/>
            </a:pPr>
            <a:r>
              <a:rPr lang="ru-RU" b="1" dirty="0"/>
              <a:t>6. Какие на ваш взгляд «плюсы» и «минусы» карманных денег?</a:t>
            </a:r>
            <a:endParaRPr lang="ru-RU" dirty="0"/>
          </a:p>
          <a:p>
            <a:endParaRPr lang="ru-RU" dirty="0"/>
          </a:p>
        </p:txBody>
      </p:sp>
    </p:spTree>
    <p:extLst>
      <p:ext uri="{BB962C8B-B14F-4D97-AF65-F5344CB8AC3E}">
        <p14:creationId xmlns:p14="http://schemas.microsoft.com/office/powerpoint/2010/main" val="750582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55407" y="402470"/>
            <a:ext cx="10677832" cy="4616648"/>
          </a:xfrm>
          <a:prstGeom prst="rect">
            <a:avLst/>
          </a:prstGeom>
        </p:spPr>
        <p:txBody>
          <a:bodyPr wrap="square">
            <a:spAutoFit/>
          </a:bodyPr>
          <a:lstStyle/>
          <a:p>
            <a:r>
              <a:rPr lang="ru-RU" sz="2400" b="1" dirty="0">
                <a:solidFill>
                  <a:srgbClr val="7030A0"/>
                </a:solidFill>
              </a:rPr>
              <a:t>Цель:</a:t>
            </a:r>
            <a:r>
              <a:rPr lang="ru-RU" dirty="0"/>
              <a:t> </a:t>
            </a:r>
            <a:r>
              <a:rPr lang="ru-RU" sz="2400" b="1" dirty="0">
                <a:solidFill>
                  <a:srgbClr val="0070C0"/>
                </a:solidFill>
              </a:rPr>
              <a:t>привлечение внимания родителей к необходимости воспитания </a:t>
            </a:r>
            <a:r>
              <a:rPr lang="ru-RU" sz="2400" b="1" dirty="0" smtClean="0">
                <a:solidFill>
                  <a:srgbClr val="0070C0"/>
                </a:solidFill>
              </a:rPr>
              <a:t>у детей основ финансовой грамотности; выявление и обсуждение </a:t>
            </a:r>
            <a:r>
              <a:rPr lang="ru-RU" sz="2400" b="1" dirty="0">
                <a:solidFill>
                  <a:srgbClr val="0070C0"/>
                </a:solidFill>
              </a:rPr>
              <a:t>различных точек зрения родителей по вопросу воспитания детей.</a:t>
            </a:r>
          </a:p>
          <a:p>
            <a:endParaRPr lang="ru-RU" dirty="0"/>
          </a:p>
          <a:p>
            <a:r>
              <a:rPr lang="ru-RU" sz="2400" b="1" dirty="0" smtClean="0">
                <a:solidFill>
                  <a:srgbClr val="7030A0"/>
                </a:solidFill>
                <a:latin typeface="Times New Roman" panose="02020603050405020304" pitchFamily="18" charset="0"/>
                <a:cs typeface="Times New Roman" panose="02020603050405020304" pitchFamily="18" charset="0"/>
              </a:rPr>
              <a:t>Задачи:</a:t>
            </a:r>
            <a:endParaRPr lang="ru-RU" dirty="0"/>
          </a:p>
          <a:p>
            <a:pPr algn="just"/>
            <a:r>
              <a:rPr lang="ru-RU" dirty="0"/>
              <a:t>• </a:t>
            </a:r>
            <a:r>
              <a:rPr lang="ru-RU" dirty="0" smtClean="0"/>
              <a:t> </a:t>
            </a:r>
            <a:r>
              <a:rPr lang="ru-RU" sz="2400" b="1" dirty="0" smtClean="0">
                <a:solidFill>
                  <a:srgbClr val="0070C0"/>
                </a:solidFill>
                <a:latin typeface="Times New Roman" panose="02020603050405020304" pitchFamily="18" charset="0"/>
                <a:cs typeface="Times New Roman" panose="02020603050405020304" pitchFamily="18" charset="0"/>
              </a:rPr>
              <a:t>создать </a:t>
            </a:r>
            <a:r>
              <a:rPr lang="ru-RU" sz="2400" b="1" dirty="0">
                <a:solidFill>
                  <a:srgbClr val="0070C0"/>
                </a:solidFill>
                <a:latin typeface="Times New Roman" panose="02020603050405020304" pitchFamily="18" charset="0"/>
                <a:cs typeface="Times New Roman" panose="02020603050405020304" pitchFamily="18" charset="0"/>
              </a:rPr>
              <a:t>условия для обобщения опыта семейного воспитания в семьях учащихся</a:t>
            </a:r>
            <a:r>
              <a:rPr lang="ru-RU" sz="2400" b="1" dirty="0" smtClean="0">
                <a:solidFill>
                  <a:srgbClr val="0070C0"/>
                </a:solidFill>
                <a:latin typeface="Times New Roman" panose="02020603050405020304" pitchFamily="18" charset="0"/>
                <a:cs typeface="Times New Roman" panose="02020603050405020304" pitchFamily="18" charset="0"/>
              </a:rPr>
              <a:t>.</a:t>
            </a:r>
            <a:endParaRPr lang="ru-RU" sz="2400" b="1" dirty="0">
              <a:solidFill>
                <a:srgbClr val="0070C0"/>
              </a:solidFill>
              <a:latin typeface="Times New Roman" panose="02020603050405020304" pitchFamily="18" charset="0"/>
              <a:cs typeface="Times New Roman" panose="02020603050405020304" pitchFamily="18" charset="0"/>
            </a:endParaRPr>
          </a:p>
          <a:p>
            <a:pPr algn="just"/>
            <a:r>
              <a:rPr lang="ru-RU" sz="2400" b="1" dirty="0" smtClean="0">
                <a:solidFill>
                  <a:srgbClr val="0070C0"/>
                </a:solidFill>
                <a:latin typeface="Times New Roman" panose="02020603050405020304" pitchFamily="18" charset="0"/>
                <a:cs typeface="Times New Roman" panose="02020603050405020304" pitchFamily="18" charset="0"/>
              </a:rPr>
              <a:t>•  </a:t>
            </a:r>
            <a:r>
              <a:rPr lang="ru-RU" sz="2400" b="1" dirty="0">
                <a:solidFill>
                  <a:srgbClr val="0070C0"/>
                </a:solidFill>
                <a:latin typeface="Times New Roman" panose="02020603050405020304" pitchFamily="18" charset="0"/>
                <a:cs typeface="Times New Roman" panose="02020603050405020304" pitchFamily="18" charset="0"/>
              </a:rPr>
              <a:t>определить значение карманных денег для подростка</a:t>
            </a:r>
            <a:r>
              <a:rPr lang="ru-RU" sz="2400" b="1" dirty="0" smtClean="0">
                <a:solidFill>
                  <a:srgbClr val="0070C0"/>
                </a:solidFill>
                <a:latin typeface="Times New Roman" panose="02020603050405020304" pitchFamily="18" charset="0"/>
                <a:cs typeface="Times New Roman" panose="02020603050405020304" pitchFamily="18" charset="0"/>
              </a:rPr>
              <a:t>.</a:t>
            </a:r>
          </a:p>
          <a:p>
            <a:pPr marL="285750" indent="-285750" algn="just">
              <a:buFont typeface="Arial" panose="020B0604020202020204" pitchFamily="34" charset="0"/>
              <a:buChar char="•"/>
            </a:pPr>
            <a:r>
              <a:rPr lang="ru-RU" sz="2400" b="1" dirty="0">
                <a:solidFill>
                  <a:srgbClr val="0070C0"/>
                </a:solidFill>
                <a:latin typeface="Times New Roman" panose="02020603050405020304" pitchFamily="18" charset="0"/>
                <a:cs typeface="Times New Roman" panose="02020603050405020304" pitchFamily="18" charset="0"/>
              </a:rPr>
              <a:t>п</a:t>
            </a:r>
            <a:r>
              <a:rPr lang="ru-RU" sz="2400" b="1" dirty="0" smtClean="0">
                <a:solidFill>
                  <a:srgbClr val="0070C0"/>
                </a:solidFill>
                <a:latin typeface="Times New Roman" panose="02020603050405020304" pitchFamily="18" charset="0"/>
                <a:cs typeface="Times New Roman" panose="02020603050405020304" pitchFamily="18" charset="0"/>
              </a:rPr>
              <a:t>ознакомить родителей с мнением психологов по данной теме</a:t>
            </a:r>
          </a:p>
          <a:p>
            <a:pPr marL="285750" indent="-285750" algn="just">
              <a:buFont typeface="Arial" panose="020B0604020202020204" pitchFamily="34" charset="0"/>
              <a:buChar char="•"/>
            </a:pPr>
            <a:r>
              <a:rPr lang="ru-RU" sz="2400" b="1" dirty="0">
                <a:solidFill>
                  <a:srgbClr val="0070C0"/>
                </a:solidFill>
                <a:latin typeface="Times New Roman" panose="02020603050405020304" pitchFamily="18" charset="0"/>
                <a:cs typeface="Times New Roman" panose="02020603050405020304" pitchFamily="18" charset="0"/>
              </a:rPr>
              <a:t>о</a:t>
            </a:r>
            <a:r>
              <a:rPr lang="ru-RU" sz="2400" b="1" dirty="0" smtClean="0">
                <a:solidFill>
                  <a:srgbClr val="0070C0"/>
                </a:solidFill>
                <a:latin typeface="Times New Roman" panose="02020603050405020304" pitchFamily="18" charset="0"/>
                <a:cs typeface="Times New Roman" panose="02020603050405020304" pitchFamily="18" charset="0"/>
              </a:rPr>
              <a:t>знакомить родителей с мнением учащихся по данной теме</a:t>
            </a:r>
            <a:endParaRPr lang="ru-RU" sz="2400" b="1" dirty="0">
              <a:solidFill>
                <a:srgbClr val="0070C0"/>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ru-RU" sz="2400" b="1" dirty="0">
                <a:solidFill>
                  <a:srgbClr val="0070C0"/>
                </a:solidFill>
                <a:latin typeface="Times New Roman" panose="02020603050405020304" pitchFamily="18" charset="0"/>
                <a:cs typeface="Times New Roman" panose="02020603050405020304" pitchFamily="18" charset="0"/>
              </a:rPr>
              <a:t>дать необходимые рекомендации по решению данного вопроса в семье.</a:t>
            </a:r>
          </a:p>
          <a:p>
            <a:endParaRPr lang="ru-RU" dirty="0"/>
          </a:p>
          <a:p>
            <a:endParaRPr lang="ru-RU" dirty="0"/>
          </a:p>
        </p:txBody>
      </p:sp>
    </p:spTree>
    <p:extLst>
      <p:ext uri="{BB962C8B-B14F-4D97-AF65-F5344CB8AC3E}">
        <p14:creationId xmlns:p14="http://schemas.microsoft.com/office/powerpoint/2010/main" val="2632595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7030A0"/>
                </a:solidFill>
              </a:rPr>
              <a:t>Результаты опроса</a:t>
            </a:r>
            <a:endParaRPr lang="ru-RU" b="1" dirty="0">
              <a:solidFill>
                <a:srgbClr val="7030A0"/>
              </a:solidFill>
            </a:endParaRPr>
          </a:p>
        </p:txBody>
      </p:sp>
      <p:graphicFrame>
        <p:nvGraphicFramePr>
          <p:cNvPr id="6" name="Объект 5"/>
          <p:cNvGraphicFramePr>
            <a:graphicFrameLocks noGrp="1"/>
          </p:cNvGraphicFramePr>
          <p:nvPr>
            <p:ph sz="half" idx="1"/>
            <p:extLst>
              <p:ext uri="{D42A27DB-BD31-4B8C-83A1-F6EECF244321}">
                <p14:modId xmlns:p14="http://schemas.microsoft.com/office/powerpoint/2010/main" val="3709192432"/>
              </p:ext>
            </p:extLst>
          </p:nvPr>
        </p:nvGraphicFramePr>
        <p:xfrm>
          <a:off x="838200" y="1825625"/>
          <a:ext cx="5181600" cy="43513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Объект 9"/>
          <p:cNvGraphicFramePr>
            <a:graphicFrameLocks noGrp="1"/>
          </p:cNvGraphicFramePr>
          <p:nvPr>
            <p:ph sz="half" idx="2"/>
            <p:extLst>
              <p:ext uri="{D42A27DB-BD31-4B8C-83A1-F6EECF244321}">
                <p14:modId xmlns:p14="http://schemas.microsoft.com/office/powerpoint/2010/main" val="2319083362"/>
              </p:ext>
            </p:extLst>
          </p:nvPr>
        </p:nvGraphicFramePr>
        <p:xfrm>
          <a:off x="6371302" y="1825625"/>
          <a:ext cx="4982497"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35422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sz="half" idx="4294967295"/>
            <p:extLst>
              <p:ext uri="{D42A27DB-BD31-4B8C-83A1-F6EECF244321}">
                <p14:modId xmlns:p14="http://schemas.microsoft.com/office/powerpoint/2010/main" val="131638997"/>
              </p:ext>
            </p:extLst>
          </p:nvPr>
        </p:nvGraphicFramePr>
        <p:xfrm>
          <a:off x="796412" y="619432"/>
          <a:ext cx="5678130" cy="555753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Объект 9"/>
          <p:cNvGraphicFramePr>
            <a:graphicFrameLocks noGrp="1"/>
          </p:cNvGraphicFramePr>
          <p:nvPr>
            <p:ph sz="half" idx="4294967295"/>
            <p:extLst>
              <p:ext uri="{D42A27DB-BD31-4B8C-83A1-F6EECF244321}">
                <p14:modId xmlns:p14="http://schemas.microsoft.com/office/powerpoint/2010/main" val="1950188404"/>
              </p:ext>
            </p:extLst>
          </p:nvPr>
        </p:nvGraphicFramePr>
        <p:xfrm>
          <a:off x="6474542" y="619432"/>
          <a:ext cx="5530645" cy="55575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401258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sz="half" idx="4294967295"/>
            <p:extLst>
              <p:ext uri="{D42A27DB-BD31-4B8C-83A1-F6EECF244321}">
                <p14:modId xmlns:p14="http://schemas.microsoft.com/office/powerpoint/2010/main" val="1726005624"/>
              </p:ext>
            </p:extLst>
          </p:nvPr>
        </p:nvGraphicFramePr>
        <p:xfrm>
          <a:off x="855405" y="412955"/>
          <a:ext cx="5412659" cy="610583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Объект 9"/>
          <p:cNvGraphicFramePr>
            <a:graphicFrameLocks noGrp="1"/>
          </p:cNvGraphicFramePr>
          <p:nvPr>
            <p:ph sz="half" idx="4294967295"/>
            <p:extLst>
              <p:ext uri="{D42A27DB-BD31-4B8C-83A1-F6EECF244321}">
                <p14:modId xmlns:p14="http://schemas.microsoft.com/office/powerpoint/2010/main" val="1057819081"/>
              </p:ext>
            </p:extLst>
          </p:nvPr>
        </p:nvGraphicFramePr>
        <p:xfrm>
          <a:off x="6268064" y="412955"/>
          <a:ext cx="5560142" cy="61058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77847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Объект 8"/>
          <p:cNvGraphicFramePr>
            <a:graphicFrameLocks noGrp="1"/>
          </p:cNvGraphicFramePr>
          <p:nvPr>
            <p:ph idx="4294967295"/>
            <p:extLst>
              <p:ext uri="{D42A27DB-BD31-4B8C-83A1-F6EECF244321}">
                <p14:modId xmlns:p14="http://schemas.microsoft.com/office/powerpoint/2010/main" val="2951098910"/>
              </p:ext>
            </p:extLst>
          </p:nvPr>
        </p:nvGraphicFramePr>
        <p:xfrm>
          <a:off x="1032386" y="501444"/>
          <a:ext cx="9483213" cy="61353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68944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57200" y="176982"/>
            <a:ext cx="11267768" cy="6430296"/>
          </a:xfrm>
          <a:prstGeom prst="rect">
            <a:avLst/>
          </a:prstGeom>
        </p:spPr>
      </p:pic>
    </p:spTree>
    <p:extLst>
      <p:ext uri="{BB962C8B-B14F-4D97-AF65-F5344CB8AC3E}">
        <p14:creationId xmlns:p14="http://schemas.microsoft.com/office/powerpoint/2010/main" val="21822583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7030A0"/>
                </a:solidFill>
                <a:latin typeface="Times New Roman" panose="02020603050405020304" pitchFamily="18" charset="0"/>
                <a:cs typeface="Times New Roman" panose="02020603050405020304" pitchFamily="18" charset="0"/>
              </a:rPr>
              <a:t>Литература</a:t>
            </a:r>
            <a:endParaRPr lang="ru-RU" b="1" dirty="0">
              <a:solidFill>
                <a:srgbClr val="7030A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ru-RU" dirty="0"/>
              <a:t>1. </a:t>
            </a:r>
            <a:r>
              <a:rPr lang="ru-RU" dirty="0" smtClean="0"/>
              <a:t>Дети и деньги. Пособие для родителей. /Тимур Мазаев, Елизавета Филоненко </a:t>
            </a:r>
          </a:p>
          <a:p>
            <a:r>
              <a:rPr lang="ru-RU" dirty="0"/>
              <a:t>2</a:t>
            </a:r>
            <a:r>
              <a:rPr lang="ru-RU" dirty="0" smtClean="0"/>
              <a:t>. </a:t>
            </a:r>
            <a:r>
              <a:rPr lang="en-US" dirty="0" smtClean="0">
                <a:hlinkClick r:id="rId2"/>
              </a:rPr>
              <a:t>https</a:t>
            </a:r>
            <a:r>
              <a:rPr lang="en-US" dirty="0">
                <a:hlinkClick r:id="rId2"/>
              </a:rPr>
              <a:t>://moneypapa.ru/karmannie-dengi-vzglyad-detskogo-psyhologa</a:t>
            </a:r>
            <a:r>
              <a:rPr lang="en-US" dirty="0" smtClean="0">
                <a:hlinkClick r:id="rId2"/>
              </a:rPr>
              <a:t>/</a:t>
            </a:r>
            <a:endParaRPr lang="ru-RU" dirty="0" smtClean="0"/>
          </a:p>
          <a:p>
            <a:r>
              <a:rPr lang="ru-RU" dirty="0"/>
              <a:t>3</a:t>
            </a:r>
            <a:r>
              <a:rPr lang="ru-RU" dirty="0" smtClean="0"/>
              <a:t>. </a:t>
            </a:r>
            <a:r>
              <a:rPr lang="en-US" dirty="0" smtClean="0">
                <a:hlinkClick r:id="rId3"/>
              </a:rPr>
              <a:t>https</a:t>
            </a:r>
            <a:r>
              <a:rPr lang="en-US" dirty="0">
                <a:hlinkClick r:id="rId3"/>
              </a:rPr>
              <a:t>://</a:t>
            </a:r>
            <a:r>
              <a:rPr lang="en-US" dirty="0" smtClean="0">
                <a:hlinkClick r:id="rId3"/>
              </a:rPr>
              <a:t>dnevnik.ru/ad/promo/minfin-p2</a:t>
            </a:r>
            <a:endParaRPr lang="ru-RU" dirty="0" smtClean="0"/>
          </a:p>
          <a:p>
            <a:r>
              <a:rPr lang="ru-RU" dirty="0"/>
              <a:t>4</a:t>
            </a:r>
            <a:r>
              <a:rPr lang="ru-RU" dirty="0" smtClean="0"/>
              <a:t>. </a:t>
            </a:r>
            <a:r>
              <a:rPr lang="en-US" dirty="0" smtClean="0"/>
              <a:t>https</a:t>
            </a:r>
            <a:r>
              <a:rPr lang="en-US" dirty="0"/>
              <a:t>://psy-files.ru/family/karmannye-dengi-dla-rebenka.html</a:t>
            </a:r>
            <a:endParaRPr lang="ru-RU" dirty="0"/>
          </a:p>
          <a:p>
            <a:pPr marL="0" indent="0">
              <a:buNone/>
            </a:pPr>
            <a:endParaRPr lang="ru-RU" dirty="0"/>
          </a:p>
        </p:txBody>
      </p:sp>
    </p:spTree>
    <p:extLst>
      <p:ext uri="{BB962C8B-B14F-4D97-AF65-F5344CB8AC3E}">
        <p14:creationId xmlns:p14="http://schemas.microsoft.com/office/powerpoint/2010/main" val="83235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5910" y="309716"/>
            <a:ext cx="5530645" cy="6370975"/>
          </a:xfrm>
          <a:prstGeom prst="rect">
            <a:avLst/>
          </a:prstGeom>
        </p:spPr>
        <p:txBody>
          <a:bodyPr wrap="square">
            <a:spAutoFit/>
          </a:bodyPr>
          <a:lstStyle/>
          <a:p>
            <a:r>
              <a:rPr lang="ru-RU" sz="2400" b="1" dirty="0" smtClean="0">
                <a:solidFill>
                  <a:srgbClr val="0070C0"/>
                </a:solidFill>
                <a:latin typeface="Times New Roman" panose="02020603050405020304" pitchFamily="18" charset="0"/>
                <a:cs typeface="Times New Roman" panose="02020603050405020304" pitchFamily="18" charset="0"/>
              </a:rPr>
              <a:t>Невозможно представить современный мир без денег. Деньги окружают нас и наших детей в повседневной жизни.</a:t>
            </a:r>
          </a:p>
          <a:p>
            <a:r>
              <a:rPr lang="ru-RU" sz="2400" b="1" dirty="0" smtClean="0">
                <a:solidFill>
                  <a:srgbClr val="0070C0"/>
                </a:solidFill>
                <a:latin typeface="Times New Roman" panose="02020603050405020304" pitchFamily="18" charset="0"/>
                <a:cs typeface="Times New Roman" panose="02020603050405020304" pitchFamily="18" charset="0"/>
              </a:rPr>
              <a:t>Многие современные дети желают заработать деньги  с раннего возраста. Они пытаются монетизировать своё творчество, ведут блоги в социальных сетях, снимают стримы, придумывают и реализуют бизнес-идеи. Важно в этот момент оказать им поддержку, в том числе – теоретическую. Научить понимать экономические процессы, заложив таким образом фундамент финансовой грамотности и будущего благополучия.</a:t>
            </a:r>
            <a:endParaRPr lang="ru-RU" sz="2400" b="1" dirty="0">
              <a:solidFill>
                <a:srgbClr val="0070C0"/>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6563032" y="309716"/>
            <a:ext cx="5383162" cy="4350774"/>
          </a:xfrm>
          <a:prstGeom prst="rect">
            <a:avLst/>
          </a:prstGeom>
        </p:spPr>
      </p:pic>
    </p:spTree>
    <p:extLst>
      <p:ext uri="{BB962C8B-B14F-4D97-AF65-F5344CB8AC3E}">
        <p14:creationId xmlns:p14="http://schemas.microsoft.com/office/powerpoint/2010/main" val="2059184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0070C0"/>
                </a:solidFill>
              </a:rPr>
              <a:t>Карманные деньги. Мнение родителей: за и против</a:t>
            </a:r>
            <a:endParaRPr lang="ru-RU" b="1" dirty="0">
              <a:solidFill>
                <a:srgbClr val="0070C0"/>
              </a:solidFill>
            </a:endParaRPr>
          </a:p>
        </p:txBody>
      </p:sp>
      <p:sp>
        <p:nvSpPr>
          <p:cNvPr id="3" name="Объект 2"/>
          <p:cNvSpPr>
            <a:spLocks noGrp="1"/>
          </p:cNvSpPr>
          <p:nvPr>
            <p:ph sz="half" idx="1"/>
          </p:nvPr>
        </p:nvSpPr>
        <p:spPr>
          <a:xfrm>
            <a:off x="838200" y="1825624"/>
            <a:ext cx="5181600" cy="4589923"/>
          </a:xfrm>
          <a:gradFill>
            <a:gsLst>
              <a:gs pos="0">
                <a:srgbClr val="FECEFC"/>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25000" lnSpcReduction="20000"/>
          </a:bodyPr>
          <a:lstStyle/>
          <a:p>
            <a:pPr marL="0" indent="0">
              <a:buNone/>
            </a:pPr>
            <a:r>
              <a:rPr lang="ru-RU" sz="11200" b="1" dirty="0" smtClean="0">
                <a:solidFill>
                  <a:srgbClr val="7030A0"/>
                </a:solidFill>
                <a:latin typeface="Times New Roman" panose="02020603050405020304" pitchFamily="18" charset="0"/>
                <a:cs typeface="Times New Roman" panose="02020603050405020304" pitchFamily="18" charset="0"/>
              </a:rPr>
              <a:t>Аргументы за:</a:t>
            </a:r>
          </a:p>
          <a:p>
            <a:pPr marL="0" indent="0">
              <a:buNone/>
            </a:pPr>
            <a:r>
              <a:rPr lang="ru-RU" dirty="0" smtClean="0">
                <a:solidFill>
                  <a:srgbClr val="0070C0"/>
                </a:solidFill>
              </a:rPr>
              <a:t>-- </a:t>
            </a:r>
            <a:r>
              <a:rPr lang="ru-RU" sz="9600" dirty="0" smtClean="0">
                <a:solidFill>
                  <a:srgbClr val="0070C0"/>
                </a:solidFill>
                <a:latin typeface="Times New Roman" panose="02020603050405020304" pitchFamily="18" charset="0"/>
                <a:cs typeface="Times New Roman" panose="02020603050405020304" pitchFamily="18" charset="0"/>
              </a:rPr>
              <a:t>деньги учат ребенка правильному обращению с деньгами</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-будет знать цену деньгам</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-самостоятельность в принятии решений о выборе покупки</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-деньги придают ребенку уверенность в себе</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-у ребенка не возникает зависти к сверстникам</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-ребенок чувствует себя полноценным членом семьи</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-деньги могут помочь ребенку в экстренной ситуации</a:t>
            </a:r>
            <a:endParaRPr lang="ru-RU" sz="9600" dirty="0">
              <a:solidFill>
                <a:srgbClr val="0070C0"/>
              </a:solidFill>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172200" y="1825625"/>
            <a:ext cx="5181600" cy="4589922"/>
          </a:xfrm>
          <a:gradFill>
            <a:gsLst>
              <a:gs pos="0">
                <a:srgbClr val="FECEFC"/>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fontScale="25000" lnSpcReduction="20000"/>
          </a:bodyPr>
          <a:lstStyle/>
          <a:p>
            <a:pPr marL="0" indent="0">
              <a:buNone/>
            </a:pPr>
            <a:r>
              <a:rPr lang="ru-RU" sz="11200" b="1" dirty="0" smtClean="0">
                <a:solidFill>
                  <a:srgbClr val="7030A0"/>
                </a:solidFill>
                <a:latin typeface="Times New Roman" panose="02020603050405020304" pitchFamily="18" charset="0"/>
                <a:cs typeface="Times New Roman" panose="02020603050405020304" pitchFamily="18" charset="0"/>
              </a:rPr>
              <a:t>Аргументы против:</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-все необходимое ребенку покупают родители</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-ребенок не будет знать цену деньгам</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-потратит деньги впустую</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-может выработаться зависимость от карманных денег</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-может стать жадным, капризным, избалованным</a:t>
            </a:r>
          </a:p>
          <a:p>
            <a:pPr marL="0" indent="0">
              <a:buNone/>
            </a:pPr>
            <a:r>
              <a:rPr lang="ru-RU" sz="9600" dirty="0" smtClean="0">
                <a:solidFill>
                  <a:srgbClr val="0070C0"/>
                </a:solidFill>
                <a:latin typeface="Times New Roman" panose="02020603050405020304" pitchFamily="18" charset="0"/>
                <a:cs typeface="Times New Roman" panose="02020603050405020304" pitchFamily="18" charset="0"/>
              </a:rPr>
              <a:t>-опасно иметь ребенку карманные деньги-зависть других детей</a:t>
            </a:r>
          </a:p>
          <a:p>
            <a:pPr marL="0" indent="0">
              <a:buNone/>
            </a:pPr>
            <a:endParaRPr lang="ru-RU" sz="96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279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91729"/>
            <a:ext cx="10515600" cy="1498959"/>
          </a:xfrm>
        </p:spPr>
        <p:txBody>
          <a:bodyPr>
            <a:noAutofit/>
          </a:bodyPr>
          <a:lstStyle/>
          <a:p>
            <a:r>
              <a:rPr lang="ru-RU" sz="2800" b="1" dirty="0" smtClean="0">
                <a:solidFill>
                  <a:srgbClr val="002060"/>
                </a:solidFill>
                <a:latin typeface="Times New Roman" panose="02020603050405020304" pitchFamily="18" charset="0"/>
                <a:cs typeface="Times New Roman" panose="02020603050405020304" pitchFamily="18" charset="0"/>
              </a:rPr>
              <a:t/>
            </a:r>
            <a:br>
              <a:rPr lang="ru-RU" sz="2800" b="1" dirty="0" smtClean="0">
                <a:solidFill>
                  <a:srgbClr val="002060"/>
                </a:solidFill>
                <a:latin typeface="Times New Roman" panose="02020603050405020304" pitchFamily="18" charset="0"/>
                <a:cs typeface="Times New Roman" panose="02020603050405020304" pitchFamily="18" charset="0"/>
              </a:rPr>
            </a:br>
            <a:r>
              <a:rPr lang="ru-RU" sz="2800" b="1" dirty="0" smtClean="0">
                <a:solidFill>
                  <a:srgbClr val="002060"/>
                </a:solidFill>
                <a:latin typeface="Times New Roman" panose="02020603050405020304" pitchFamily="18" charset="0"/>
                <a:cs typeface="Times New Roman" panose="02020603050405020304" pitchFamily="18" charset="0"/>
              </a:rPr>
              <a:t>Существуют </a:t>
            </a:r>
            <a:r>
              <a:rPr lang="ru-RU" sz="2800" b="1" dirty="0">
                <a:solidFill>
                  <a:srgbClr val="002060"/>
                </a:solidFill>
                <a:latin typeface="Times New Roman" panose="02020603050405020304" pitchFamily="18" charset="0"/>
                <a:cs typeface="Times New Roman" panose="02020603050405020304" pitchFamily="18" charset="0"/>
              </a:rPr>
              <a:t>несколько устойчивых убеждений о карманных деньгах, которыми, как правило, руководствуются родители, решая этот вопрос. Они не всегда точны, и нуждаются в рассмотрении. </a:t>
            </a:r>
            <a:br>
              <a:rPr lang="ru-RU" sz="2800" b="1" dirty="0">
                <a:solidFill>
                  <a:srgbClr val="002060"/>
                </a:solidFill>
                <a:latin typeface="Times New Roman" panose="02020603050405020304" pitchFamily="18" charset="0"/>
                <a:cs typeface="Times New Roman" panose="02020603050405020304" pitchFamily="18" charset="0"/>
              </a:rPr>
            </a:br>
            <a:endParaRPr lang="ru-RU" sz="2800" b="1" dirty="0">
              <a:solidFill>
                <a:srgbClr val="00206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2536723"/>
            <a:ext cx="10515600" cy="3640240"/>
          </a:xfrm>
        </p:spPr>
        <p:txBody>
          <a:bodyPr/>
          <a:lstStyle/>
          <a:p>
            <a:pPr marL="0" indent="0">
              <a:buNone/>
            </a:pPr>
            <a:r>
              <a:rPr lang="ru-RU" b="1" dirty="0" smtClean="0">
                <a:solidFill>
                  <a:srgbClr val="7030A0"/>
                </a:solidFill>
                <a:latin typeface="Times New Roman" panose="02020603050405020304" pitchFamily="18" charset="0"/>
                <a:cs typeface="Times New Roman" panose="02020603050405020304" pitchFamily="18" charset="0"/>
              </a:rPr>
              <a:t>Убеждение 1:</a:t>
            </a:r>
            <a:r>
              <a:rPr lang="ru-RU" b="1" dirty="0">
                <a:solidFill>
                  <a:srgbClr val="7030A0"/>
                </a:solidFill>
                <a:latin typeface="Times New Roman" panose="02020603050405020304" pitchFamily="18" charset="0"/>
                <a:cs typeface="Times New Roman" panose="02020603050405020304" pitchFamily="18" charset="0"/>
              </a:rPr>
              <a:t> «Деньги помогают обучиться азам финансовой грамотности, дети учатся рассчитывать свои траты».</a:t>
            </a:r>
            <a:endParaRPr lang="ru-RU" dirty="0">
              <a:solidFill>
                <a:srgbClr val="7030A0"/>
              </a:solidFill>
              <a:latin typeface="Times New Roman" panose="02020603050405020304" pitchFamily="18" charset="0"/>
              <a:cs typeface="Times New Roman" panose="02020603050405020304" pitchFamily="18" charset="0"/>
            </a:endParaRPr>
          </a:p>
          <a:p>
            <a:pPr marL="0" indent="0">
              <a:buNone/>
            </a:pPr>
            <a:r>
              <a:rPr lang="ru-RU" dirty="0" smtClean="0">
                <a:solidFill>
                  <a:srgbClr val="0070C0"/>
                </a:solidFill>
              </a:rPr>
              <a:t>Когда деньги выдают взрослым детям и если эти суммы достаточно солидны, в данном случае карманные деньги действительно научат детей финансовой грамотности. Что касается маленьких детей, небольшая сумма, которая им выдается, вряд ли всерьез научит их обращению с деньгами, учитывая то, что финансовая сторона их жизни полностью обеспечена взрослыми.</a:t>
            </a:r>
            <a:endParaRPr lang="ru-RU" dirty="0">
              <a:solidFill>
                <a:srgbClr val="0070C0"/>
              </a:solidFill>
            </a:endParaRPr>
          </a:p>
        </p:txBody>
      </p:sp>
    </p:spTree>
    <p:extLst>
      <p:ext uri="{BB962C8B-B14F-4D97-AF65-F5344CB8AC3E}">
        <p14:creationId xmlns:p14="http://schemas.microsoft.com/office/powerpoint/2010/main" val="1488044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smtClean="0">
                <a:solidFill>
                  <a:srgbClr val="7030A0"/>
                </a:solidFill>
              </a:rPr>
              <a:t>Убеждение 2: «Карманные деньги научат ребенка ценить деньги, беречь их, помогут понять их настоящую цену».</a:t>
            </a:r>
            <a:r>
              <a:rPr lang="ru-RU" sz="3200" dirty="0" smtClean="0">
                <a:solidFill>
                  <a:srgbClr val="7030A0"/>
                </a:solidFill>
              </a:rPr>
              <a:t/>
            </a:r>
            <a:br>
              <a:rPr lang="ru-RU" sz="3200" dirty="0" smtClean="0">
                <a:solidFill>
                  <a:srgbClr val="7030A0"/>
                </a:solidFill>
              </a:rPr>
            </a:br>
            <a:endParaRPr lang="ru-RU" sz="3200" dirty="0">
              <a:solidFill>
                <a:srgbClr val="7030A0"/>
              </a:solidFill>
            </a:endParaRPr>
          </a:p>
        </p:txBody>
      </p:sp>
      <p:sp>
        <p:nvSpPr>
          <p:cNvPr id="3" name="Объект 2"/>
          <p:cNvSpPr>
            <a:spLocks noGrp="1"/>
          </p:cNvSpPr>
          <p:nvPr>
            <p:ph idx="1"/>
          </p:nvPr>
        </p:nvSpPr>
        <p:spPr/>
        <p:txBody>
          <a:bodyPr>
            <a:normAutofit/>
          </a:bodyPr>
          <a:lstStyle/>
          <a:p>
            <a:r>
              <a:rPr lang="ru-RU" dirty="0" smtClean="0">
                <a:solidFill>
                  <a:schemeClr val="accent1">
                    <a:lumMod val="75000"/>
                  </a:schemeClr>
                </a:solidFill>
                <a:latin typeface="Times New Roman" panose="02020603050405020304" pitchFamily="18" charset="0"/>
                <a:cs typeface="Times New Roman" panose="02020603050405020304" pitchFamily="18" charset="0"/>
              </a:rPr>
              <a:t>Вряд </a:t>
            </a:r>
            <a:r>
              <a:rPr lang="ru-RU" dirty="0">
                <a:solidFill>
                  <a:schemeClr val="accent1">
                    <a:lumMod val="75000"/>
                  </a:schemeClr>
                </a:solidFill>
                <a:latin typeface="Times New Roman" panose="02020603050405020304" pitchFamily="18" charset="0"/>
                <a:cs typeface="Times New Roman" panose="02020603050405020304" pitchFamily="18" charset="0"/>
              </a:rPr>
              <a:t>ли это верно для детей, которые по-настоящему ни в чем не нуждаются. </a:t>
            </a:r>
            <a:r>
              <a:rPr lang="ru-RU" dirty="0" smtClean="0">
                <a:solidFill>
                  <a:schemeClr val="accent1">
                    <a:lumMod val="75000"/>
                  </a:schemeClr>
                </a:solidFill>
                <a:latin typeface="Times New Roman" panose="02020603050405020304" pitchFamily="18" charset="0"/>
                <a:cs typeface="Times New Roman" panose="02020603050405020304" pitchFamily="18" charset="0"/>
              </a:rPr>
              <a:t>Иногда  </a:t>
            </a:r>
            <a:r>
              <a:rPr lang="ru-RU" dirty="0">
                <a:solidFill>
                  <a:schemeClr val="accent1">
                    <a:lumMod val="75000"/>
                  </a:schemeClr>
                </a:solidFill>
                <a:latin typeface="Times New Roman" panose="02020603050405020304" pitchFamily="18" charset="0"/>
                <a:cs typeface="Times New Roman" panose="02020603050405020304" pitchFamily="18" charset="0"/>
              </a:rPr>
              <a:t>среди детей встречается особо трепетное отношение к личным деньгам, но это скорее индивидуальная черта, которая обычно сопровождается и другими особенностями характера. Чаще всего наличие карманных денег не учит детей бережливости</a:t>
            </a:r>
            <a:r>
              <a:rPr lang="ru-RU" dirty="0" smtClean="0">
                <a:solidFill>
                  <a:schemeClr val="accent1">
                    <a:lumMod val="75000"/>
                  </a:schemeClr>
                </a:solidFill>
                <a:latin typeface="Times New Roman" panose="02020603050405020304" pitchFamily="18" charset="0"/>
                <a:cs typeface="Times New Roman" panose="02020603050405020304" pitchFamily="18" charset="0"/>
              </a:rPr>
              <a:t>.</a:t>
            </a:r>
            <a:endParaRPr lang="ru-RU"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9353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0" indent="0"/>
            <a:r>
              <a:rPr lang="ru-RU" sz="3100" b="1" dirty="0" smtClean="0">
                <a:solidFill>
                  <a:srgbClr val="0070C0"/>
                </a:solidFill>
                <a:latin typeface="Times New Roman" panose="02020603050405020304" pitchFamily="18" charset="0"/>
                <a:cs typeface="Times New Roman" panose="02020603050405020304" pitchFamily="18" charset="0"/>
              </a:rPr>
              <a:t/>
            </a:r>
            <a:br>
              <a:rPr lang="ru-RU" sz="3100" b="1" dirty="0" smtClean="0">
                <a:solidFill>
                  <a:srgbClr val="0070C0"/>
                </a:solidFill>
                <a:latin typeface="Times New Roman" panose="02020603050405020304" pitchFamily="18" charset="0"/>
                <a:cs typeface="Times New Roman" panose="02020603050405020304" pitchFamily="18" charset="0"/>
              </a:rPr>
            </a:br>
            <a:r>
              <a:rPr lang="ru-RU" sz="3100" b="1" dirty="0">
                <a:solidFill>
                  <a:srgbClr val="0070C0"/>
                </a:solidFill>
                <a:latin typeface="Times New Roman" panose="02020603050405020304" pitchFamily="18" charset="0"/>
                <a:cs typeface="Times New Roman" panose="02020603050405020304" pitchFamily="18" charset="0"/>
              </a:rPr>
              <a:t/>
            </a:r>
            <a:br>
              <a:rPr lang="ru-RU" sz="3100" b="1" dirty="0">
                <a:solidFill>
                  <a:srgbClr val="0070C0"/>
                </a:solidFill>
                <a:latin typeface="Times New Roman" panose="02020603050405020304" pitchFamily="18" charset="0"/>
                <a:cs typeface="Times New Roman" panose="02020603050405020304" pitchFamily="18" charset="0"/>
              </a:rPr>
            </a:br>
            <a:r>
              <a:rPr lang="ru-RU" sz="3100" b="1" dirty="0" smtClean="0">
                <a:solidFill>
                  <a:srgbClr val="0070C0"/>
                </a:solidFill>
                <a:latin typeface="Times New Roman" panose="02020603050405020304" pitchFamily="18" charset="0"/>
                <a:cs typeface="Times New Roman" panose="02020603050405020304" pitchFamily="18" charset="0"/>
              </a:rPr>
              <a:t/>
            </a:r>
            <a:br>
              <a:rPr lang="ru-RU" sz="3100" b="1" dirty="0" smtClean="0">
                <a:solidFill>
                  <a:srgbClr val="0070C0"/>
                </a:solidFill>
                <a:latin typeface="Times New Roman" panose="02020603050405020304" pitchFamily="18" charset="0"/>
                <a:cs typeface="Times New Roman" panose="02020603050405020304" pitchFamily="18" charset="0"/>
              </a:rPr>
            </a:br>
            <a:r>
              <a:rPr lang="ru-RU" sz="3100" b="1" dirty="0" smtClean="0">
                <a:solidFill>
                  <a:srgbClr val="7030A0"/>
                </a:solidFill>
                <a:latin typeface="Times New Roman" panose="02020603050405020304" pitchFamily="18" charset="0"/>
                <a:cs typeface="Times New Roman" panose="02020603050405020304" pitchFamily="18" charset="0"/>
              </a:rPr>
              <a:t>Карманные деньги в жизни ребенка играют  скорее психологическую роль. Появляясь в жизни ребенка, они воздействуют сразу на несколько сторон его жизни.</a:t>
            </a:r>
            <a:br>
              <a:rPr lang="ru-RU" sz="3100" b="1" dirty="0" smtClean="0">
                <a:solidFill>
                  <a:srgbClr val="7030A0"/>
                </a:solidFill>
                <a:latin typeface="Times New Roman" panose="02020603050405020304" pitchFamily="18" charset="0"/>
                <a:cs typeface="Times New Roman" panose="02020603050405020304" pitchFamily="18" charset="0"/>
              </a:rPr>
            </a:br>
            <a:r>
              <a:rPr lang="ru-RU" dirty="0" smtClean="0"/>
              <a:t/>
            </a:r>
            <a:br>
              <a:rPr lang="ru-RU" dirty="0" smtClean="0"/>
            </a:br>
            <a:endParaRPr lang="ru-RU" dirty="0"/>
          </a:p>
        </p:txBody>
      </p:sp>
      <p:sp>
        <p:nvSpPr>
          <p:cNvPr id="3" name="Объект 2"/>
          <p:cNvSpPr>
            <a:spLocks noGrp="1"/>
          </p:cNvSpPr>
          <p:nvPr>
            <p:ph idx="1"/>
          </p:nvPr>
        </p:nvSpPr>
        <p:spPr/>
        <p:txBody>
          <a:bodyPr>
            <a:normAutofit fontScale="85000" lnSpcReduction="20000"/>
          </a:bodyPr>
          <a:lstStyle/>
          <a:p>
            <a:r>
              <a:rPr lang="ru-RU" b="1" dirty="0" smtClean="0">
                <a:solidFill>
                  <a:srgbClr val="002060"/>
                </a:solidFill>
              </a:rPr>
              <a:t>Отношения с миром, способность влиять на ситуацию.</a:t>
            </a:r>
          </a:p>
          <a:p>
            <a:pPr marL="0" indent="0">
              <a:buNone/>
            </a:pPr>
            <a:r>
              <a:rPr lang="ru-RU" dirty="0">
                <a:solidFill>
                  <a:srgbClr val="0070C0"/>
                </a:solidFill>
              </a:rPr>
              <a:t>Ребенок, получивший свои собственные деньги, обретает некоторую новую грань свободы, он иначе начинает смотреть на то, что ему доступно или нет в мире вещей и удовольствий. Теперь он чувствует себя в мире более весомым и самостоятельным. </a:t>
            </a:r>
            <a:endParaRPr lang="ru-RU" dirty="0" smtClean="0">
              <a:solidFill>
                <a:srgbClr val="0070C0"/>
              </a:solidFill>
            </a:endParaRPr>
          </a:p>
          <a:p>
            <a:r>
              <a:rPr lang="ru-RU" b="1" dirty="0">
                <a:solidFill>
                  <a:srgbClr val="002060"/>
                </a:solidFill>
              </a:rPr>
              <a:t>Отношения с родителями</a:t>
            </a:r>
            <a:r>
              <a:rPr lang="ru-RU" b="1" dirty="0" smtClean="0">
                <a:solidFill>
                  <a:srgbClr val="002060"/>
                </a:solidFill>
              </a:rPr>
              <a:t>.</a:t>
            </a:r>
          </a:p>
          <a:p>
            <a:pPr marL="0" indent="0">
              <a:buNone/>
            </a:pPr>
            <a:r>
              <a:rPr lang="ru-RU" dirty="0" smtClean="0">
                <a:solidFill>
                  <a:srgbClr val="0070C0"/>
                </a:solidFill>
              </a:rPr>
              <a:t>Растущее желание независимости ребенка неизбежно влечет за собой изменения в характере его отношений с родителями. Ребенок, взрослея, постепенно отгораживает собственную территорию, на которую родители будут иметь вход, только если того захочет ребенок. Давая карманные деньги, родители со своей стороны как бы признают за ребенком право на собственную территорию. Этим они подтверждают право ребенка на собственный выбор и показывают ему свое доверие. Это особенно актуально с подростками, но касается и младших школьников.</a:t>
            </a:r>
            <a:endParaRPr lang="ru-RU" dirty="0">
              <a:solidFill>
                <a:srgbClr val="0070C0"/>
              </a:solidFill>
            </a:endParaRPr>
          </a:p>
          <a:p>
            <a:pPr marL="0" indent="0">
              <a:buNone/>
            </a:pPr>
            <a:endParaRPr lang="ru-RU" dirty="0"/>
          </a:p>
        </p:txBody>
      </p:sp>
    </p:spTree>
    <p:extLst>
      <p:ext uri="{BB962C8B-B14F-4D97-AF65-F5344CB8AC3E}">
        <p14:creationId xmlns:p14="http://schemas.microsoft.com/office/powerpoint/2010/main" val="144858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7987"/>
            <a:ext cx="10515600" cy="1032387"/>
          </a:xfrm>
        </p:spPr>
        <p:txBody>
          <a:bodyPr>
            <a:normAutofit fontScale="90000"/>
          </a:bodyPr>
          <a:lstStyle/>
          <a:p>
            <a:pPr algn="ctr"/>
            <a:r>
              <a:rPr lang="ru-RU" b="1" dirty="0" smtClean="0">
                <a:solidFill>
                  <a:srgbClr val="7030A0"/>
                </a:solidFill>
              </a:rPr>
              <a:t>Когда пора говорить о деньгах?</a:t>
            </a:r>
            <a:br>
              <a:rPr lang="ru-RU" b="1" dirty="0" smtClean="0">
                <a:solidFill>
                  <a:srgbClr val="7030A0"/>
                </a:solidFill>
              </a:rPr>
            </a:br>
            <a:endParaRPr lang="ru-RU" b="1" dirty="0">
              <a:solidFill>
                <a:srgbClr val="7030A0"/>
              </a:solidFill>
            </a:endParaRPr>
          </a:p>
        </p:txBody>
      </p:sp>
      <p:sp>
        <p:nvSpPr>
          <p:cNvPr id="3" name="Объект 2"/>
          <p:cNvSpPr>
            <a:spLocks noGrp="1"/>
          </p:cNvSpPr>
          <p:nvPr>
            <p:ph idx="1"/>
          </p:nvPr>
        </p:nvSpPr>
        <p:spPr>
          <a:xfrm>
            <a:off x="-1" y="811160"/>
            <a:ext cx="12078929" cy="6046839"/>
          </a:xfrm>
        </p:spPr>
        <p:txBody>
          <a:bodyPr>
            <a:noAutofit/>
          </a:bodyPr>
          <a:lstStyle/>
          <a:p>
            <a:r>
              <a:rPr lang="ru-RU" sz="2000" b="1" dirty="0" smtClean="0">
                <a:solidFill>
                  <a:srgbClr val="0070C0"/>
                </a:solidFill>
                <a:latin typeface="Times New Roman" panose="02020603050405020304" pitchFamily="18" charset="0"/>
                <a:cs typeface="Times New Roman" panose="02020603050405020304" pitchFamily="18" charset="0"/>
              </a:rPr>
              <a:t>Говорить о деньгах никогда не поздно и, никогда не рано. </a:t>
            </a:r>
          </a:p>
          <a:p>
            <a:pPr marL="0" indent="0">
              <a:buNone/>
            </a:pPr>
            <a:r>
              <a:rPr lang="ru-RU" sz="2000" b="1" dirty="0" smtClean="0">
                <a:solidFill>
                  <a:srgbClr val="0070C0"/>
                </a:solidFill>
                <a:latin typeface="Times New Roman" panose="02020603050405020304" pitchFamily="18" charset="0"/>
                <a:cs typeface="Times New Roman" panose="02020603050405020304" pitchFamily="18" charset="0"/>
              </a:rPr>
              <a:t>• Первый интерес и первые вопросы о деньгах формируются в </a:t>
            </a:r>
            <a:r>
              <a:rPr lang="ru-RU" sz="2000" b="1" dirty="0" smtClean="0">
                <a:solidFill>
                  <a:srgbClr val="0070C0"/>
                </a:solidFill>
                <a:latin typeface="Times New Roman" panose="02020603050405020304" pitchFamily="18" charset="0"/>
                <a:cs typeface="Times New Roman" panose="02020603050405020304" pitchFamily="18" charset="0"/>
              </a:rPr>
              <a:t>примерно в возрасте 3х лет. Часто дети просят у родителей купить им очередную игрушку в магазине, сладости и т.п. Важно </a:t>
            </a:r>
            <a:r>
              <a:rPr lang="ru-RU" sz="2000" b="1" dirty="0" smtClean="0">
                <a:solidFill>
                  <a:srgbClr val="0070C0"/>
                </a:solidFill>
                <a:latin typeface="Times New Roman" panose="02020603050405020304" pitchFamily="18" charset="0"/>
                <a:cs typeface="Times New Roman" panose="02020603050405020304" pitchFamily="18" charset="0"/>
              </a:rPr>
              <a:t>не просто сказать ему, что денег нет, а подробно объяснить про работу и зарплату, про ценность и цену каждой вещи или продукта. </a:t>
            </a:r>
            <a:endParaRPr lang="ru-RU" sz="2000" b="1" dirty="0" smtClean="0">
              <a:solidFill>
                <a:srgbClr val="0070C0"/>
              </a:solidFill>
              <a:latin typeface="Times New Roman" panose="02020603050405020304" pitchFamily="18" charset="0"/>
              <a:cs typeface="Times New Roman" panose="02020603050405020304" pitchFamily="18" charset="0"/>
            </a:endParaRPr>
          </a:p>
          <a:p>
            <a:pPr marL="0" indent="0">
              <a:buNone/>
            </a:pPr>
            <a:r>
              <a:rPr lang="ru-RU" sz="2000" b="1" dirty="0" smtClean="0">
                <a:solidFill>
                  <a:srgbClr val="0070C0"/>
                </a:solidFill>
                <a:latin typeface="Times New Roman" panose="02020603050405020304" pitchFamily="18" charset="0"/>
                <a:cs typeface="Times New Roman" panose="02020603050405020304" pitchFamily="18" charset="0"/>
              </a:rPr>
              <a:t>• </a:t>
            </a:r>
            <a:r>
              <a:rPr lang="ru-RU" sz="2000" b="1" dirty="0" smtClean="0">
                <a:solidFill>
                  <a:srgbClr val="0070C0"/>
                </a:solidFill>
                <a:latin typeface="Times New Roman" panose="02020603050405020304" pitchFamily="18" charset="0"/>
                <a:cs typeface="Times New Roman" panose="02020603050405020304" pitchFamily="18" charset="0"/>
              </a:rPr>
              <a:t>В 6–8 лет можно </a:t>
            </a:r>
            <a:r>
              <a:rPr lang="ru-RU" sz="2000" b="1" dirty="0" smtClean="0">
                <a:solidFill>
                  <a:srgbClr val="0070C0"/>
                </a:solidFill>
                <a:latin typeface="Times New Roman" panose="02020603050405020304" pitchFamily="18" charset="0"/>
                <a:cs typeface="Times New Roman" panose="02020603050405020304" pitchFamily="18" charset="0"/>
              </a:rPr>
              <a:t>начать выдавать ребенку </a:t>
            </a:r>
            <a:r>
              <a:rPr lang="ru-RU" sz="2000" b="1" dirty="0" smtClean="0">
                <a:solidFill>
                  <a:srgbClr val="0070C0"/>
                </a:solidFill>
                <a:latin typeface="Times New Roman" panose="02020603050405020304" pitchFamily="18" charset="0"/>
                <a:cs typeface="Times New Roman" panose="02020603050405020304" pitchFamily="18" charset="0"/>
              </a:rPr>
              <a:t>карманные деньги, которыми он может распоряжаться самостоятельно. Карманные деньги не должны быть поощрением или наказанием, это инструмент для обучения планирования трат. </a:t>
            </a:r>
          </a:p>
          <a:p>
            <a:pPr marL="0" indent="0">
              <a:buNone/>
            </a:pPr>
            <a:r>
              <a:rPr lang="ru-RU" sz="2000" b="1" dirty="0" smtClean="0">
                <a:solidFill>
                  <a:srgbClr val="0070C0"/>
                </a:solidFill>
                <a:latin typeface="Times New Roman" panose="02020603050405020304" pitchFamily="18" charset="0"/>
                <a:cs typeface="Times New Roman" panose="02020603050405020304" pitchFamily="18" charset="0"/>
              </a:rPr>
              <a:t>• В 12 лет дети учатся планировать траты и задумываются об экономии. В этом возрасте </a:t>
            </a:r>
            <a:r>
              <a:rPr lang="ru-RU" sz="2000" b="1" dirty="0">
                <a:solidFill>
                  <a:srgbClr val="0070C0"/>
                </a:solidFill>
                <a:latin typeface="Times New Roman" panose="02020603050405020304" pitchFamily="18" charset="0"/>
                <a:cs typeface="Times New Roman" panose="02020603050405020304" pitchFamily="18" charset="0"/>
              </a:rPr>
              <a:t>п</a:t>
            </a:r>
            <a:r>
              <a:rPr lang="ru-RU" sz="2000" b="1" dirty="0" smtClean="0">
                <a:solidFill>
                  <a:srgbClr val="0070C0"/>
                </a:solidFill>
                <a:latin typeface="Times New Roman" panose="02020603050405020304" pitchFamily="18" charset="0"/>
                <a:cs typeface="Times New Roman" panose="02020603050405020304" pitchFamily="18" charset="0"/>
              </a:rPr>
              <a:t>одростки </a:t>
            </a:r>
            <a:r>
              <a:rPr lang="ru-RU" sz="2000" b="1" dirty="0" smtClean="0">
                <a:solidFill>
                  <a:srgbClr val="0070C0"/>
                </a:solidFill>
                <a:latin typeface="Times New Roman" panose="02020603050405020304" pitchFamily="18" charset="0"/>
                <a:cs typeface="Times New Roman" panose="02020603050405020304" pitchFamily="18" charset="0"/>
              </a:rPr>
              <a:t>стремятся подражать кумирам, хотят выглядеть круче одноклассников и могут потратить все карманные сбережения </a:t>
            </a:r>
            <a:r>
              <a:rPr lang="ru-RU" sz="2000" b="1" dirty="0" smtClean="0">
                <a:solidFill>
                  <a:srgbClr val="0070C0"/>
                </a:solidFill>
                <a:latin typeface="Times New Roman" panose="02020603050405020304" pitchFamily="18" charset="0"/>
                <a:cs typeface="Times New Roman" panose="02020603050405020304" pitchFamily="18" charset="0"/>
              </a:rPr>
              <a:t>на </a:t>
            </a:r>
            <a:r>
              <a:rPr lang="ru-RU" sz="2000" b="1" dirty="0" smtClean="0">
                <a:solidFill>
                  <a:srgbClr val="0070C0"/>
                </a:solidFill>
                <a:latin typeface="Times New Roman" panose="02020603050405020304" pitchFamily="18" charset="0"/>
                <a:cs typeface="Times New Roman" panose="02020603050405020304" pitchFamily="18" charset="0"/>
              </a:rPr>
              <a:t>глупости</a:t>
            </a:r>
            <a:r>
              <a:rPr lang="ru-RU" sz="2000" b="1" dirty="0" smtClean="0">
                <a:solidFill>
                  <a:srgbClr val="0070C0"/>
                </a:solidFill>
                <a:latin typeface="Times New Roman" panose="02020603050405020304" pitchFamily="18" charset="0"/>
                <a:cs typeface="Times New Roman" panose="02020603050405020304" pitchFamily="18" charset="0"/>
              </a:rPr>
              <a:t>. </a:t>
            </a:r>
            <a:r>
              <a:rPr lang="ru-RU" sz="2000" b="1" dirty="0" smtClean="0">
                <a:solidFill>
                  <a:srgbClr val="0070C0"/>
                </a:solidFill>
                <a:latin typeface="Times New Roman" panose="02020603050405020304" pitchFamily="18" charset="0"/>
                <a:cs typeface="Times New Roman" panose="02020603050405020304" pitchFamily="18" charset="0"/>
              </a:rPr>
              <a:t>З</a:t>
            </a:r>
            <a:r>
              <a:rPr lang="ru-RU" sz="2000" b="1" dirty="0" smtClean="0">
                <a:solidFill>
                  <a:srgbClr val="0070C0"/>
                </a:solidFill>
                <a:latin typeface="Times New Roman" panose="02020603050405020304" pitchFamily="18" charset="0"/>
                <a:cs typeface="Times New Roman" panose="02020603050405020304" pitchFamily="18" charset="0"/>
              </a:rPr>
              <a:t>адача </a:t>
            </a:r>
            <a:r>
              <a:rPr lang="ru-RU" sz="2000" b="1" dirty="0" smtClean="0">
                <a:solidFill>
                  <a:srgbClr val="0070C0"/>
                </a:solidFill>
                <a:latin typeface="Times New Roman" panose="02020603050405020304" pitchFamily="18" charset="0"/>
                <a:cs typeface="Times New Roman" panose="02020603050405020304" pitchFamily="18" charset="0"/>
              </a:rPr>
              <a:t>родителя, объяснить, что ценность не в стоимости, а в содержании.</a:t>
            </a:r>
          </a:p>
          <a:p>
            <a:pPr marL="0" indent="0">
              <a:buNone/>
            </a:pPr>
            <a:r>
              <a:rPr lang="ru-RU" sz="2000" b="1" dirty="0" smtClean="0">
                <a:solidFill>
                  <a:srgbClr val="0070C0"/>
                </a:solidFill>
                <a:latin typeface="Times New Roman" panose="02020603050405020304" pitchFamily="18" charset="0"/>
                <a:cs typeface="Times New Roman" panose="02020603050405020304" pitchFamily="18" charset="0"/>
              </a:rPr>
              <a:t>• В 14–15 лет совсем взрослый ребёнок должен уметь принимать финансовые решения: ходить за покупками в магазин и выбрать </a:t>
            </a:r>
            <a:r>
              <a:rPr lang="ru-RU" sz="2000" b="1" dirty="0" smtClean="0">
                <a:solidFill>
                  <a:srgbClr val="0070C0"/>
                </a:solidFill>
                <a:latin typeface="Times New Roman" panose="02020603050405020304" pitchFamily="18" charset="0"/>
                <a:cs typeface="Times New Roman" panose="02020603050405020304" pitchFamily="18" charset="0"/>
              </a:rPr>
              <a:t> </a:t>
            </a:r>
            <a:r>
              <a:rPr lang="ru-RU" sz="2000" b="1" dirty="0" smtClean="0">
                <a:solidFill>
                  <a:srgbClr val="0070C0"/>
                </a:solidFill>
                <a:latin typeface="Times New Roman" panose="02020603050405020304" pitchFamily="18" charset="0"/>
                <a:cs typeface="Times New Roman" panose="02020603050405020304" pitchFamily="18" charset="0"/>
              </a:rPr>
              <a:t>качественный товар, разбираться в скидках, пользоваться акциями. Желательно в этом время завести личную банковскую карту. </a:t>
            </a:r>
            <a:endParaRPr lang="ru-RU" sz="2000"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765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96759"/>
          </a:xfrm>
        </p:spPr>
        <p:txBody>
          <a:bodyPr/>
          <a:lstStyle/>
          <a:p>
            <a:pPr algn="ctr"/>
            <a:r>
              <a:rPr lang="ru-RU" b="1" dirty="0" smtClean="0">
                <a:solidFill>
                  <a:srgbClr val="7030A0"/>
                </a:solidFill>
                <a:latin typeface="Times New Roman" panose="02020603050405020304" pitchFamily="18" charset="0"/>
                <a:cs typeface="Times New Roman" panose="02020603050405020304" pitchFamily="18" charset="0"/>
              </a:rPr>
              <a:t>Советы психолога</a:t>
            </a:r>
            <a:endParaRPr lang="ru-RU" b="1" dirty="0">
              <a:solidFill>
                <a:srgbClr val="7030A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35973" y="1061884"/>
            <a:ext cx="11680723" cy="5471651"/>
          </a:xfrm>
        </p:spPr>
        <p:txBody>
          <a:bodyPr>
            <a:normAutofit fontScale="77500" lnSpcReduction="20000"/>
          </a:bodyPr>
          <a:lstStyle/>
          <a:p>
            <a:pPr marL="0" indent="0" algn="ctr">
              <a:buNone/>
            </a:pPr>
            <a:r>
              <a:rPr lang="ru-RU" b="1" dirty="0">
                <a:solidFill>
                  <a:srgbClr val="002060"/>
                </a:solidFill>
              </a:rPr>
              <a:t>Как давать карманные деньги?</a:t>
            </a:r>
            <a:endParaRPr lang="ru-RU" dirty="0">
              <a:solidFill>
                <a:srgbClr val="002060"/>
              </a:solidFill>
            </a:endParaRPr>
          </a:p>
          <a:p>
            <a:pPr marL="0" indent="0">
              <a:buNone/>
            </a:pPr>
            <a:r>
              <a:rPr lang="ru-RU" dirty="0">
                <a:solidFill>
                  <a:schemeClr val="accent1">
                    <a:lumMod val="75000"/>
                  </a:schemeClr>
                </a:solidFill>
              </a:rPr>
              <a:t>Деньги лучше всего начинать регулярно давать около 6 -7 лет. В этом возрасте ребенок уже достаточно социально развит, чтобы деньги обрели для него ценность.  </a:t>
            </a:r>
          </a:p>
          <a:p>
            <a:pPr marL="0" indent="0" algn="ctr">
              <a:buNone/>
            </a:pPr>
            <a:r>
              <a:rPr lang="ru-RU" b="1" dirty="0">
                <a:solidFill>
                  <a:srgbClr val="002060"/>
                </a:solidFill>
              </a:rPr>
              <a:t>Сколько денег давать?</a:t>
            </a:r>
            <a:endParaRPr lang="ru-RU" dirty="0">
              <a:solidFill>
                <a:srgbClr val="002060"/>
              </a:solidFill>
            </a:endParaRPr>
          </a:p>
          <a:p>
            <a:r>
              <a:rPr lang="ru-RU" dirty="0">
                <a:solidFill>
                  <a:schemeClr val="accent1">
                    <a:lumMod val="75000"/>
                  </a:schemeClr>
                </a:solidFill>
              </a:rPr>
              <a:t>Вопрос количества денег не может быть решен однозначно, во-первых, из-за того, что у детей разного возраста различные потребности, во-вторых, потому, что семьи имеют различный достаток и дети растут в различной социальной среде. </a:t>
            </a:r>
          </a:p>
          <a:p>
            <a:r>
              <a:rPr lang="ru-RU" dirty="0">
                <a:solidFill>
                  <a:schemeClr val="accent1">
                    <a:lumMod val="75000"/>
                  </a:schemeClr>
                </a:solidFill>
              </a:rPr>
              <a:t>начинайте с небольших сумм, постепенно их увеличивая;</a:t>
            </a:r>
          </a:p>
          <a:p>
            <a:pPr lvl="0"/>
            <a:r>
              <a:rPr lang="ru-RU" dirty="0">
                <a:solidFill>
                  <a:schemeClr val="accent1">
                    <a:lumMod val="75000"/>
                  </a:schemeClr>
                </a:solidFill>
              </a:rPr>
              <a:t>поинтересуйтесь, сколько денег дают друзьям вашего ребенка, похожая сумма будет вполне уместна;</a:t>
            </a:r>
          </a:p>
          <a:p>
            <a:pPr lvl="0"/>
            <a:r>
              <a:rPr lang="ru-RU" dirty="0">
                <a:solidFill>
                  <a:schemeClr val="accent1">
                    <a:lumMod val="75000"/>
                  </a:schemeClr>
                </a:solidFill>
              </a:rPr>
              <a:t>обсудите количество выдаваемых денег с ребенком, его представления о сумме карманных денег очень важны;</a:t>
            </a:r>
          </a:p>
          <a:p>
            <a:pPr lvl="0"/>
            <a:r>
              <a:rPr lang="ru-RU" dirty="0">
                <a:solidFill>
                  <a:schemeClr val="accent1">
                    <a:lumMod val="75000"/>
                  </a:schemeClr>
                </a:solidFill>
              </a:rPr>
              <a:t>выдавайте деньги, с которыми вы действительно готовы расстаться без особенных переживаний. Дети могут тратить деньги на неодобряемые вами вещи, дарить или терять деньги. Поэтому, в руках у ребенка должна оказаться только та сумма, потерю которой родители не будут переживать слишком бурно</a:t>
            </a:r>
            <a:r>
              <a:rPr lang="ru-RU" dirty="0" smtClean="0">
                <a:solidFill>
                  <a:schemeClr val="accent1">
                    <a:lumMod val="75000"/>
                  </a:schemeClr>
                </a:solidFill>
              </a:rPr>
              <a:t>.</a:t>
            </a:r>
          </a:p>
          <a:p>
            <a:pPr marL="0" indent="0">
              <a:buNone/>
            </a:pPr>
            <a:r>
              <a:rPr lang="ru-RU" sz="3100" b="1" dirty="0"/>
              <a:t>Сумма карманных денег должна быть оговорена с ребенком заранее и быть фиксированной.</a:t>
            </a:r>
            <a:endParaRPr lang="ru-RU" sz="3100" dirty="0"/>
          </a:p>
          <a:p>
            <a:pPr marL="0" lvl="0" indent="0">
              <a:buNone/>
            </a:pPr>
            <a:endParaRPr lang="ru-RU" sz="3100" dirty="0"/>
          </a:p>
          <a:p>
            <a:pPr marL="0" indent="0">
              <a:buNone/>
            </a:pPr>
            <a:endParaRPr lang="ru-RU" dirty="0"/>
          </a:p>
        </p:txBody>
      </p:sp>
    </p:spTree>
    <p:extLst>
      <p:ext uri="{BB962C8B-B14F-4D97-AF65-F5344CB8AC3E}">
        <p14:creationId xmlns:p14="http://schemas.microsoft.com/office/powerpoint/2010/main" val="409713135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TotalTime>
  <Words>1968</Words>
  <Application>Microsoft Office PowerPoint</Application>
  <PresentationFormat>Широкоэкранный</PresentationFormat>
  <Paragraphs>126</Paragraphs>
  <Slides>25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25</vt:i4>
      </vt:variant>
    </vt:vector>
  </HeadingPairs>
  <TitlesOfParts>
    <vt:vector size="31" baseType="lpstr">
      <vt:lpstr>Arial</vt:lpstr>
      <vt:lpstr>Calibri</vt:lpstr>
      <vt:lpstr>Calibri Light</vt:lpstr>
      <vt:lpstr>Raleway</vt:lpstr>
      <vt:lpstr>Times New Roman</vt:lpstr>
      <vt:lpstr>Тема Office</vt:lpstr>
      <vt:lpstr>РОДИТЕЛЬСКОЕ СОБРАНИЕ</vt:lpstr>
      <vt:lpstr>Презентация PowerPoint</vt:lpstr>
      <vt:lpstr>Презентация PowerPoint</vt:lpstr>
      <vt:lpstr>Карманные деньги. Мнение родителей: за и против</vt:lpstr>
      <vt:lpstr> Существуют несколько устойчивых убеждений о карманных деньгах, которыми, как правило, руководствуются родители, решая этот вопрос. Они не всегда точны, и нуждаются в рассмотрении.  </vt:lpstr>
      <vt:lpstr>Убеждение 2: «Карманные деньги научат ребенка ценить деньги, беречь их, помогут понять их настоящую цену». </vt:lpstr>
      <vt:lpstr>   Карманные деньги в жизни ребенка играют  скорее психологическую роль. Появляясь в жизни ребенка, они воздействуют сразу на несколько сторон его жизни.  </vt:lpstr>
      <vt:lpstr>Когда пора говорить о деньгах? </vt:lpstr>
      <vt:lpstr>Советы психолога</vt:lpstr>
      <vt:lpstr> Контролировать ли, на что ребенок тратит карманные деньги? </vt:lpstr>
      <vt:lpstr>Можно ли наказывать детей лишением карманных денег? </vt:lpstr>
      <vt:lpstr>Как часто давать карманные деньги? </vt:lpstr>
      <vt:lpstr>Деньги за работу по дому  </vt:lpstr>
      <vt:lpstr>Деньги за оценки и хорошую учебу</vt:lpstr>
      <vt:lpstr>Презентация PowerPoint</vt:lpstr>
      <vt:lpstr>Чему учат детей карманные деньги</vt:lpstr>
      <vt:lpstr>Как правильно тратить деньги? Советы психолога  Елизаветы Филоненко и финансового эксперта Тимура Мазаева</vt:lpstr>
      <vt:lpstr>Презентация PowerPoint</vt:lpstr>
      <vt:lpstr>Опрос среди учащихся</vt:lpstr>
      <vt:lpstr>Результаты опроса</vt:lpstr>
      <vt:lpstr>Презентация PowerPoint</vt:lpstr>
      <vt:lpstr>Презентация PowerPoint</vt:lpstr>
      <vt:lpstr>Презентация PowerPoint</vt:lpstr>
      <vt:lpstr>Презентация PowerPoint</vt:lpstr>
      <vt:lpstr>Литература</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dc:creator>
  <cp:lastModifiedBy>Админ</cp:lastModifiedBy>
  <cp:revision>45</cp:revision>
  <dcterms:created xsi:type="dcterms:W3CDTF">2022-05-08T09:17:23Z</dcterms:created>
  <dcterms:modified xsi:type="dcterms:W3CDTF">2022-05-08T16:44:52Z</dcterms:modified>
</cp:coreProperties>
</file>