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9" r:id="rId2"/>
    <p:sldId id="286" r:id="rId3"/>
    <p:sldId id="288" r:id="rId4"/>
    <p:sldId id="287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7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4.infourok.ru/uploads/ex/00a0/0001602f-2cb7d791/hello_html_m6819bff0.jpg"/>
          <p:cNvPicPr>
            <a:picLocks noChangeAspect="1" noChangeArrowheads="1"/>
          </p:cNvPicPr>
          <p:nvPr/>
        </p:nvPicPr>
        <p:blipFill>
          <a:blip r:embed="rId2"/>
          <a:srcRect r="44507"/>
          <a:stretch>
            <a:fillRect/>
          </a:stretch>
        </p:blipFill>
        <p:spPr bwMode="auto">
          <a:xfrm>
            <a:off x="0" y="-19539"/>
            <a:ext cx="9144000" cy="687753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71934" y="274638"/>
            <a:ext cx="4614866" cy="11430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Звуковой анализ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1300" dirty="0" smtClean="0"/>
              <a:t>(упражнение на автоматизацию звука </a:t>
            </a:r>
            <a:r>
              <a:rPr lang="ru-RU" sz="1300" dirty="0" smtClean="0"/>
              <a:t>[</a:t>
            </a:r>
            <a:r>
              <a:rPr lang="ru-RU" sz="1300" dirty="0" smtClean="0"/>
              <a:t>Р</a:t>
            </a:r>
            <a:r>
              <a:rPr lang="ru-RU" sz="1300" dirty="0" smtClean="0"/>
              <a:t>] </a:t>
            </a:r>
            <a:br>
              <a:rPr lang="ru-RU" sz="1300" dirty="0" smtClean="0"/>
            </a:br>
            <a:r>
              <a:rPr lang="ru-RU" sz="1300" dirty="0" smtClean="0"/>
              <a:t>для старшего дошкольного возраста)</a:t>
            </a:r>
            <a:endParaRPr lang="ru-RU" sz="13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143372" y="1600201"/>
            <a:ext cx="4857784" cy="168592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200" dirty="0" smtClean="0"/>
              <a:t>     Ребенок </a:t>
            </a:r>
            <a:r>
              <a:rPr lang="ru-RU" sz="1200" dirty="0" smtClean="0"/>
              <a:t>самостоятельно либо с помощью логопеда проводит звуковой анализ следующих слов: </a:t>
            </a:r>
            <a:r>
              <a:rPr lang="ru-RU" sz="1200" b="1" i="1" dirty="0" smtClean="0"/>
              <a:t>рак, мир, грач</a:t>
            </a:r>
            <a:r>
              <a:rPr lang="ru-RU" sz="1200" dirty="0" smtClean="0"/>
              <a:t>. Вначале логопед объясняет, что, например, слово </a:t>
            </a:r>
            <a:r>
              <a:rPr lang="ru-RU" sz="1200" b="1" i="1" dirty="0" smtClean="0"/>
              <a:t>«мир» </a:t>
            </a:r>
            <a:r>
              <a:rPr lang="ru-RU" sz="1200" dirty="0" smtClean="0"/>
              <a:t>живет в домике, в котором три комнаты.  У каждого звука – своя комната. Ребенок </a:t>
            </a:r>
            <a:r>
              <a:rPr lang="ru-RU" sz="1200" dirty="0" smtClean="0"/>
              <a:t>должен определить - </a:t>
            </a:r>
            <a:r>
              <a:rPr lang="ru-RU" sz="1200" dirty="0" smtClean="0"/>
              <a:t>какой же звук живет в каждой комнате: гласный (красный кружок), согласный твердый (синий кружок) или согласный мягкий (зеленый кружок)? Если ребенок дает правильный ответ, то логопед кликом мышки демонстрирует «заселение» кружка нужного цвета в свою комнату.</a:t>
            </a:r>
            <a:r>
              <a:rPr lang="ru-RU" sz="1200" i="1" dirty="0" smtClean="0"/>
              <a:t>  </a:t>
            </a:r>
            <a:r>
              <a:rPr lang="ru-RU" sz="1200" dirty="0" smtClean="0"/>
              <a:t>Особое внимание уделяется правильному произнесению </a:t>
            </a:r>
            <a:r>
              <a:rPr lang="ru-RU" sz="1200" dirty="0" smtClean="0"/>
              <a:t>звука [Р] </a:t>
            </a:r>
            <a:r>
              <a:rPr lang="ru-RU" sz="1200" dirty="0" smtClean="0"/>
              <a:t> и указанию места звука в слове.</a:t>
            </a:r>
            <a:r>
              <a:rPr lang="ru-RU" sz="1200" dirty="0" smtClean="0"/>
              <a:t/>
            </a:r>
            <a:br>
              <a:rPr lang="ru-RU" sz="1200" dirty="0" smtClean="0"/>
            </a:br>
            <a:endParaRPr lang="ru-RU" sz="1200" dirty="0" smtClean="0"/>
          </a:p>
          <a:p>
            <a:pPr marL="0" indent="0">
              <a:buNone/>
            </a:pPr>
            <a:r>
              <a:rPr lang="en-US" sz="1200" i="1" dirty="0" smtClean="0"/>
              <a:t>P.S. </a:t>
            </a:r>
            <a:r>
              <a:rPr lang="ru-RU" sz="1200" i="1" dirty="0" smtClean="0"/>
              <a:t>Анимация запускается при просмотре презентации в режиме слайд-шоу (</a:t>
            </a:r>
            <a:r>
              <a:rPr lang="en-US" sz="1200" i="1" dirty="0" smtClean="0"/>
              <a:t>F5)</a:t>
            </a:r>
            <a:r>
              <a:rPr lang="ru-RU" sz="1200" i="1" dirty="0" smtClean="0"/>
              <a:t>.</a:t>
            </a:r>
            <a:endParaRPr lang="ru-RU" sz="12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5984" y="5072074"/>
            <a:ext cx="1428760" cy="135732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714744" y="5072074"/>
            <a:ext cx="1428760" cy="135732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5143504" y="5072074"/>
            <a:ext cx="1428760" cy="135732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2285984" y="3429000"/>
            <a:ext cx="4286280" cy="1643074"/>
          </a:xfrm>
          <a:prstGeom prst="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s://w7.pngwing.com/pngs/15/561/png-transparent-lobster-seafood-crab-caridea-delicious-lobster-food-crustacean-animals.png"/>
          <p:cNvPicPr>
            <a:picLocks noChangeAspect="1" noChangeArrowheads="1"/>
          </p:cNvPicPr>
          <p:nvPr/>
        </p:nvPicPr>
        <p:blipFill>
          <a:blip r:embed="rId2"/>
          <a:srcRect l="5725" t="8587" b="15553"/>
          <a:stretch>
            <a:fillRect/>
          </a:stretch>
        </p:blipFill>
        <p:spPr bwMode="auto">
          <a:xfrm>
            <a:off x="2643174" y="214290"/>
            <a:ext cx="3906311" cy="3143272"/>
          </a:xfrm>
          <a:prstGeom prst="rect">
            <a:avLst/>
          </a:prstGeom>
          <a:noFill/>
        </p:spPr>
      </p:pic>
      <p:sp>
        <p:nvSpPr>
          <p:cNvPr id="7" name="Овал 6"/>
          <p:cNvSpPr/>
          <p:nvPr/>
        </p:nvSpPr>
        <p:spPr>
          <a:xfrm>
            <a:off x="2357422" y="5143512"/>
            <a:ext cx="1214446" cy="1214446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3786182" y="5143512"/>
            <a:ext cx="1214446" cy="121444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5286380" y="5143512"/>
            <a:ext cx="1214446" cy="1214446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5984" y="5072074"/>
            <a:ext cx="1428760" cy="135732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714744" y="5072074"/>
            <a:ext cx="1428760" cy="135732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5143504" y="5072074"/>
            <a:ext cx="1428760" cy="135732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2285984" y="3429000"/>
            <a:ext cx="4286280" cy="1643074"/>
          </a:xfrm>
          <a:prstGeom prst="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3786182" y="5143512"/>
            <a:ext cx="1214446" cy="121444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5286380" y="5143512"/>
            <a:ext cx="1214446" cy="1214446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 descr="http://900igr.net/up/datai/118577/0035-013-.jpg"/>
          <p:cNvPicPr/>
          <p:nvPr/>
        </p:nvPicPr>
        <p:blipFill>
          <a:blip r:embed="rId2"/>
          <a:srcRect r="5556" b="2602"/>
          <a:stretch>
            <a:fillRect/>
          </a:stretch>
        </p:blipFill>
        <p:spPr bwMode="auto">
          <a:xfrm flipH="1">
            <a:off x="2786050" y="0"/>
            <a:ext cx="3356263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Овал 10"/>
          <p:cNvSpPr/>
          <p:nvPr/>
        </p:nvSpPr>
        <p:spPr>
          <a:xfrm>
            <a:off x="2428860" y="5143512"/>
            <a:ext cx="1214446" cy="1214446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728" y="5286388"/>
            <a:ext cx="1428760" cy="135732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857488" y="5286388"/>
            <a:ext cx="1428760" cy="135732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4286248" y="5286388"/>
            <a:ext cx="1428760" cy="135732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715008" y="5286388"/>
            <a:ext cx="1428760" cy="135732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1428728" y="3214686"/>
            <a:ext cx="5715040" cy="2071702"/>
          </a:xfrm>
          <a:prstGeom prst="triangle">
            <a:avLst>
              <a:gd name="adj" fmla="val 50785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410" name="Picture 2" descr="https://drasler.ru/wp-content/uploads/2019/05/%D0%9A%D1%80%D0%B0%D1%81%D0%B8%D0%B2%D1%8B%D0%B5-%D0%BA%D0%B0%D1%80%D1%82%D0%B8%D0%BD%D0%BA%D0%B8-%D0%B3%D1%80%D0%B0%D1%87%D0%B0-%D0%B4%D0%BB%D1%8F-%D0%B4%D0%B5%D1%82%D0%B5%D0%B90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0"/>
            <a:ext cx="4539736" cy="3199664"/>
          </a:xfrm>
          <a:prstGeom prst="rect">
            <a:avLst/>
          </a:prstGeom>
          <a:noFill/>
        </p:spPr>
      </p:pic>
      <p:sp>
        <p:nvSpPr>
          <p:cNvPr id="8" name="Овал 7"/>
          <p:cNvSpPr/>
          <p:nvPr/>
        </p:nvSpPr>
        <p:spPr>
          <a:xfrm>
            <a:off x="1571604" y="5357826"/>
            <a:ext cx="1214446" cy="1214446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2928926" y="5357826"/>
            <a:ext cx="1214446" cy="1214446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4429124" y="5357826"/>
            <a:ext cx="1214446" cy="121444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5857884" y="5357826"/>
            <a:ext cx="1214446" cy="1214446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517</TotalTime>
  <Words>116</Words>
  <PresentationFormat>Экран (4:3)</PresentationFormat>
  <Paragraphs>3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Звуковой анализ (упражнение на автоматизацию звука [Р]  для старшего дошкольного возраста)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Лариса</dc:creator>
  <cp:lastModifiedBy>Лариса</cp:lastModifiedBy>
  <cp:revision>63</cp:revision>
  <dcterms:created xsi:type="dcterms:W3CDTF">2021-11-21T07:57:27Z</dcterms:created>
  <dcterms:modified xsi:type="dcterms:W3CDTF">2022-05-07T21:42:44Z</dcterms:modified>
</cp:coreProperties>
</file>