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5" r:id="rId2"/>
    <p:sldId id="290" r:id="rId3"/>
    <p:sldId id="302" r:id="rId4"/>
    <p:sldId id="299" r:id="rId5"/>
    <p:sldId id="267" r:id="rId6"/>
    <p:sldId id="268" r:id="rId7"/>
    <p:sldId id="275" r:id="rId8"/>
    <p:sldId id="276" r:id="rId9"/>
    <p:sldId id="285" r:id="rId10"/>
    <p:sldId id="278" r:id="rId11"/>
    <p:sldId id="297" r:id="rId12"/>
    <p:sldId id="284" r:id="rId13"/>
    <p:sldId id="269" r:id="rId14"/>
    <p:sldId id="280" r:id="rId15"/>
    <p:sldId id="283" r:id="rId16"/>
    <p:sldId id="286" r:id="rId17"/>
    <p:sldId id="281" r:id="rId18"/>
    <p:sldId id="270" r:id="rId19"/>
    <p:sldId id="272" r:id="rId20"/>
    <p:sldId id="291" r:id="rId21"/>
    <p:sldId id="263" r:id="rId22"/>
    <p:sldId id="300" r:id="rId23"/>
    <p:sldId id="303" r:id="rId24"/>
    <p:sldId id="304" r:id="rId25"/>
    <p:sldId id="30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5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1F44E-2B9C-4E32-BD37-A44ACAA05F7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8CB53-A9AA-4829-A7F2-67D858178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872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CB53-A9AA-4829-A7F2-67D858178DD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32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CB53-A9AA-4829-A7F2-67D858178DD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95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CB53-A9AA-4829-A7F2-67D858178DD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20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8CB53-A9AA-4829-A7F2-67D858178DD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05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 descr="Слайд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 descr="Слайд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 descr="Слайд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 descr="Слайд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" name="Рисунок 9" descr="Слайд6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6" name="Рисунок 5" descr="Слайд7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 descr="Слайд8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 descr="Слайд9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537C8-8BB2-492E-9AA7-611BCF6C0D25}" type="datetimeFigureOut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9F780-221E-4A83-9ED7-4A5EC7CB69D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 descr="Слайд10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7.ru/2014/01/7-faktov-o-podgotovke-kosmonavtov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http://file.temarium.ru/00/00/00/00/00/j348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665625" y="2478332"/>
            <a:ext cx="7676524" cy="3568462"/>
            <a:chOff x="697756" y="2492896"/>
            <a:chExt cx="7676524" cy="3568462"/>
          </a:xfrm>
        </p:grpSpPr>
        <p:pic>
          <p:nvPicPr>
            <p:cNvPr id="7" name="Picture 2" descr="http://krasfun.ru/images/2011/4/b412a_Gagarin_94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97756" y="2492896"/>
              <a:ext cx="1504920" cy="216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scene3d>
              <a:camera prst="isometricOffAxis1Right"/>
              <a:lightRig rig="threePt" dir="t"/>
            </a:scene3d>
          </p:spPr>
        </p:pic>
        <p:sp>
          <p:nvSpPr>
            <p:cNvPr id="2" name="TextBox 1"/>
            <p:cNvSpPr txBox="1"/>
            <p:nvPr/>
          </p:nvSpPr>
          <p:spPr>
            <a:xfrm>
              <a:off x="3524011" y="5661248"/>
              <a:ext cx="48103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Классный руководитель: </a:t>
              </a:r>
              <a:r>
                <a:rPr lang="ru-RU" sz="2000" b="1" dirty="0" err="1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Ооржак</a:t>
              </a: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А.М.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506136" y="3429000"/>
              <a:ext cx="586814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dirty="0">
                  <a:ln w="1905"/>
                  <a:solidFill>
                    <a:schemeClr val="accent1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Monotype Corsiva" pitchFamily="66" charset="0"/>
                </a:rPr>
                <a:t>12 апреля </a:t>
              </a:r>
              <a:r>
                <a:rPr lang="ru-RU" sz="4800" dirty="0">
                  <a:ln w="1905"/>
                  <a:solidFill>
                    <a:schemeClr val="accent1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Monotype Corsiva" pitchFamily="66" charset="0"/>
                  <a:cs typeface="Times New Roman"/>
                </a:rPr>
                <a:t> -</a:t>
              </a:r>
              <a:endParaRPr lang="ru-RU" sz="480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endParaRPr>
            </a:p>
            <a:p>
              <a:pPr algn="ctr"/>
              <a:r>
                <a:rPr lang="ru-RU" sz="4800" dirty="0">
                  <a:ln w="1905"/>
                  <a:solidFill>
                    <a:schemeClr val="accent1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Monotype Corsiva" pitchFamily="66" charset="0"/>
                </a:rPr>
                <a:t>День космонавтики</a:t>
              </a:r>
              <a:endParaRPr lang="es-ES" sz="4800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611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62280" y="692696"/>
            <a:ext cx="7925646" cy="5509182"/>
            <a:chOff x="662280" y="692696"/>
            <a:chExt cx="7925646" cy="5509182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148064" y="3694840"/>
              <a:ext cx="3276747" cy="227411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662280" y="692696"/>
              <a:ext cx="7925646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11 января 1960 года была сформирована специальная воинская часть, которую позднее преобразовали в Центр подготовки космонавтов.</a:t>
              </a:r>
            </a:p>
            <a:p>
              <a:r>
                <a:rPr lang="ru-RU" alt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r>
                <a:rPr lang="ru-RU" altLang="ru-RU" sz="2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тарший </a:t>
              </a:r>
              <a:r>
                <a:rPr lang="ru-RU" alt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лейтенант Юрий Гагарин был признан годным для космических полетов. </a:t>
              </a:r>
            </a:p>
            <a:p>
              <a:r>
                <a:rPr lang="ru-RU" alt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Весной он и еще 19 молодых летчиков-истребителей приступили к интенсивным тренировкам. </a:t>
              </a:r>
            </a:p>
          </p:txBody>
        </p:sp>
        <p:pic>
          <p:nvPicPr>
            <p:cNvPr id="6" name="Picture 2" descr="http://russian7.ru/wp-content/uploads/2014/01/tumblr_mjeg2uTXPY1ry5dwqo4_1280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62280" y="3933055"/>
              <a:ext cx="3189640" cy="226882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284094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3792" y="2060848"/>
            <a:ext cx="4102224" cy="536104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К.П.Феоктистов</a:t>
            </a: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</a:rPr>
              <a:t>, Ю.А. Гагарин, </a:t>
            </a:r>
            <a:b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В.М. Комаров, Б.Б. Егоров</a:t>
            </a:r>
          </a:p>
        </p:txBody>
      </p:sp>
      <p:pic>
        <p:nvPicPr>
          <p:cNvPr id="12291" name="Picture 3" descr="fig4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09064"/>
            <a:ext cx="3913653" cy="2456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725" y="33265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Подготовка в группе</a:t>
            </a:r>
            <a:b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</a:rPr>
              <a:t>              космонавтов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638" y="3490425"/>
            <a:ext cx="2208234" cy="27433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http://fotki.ykt.ru/albums/userpics/10244/02_gagarin_podgotovk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8652" y="3314444"/>
            <a:ext cx="2321017" cy="2919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2" descr="http://megabook.ru/stream/mediapreview?Key=%D0%93%D0%B0%D0%B3%D0%B0%D1%80%D0%B8%D0%BD%20%D0%AE%D1%80%D0%B8%D0%B9%20%D0%90%D0%BB%D0%B5%D0%BA%D1%81%D0%B5%D0%B5%D0%B2%D0%B8%D1%87%20(%D1%83%D0%BF%D1%80%D0%B0%D0%B6%D0%BD%D0%B5%D0%BD%D0%B8%D1%8F%20%D1%81%20%D0%B3%D0%B0%D0%BD%D1%82%D0%B5%D0%BB%D1%8F%D0%BC%D0%B8)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2965698"/>
            <a:ext cx="2448274" cy="33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115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352350" y="319900"/>
            <a:ext cx="8099198" cy="6347756"/>
            <a:chOff x="352350" y="319900"/>
            <a:chExt cx="8099198" cy="634775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992849" y="319900"/>
              <a:ext cx="310373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000" b="1" dirty="0">
                  <a:solidFill>
                    <a:schemeClr val="accent1">
                      <a:lumMod val="50000"/>
                    </a:schemeClr>
                  </a:solidFill>
                  <a:latin typeface="Monotype Corsiva" pitchFamily="66" charset="0"/>
                  <a:ea typeface="+mj-ea"/>
                  <a:cs typeface="+mj-cs"/>
                </a:rPr>
                <a:t>Перед полётом</a:t>
              </a:r>
              <a:endParaRPr lang="ru-RU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3" name="Picture 4" descr="картинка"/>
            <p:cNvPicPr>
              <a:picLocks noChangeAspect="1" noChangeArrowheads="1"/>
            </p:cNvPicPr>
            <p:nvPr/>
          </p:nvPicPr>
          <p:blipFill rotWithShape="1">
            <a:blip r:embed="rId3" cstate="email"/>
            <a:srcRect l="4843"/>
            <a:stretch/>
          </p:blipFill>
          <p:spPr bwMode="auto">
            <a:xfrm>
              <a:off x="395536" y="875727"/>
              <a:ext cx="2751798" cy="2088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" name="Прямоугольник 3"/>
            <p:cNvSpPr/>
            <p:nvPr/>
          </p:nvSpPr>
          <p:spPr>
            <a:xfrm>
              <a:off x="5364088" y="2778435"/>
              <a:ext cx="305338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b="1" dirty="0" err="1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Ю.А.Гагарин</a:t>
              </a:r>
              <a:r>
                <a:rPr lang="ru-RU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 скафандре.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85292" y="2867512"/>
              <a:ext cx="353863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Обследование врачей.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992849" y="3291081"/>
              <a:ext cx="32063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000" b="1" dirty="0">
                  <a:solidFill>
                    <a:schemeClr val="accent1">
                      <a:lumMod val="50000"/>
                    </a:schemeClr>
                  </a:solidFill>
                  <a:latin typeface="Monotype Corsiva" pitchFamily="66" charset="0"/>
                  <a:ea typeface="+mj-ea"/>
                  <a:cs typeface="+mj-cs"/>
                </a:rPr>
                <a:t>Перед стартом</a:t>
              </a:r>
              <a:endParaRPr lang="ru-RU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10" name="Picture 6" descr="картинка"/>
            <p:cNvPicPr>
              <a:picLocks noChangeAspect="1" noChangeArrowheads="1"/>
            </p:cNvPicPr>
            <p:nvPr/>
          </p:nvPicPr>
          <p:blipFill rotWithShape="1">
            <a:blip r:embed="rId4" cstate="email"/>
            <a:srcRect l="-5226" t="5687" b="-4965"/>
            <a:stretch/>
          </p:blipFill>
          <p:spPr bwMode="auto">
            <a:xfrm>
              <a:off x="352350" y="3645024"/>
              <a:ext cx="2275434" cy="302263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Picture 4" descr="картинка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289040" y="3645024"/>
              <a:ext cx="2162508" cy="267492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Picture 7" descr="i?id=36960758-00&amp;tov=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8771" y="875727"/>
              <a:ext cx="2622777" cy="196680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 descr="г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3006" y="4148600"/>
              <a:ext cx="2543419" cy="2015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7131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695678" y="0"/>
            <a:ext cx="2212406" cy="26369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8166" y="2499104"/>
            <a:ext cx="7786742" cy="128586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Гагарин Юрий Алексеевич</a:t>
            </a:r>
            <a:br>
              <a:rPr lang="ru-RU" sz="2800" b="1" dirty="0" smtClean="0">
                <a:ln w="11430"/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ln w="11430"/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ПЕРВЫЙ  КОСМОНАВТ  ПЛАНЕТЫ</a:t>
            </a:r>
            <a:endParaRPr lang="es-ES" sz="2800" b="1" dirty="0">
              <a:ln w="11430"/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77072"/>
            <a:ext cx="5040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12.4.1961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совершил первый в истории человечества космический полёт за 1 ч 48 мин облетел земной шар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6" b="3047"/>
          <a:stretch/>
        </p:blipFill>
        <p:spPr bwMode="auto">
          <a:xfrm>
            <a:off x="179512" y="116632"/>
            <a:ext cx="2088231" cy="2532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5705738" y="4314156"/>
            <a:ext cx="3168351" cy="2204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349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07504" y="160808"/>
            <a:ext cx="8784976" cy="6701574"/>
            <a:chOff x="107504" y="160808"/>
            <a:chExt cx="8784976" cy="670157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561353" y="188640"/>
              <a:ext cx="274338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altLang="ru-RU" sz="4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"</a:t>
              </a:r>
              <a:r>
                <a:rPr lang="ru-RU" altLang="ru-RU" sz="4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Поехали!</a:t>
              </a:r>
              <a:r>
                <a:rPr lang="ru-RU" altLang="ru-RU" sz="400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"</a:t>
              </a:r>
              <a:endParaRPr lang="ru-RU" sz="4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69001" y="160808"/>
              <a:ext cx="2465222" cy="254806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" name="Прямоугольник 3"/>
            <p:cNvSpPr/>
            <p:nvPr/>
          </p:nvSpPr>
          <p:spPr>
            <a:xfrm>
              <a:off x="420281" y="908063"/>
              <a:ext cx="591448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alt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9:07 по московскому времени старший лейтенант Юрий Алексеевич Гагарин произнес фразу, вошедшую в историю – "Поехали!". И в тот же момент корабль "Восток" стартовал c космодрома Байконур</a:t>
              </a:r>
              <a:r>
                <a:rPr lang="ru-RU" altLang="ru-RU" sz="2400" dirty="0">
                  <a:solidFill>
                    <a:schemeClr val="accent1">
                      <a:lumMod val="50000"/>
                    </a:schemeClr>
                  </a:solidFill>
                </a:rPr>
                <a:t>.</a:t>
              </a: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1" t="12713" r="15808" b="1285"/>
            <a:stretch/>
          </p:blipFill>
          <p:spPr>
            <a:xfrm>
              <a:off x="107504" y="4369486"/>
              <a:ext cx="2358701" cy="24928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Прямоугольник 6"/>
            <p:cNvSpPr/>
            <p:nvPr/>
          </p:nvSpPr>
          <p:spPr>
            <a:xfrm>
              <a:off x="2902725" y="2910240"/>
              <a:ext cx="536563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Возвращение с опасной высоты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626676" y="3504846"/>
              <a:ext cx="6265804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Внезапно выяснилось, что корабль вышел на гораздо более высокую орбиту, чем расчетная. </a:t>
              </a:r>
            </a:p>
            <a:p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 счастью, все закончилось благополучно. Система включилась штатно, корабль сошел с орбиты, космонавт катапультировался и приземлился</a:t>
              </a:r>
              <a:r>
                <a:rPr lang="ru-RU" sz="240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6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58"/>
          <p:cNvSpPr txBox="1">
            <a:spLocks noChangeArrowheads="1"/>
          </p:cNvSpPr>
          <p:nvPr/>
        </p:nvSpPr>
        <p:spPr bwMode="auto">
          <a:xfrm>
            <a:off x="-633413" y="4337050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600"/>
          </a:p>
        </p:txBody>
      </p:sp>
      <p:sp>
        <p:nvSpPr>
          <p:cNvPr id="13319" name="Text Box 74"/>
          <p:cNvSpPr txBox="1">
            <a:spLocks noChangeArrowheads="1"/>
          </p:cNvSpPr>
          <p:nvPr/>
        </p:nvSpPr>
        <p:spPr bwMode="auto">
          <a:xfrm>
            <a:off x="9375775" y="4337050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600"/>
          </a:p>
        </p:txBody>
      </p:sp>
      <p:grpSp>
        <p:nvGrpSpPr>
          <p:cNvPr id="3" name="Группа 2"/>
          <p:cNvGrpSpPr/>
          <p:nvPr/>
        </p:nvGrpSpPr>
        <p:grpSpPr>
          <a:xfrm>
            <a:off x="423734" y="95137"/>
            <a:ext cx="8513080" cy="6323026"/>
            <a:chOff x="423734" y="95137"/>
            <a:chExt cx="8513080" cy="6323026"/>
          </a:xfrm>
        </p:grpSpPr>
        <p:sp>
          <p:nvSpPr>
            <p:cNvPr id="13316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691984" y="1052736"/>
              <a:ext cx="5328592" cy="115093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ru-RU" sz="3600" kern="10" dirty="0">
                  <a:ln w="12700">
                    <a:solidFill>
                      <a:srgbClr val="FF00FF"/>
                    </a:solidFill>
                    <a:round/>
                    <a:headEnd/>
                    <a:tailEnd/>
                  </a:ln>
                  <a:solidFill>
                    <a:schemeClr val="accent1">
                      <a:lumMod val="50000"/>
                    </a:schemeClr>
                  </a:soli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Гагарин - детям</a:t>
              </a:r>
            </a:p>
          </p:txBody>
        </p:sp>
        <p:sp>
          <p:nvSpPr>
            <p:cNvPr id="13317" name="Text Box 55"/>
            <p:cNvSpPr txBox="1">
              <a:spLocks noChangeArrowheads="1"/>
            </p:cNvSpPr>
            <p:nvPr/>
          </p:nvSpPr>
          <p:spPr bwMode="auto">
            <a:xfrm>
              <a:off x="3104339" y="6021288"/>
              <a:ext cx="58324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ru-RU" altLang="ru-RU" sz="2000" b="1" dirty="0">
                  <a:solidFill>
                    <a:schemeClr val="accent1">
                      <a:lumMod val="50000"/>
                    </a:schemeClr>
                  </a:solidFill>
                </a:rPr>
                <a:t>Из письма </a:t>
              </a:r>
              <a:r>
                <a:rPr lang="ru-RU" altLang="ru-RU" sz="2000" b="1" dirty="0" err="1">
                  <a:solidFill>
                    <a:schemeClr val="accent1">
                      <a:lumMod val="50000"/>
                    </a:schemeClr>
                  </a:solidFill>
                </a:rPr>
                <a:t>Ю.Гагарина</a:t>
              </a:r>
              <a:r>
                <a:rPr lang="ru-RU" altLang="ru-RU" sz="2000" b="1" dirty="0">
                  <a:solidFill>
                    <a:schemeClr val="accent1">
                      <a:lumMod val="50000"/>
                    </a:schemeClr>
                  </a:solidFill>
                </a:rPr>
                <a:t> 26 апреля 1961 года</a:t>
              </a: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423734" y="2951053"/>
              <a:ext cx="8469270" cy="31085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i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Помните, друзья: путь в космос для каждого из нас начинается здесь, на Земле. Он пролегает через хорошее сочинение по литературе, через отличную контрольную работу по математике…</a:t>
              </a:r>
            </a:p>
            <a:p>
              <a:r>
                <a:rPr lang="ru-RU" sz="2800" b="1" i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Самая большая победа придет только к тому, кто умеет одерживать над собой самые маленькие, незаметные для других победы.»</a:t>
              </a: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flipH="1">
              <a:off x="6497861" y="95137"/>
              <a:ext cx="2438953" cy="251918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259524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28239" y="116632"/>
            <a:ext cx="8620474" cy="6510258"/>
            <a:chOff x="128239" y="116632"/>
            <a:chExt cx="8620474" cy="6510258"/>
          </a:xfrm>
        </p:grpSpPr>
        <p:pic>
          <p:nvPicPr>
            <p:cNvPr id="23556" name="Picture 4" descr="phoca_thumb_m_photo0000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239" y="912712"/>
              <a:ext cx="1944687" cy="2604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7" name="Picture 5" descr="phoca_thumb_m_photo000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863" y="1988327"/>
              <a:ext cx="2663825" cy="1799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8" name="Picture 6" descr="phoca_thumb_m_photo000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4339214"/>
              <a:ext cx="2233191" cy="228767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9" name="Picture 7" descr="phoca_thumb_m_photo0001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2926" y="4258057"/>
              <a:ext cx="2016125" cy="2305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0" name="Picture 8" descr="phoca_thumb_m_photo0002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2781300"/>
              <a:ext cx="1800449" cy="309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755576" y="116632"/>
              <a:ext cx="5580112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4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j-ea"/>
                  <a:cs typeface="+mj-cs"/>
                </a:rPr>
                <a:t>Юрий Гагарин в СМИ.</a:t>
              </a: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pic>
          <p:nvPicPr>
            <p:cNvPr id="8" name="Picture 8" descr="http://inosmi.ru/images/16830/84/168308489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rot="835073">
              <a:off x="5772144" y="348931"/>
              <a:ext cx="2927455" cy="165076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38141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208767"/>
            <a:ext cx="8748464" cy="6022331"/>
            <a:chOff x="0" y="208767"/>
            <a:chExt cx="8748464" cy="602233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203848" y="468243"/>
              <a:ext cx="5544616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altLang="ru-RU" sz="240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 "</a:t>
              </a:r>
              <a:r>
                <a:rPr lang="ru-RU" alt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Миссией мира" </a:t>
              </a:r>
              <a:r>
                <a:rPr lang="ru-RU" altLang="ru-RU" sz="240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первый космонавт посетил Чехословакию, Финляндию, Англию, Болгарию и Египет. Его ждали тысячи людей, с ним искали встречи первые люди в правительстве и местные знаменитости.</a:t>
              </a: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323337" y="3501008"/>
              <a:ext cx="3390158" cy="273009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5" name="Прямоугольник 4"/>
            <p:cNvSpPr/>
            <p:nvPr/>
          </p:nvSpPr>
          <p:spPr>
            <a:xfrm>
              <a:off x="467544" y="3711891"/>
              <a:ext cx="4897253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altLang="ru-RU" sz="2400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Несмотря на огромную занятость, у Юрия Гагарина всегда находилось время на семью – супругу Валентину Ивановну и двух дочек – Лену и Галю, которых он называл Профессором и Чижиком.</a:t>
              </a:r>
            </a:p>
          </p:txBody>
        </p:sp>
        <p:pic>
          <p:nvPicPr>
            <p:cNvPr id="6" name="Picture 212" descr="Гагарин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8767"/>
              <a:ext cx="3203848" cy="25678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063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95534" y="184889"/>
            <a:ext cx="8564173" cy="6479832"/>
            <a:chOff x="395534" y="184889"/>
            <a:chExt cx="8564173" cy="6479832"/>
          </a:xfrm>
        </p:grpSpPr>
        <p:pic>
          <p:nvPicPr>
            <p:cNvPr id="12" name="Picture 2" descr="картинка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44852" y="4519871"/>
              <a:ext cx="1614855" cy="21448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Прямоугольник 5"/>
            <p:cNvSpPr/>
            <p:nvPr/>
          </p:nvSpPr>
          <p:spPr>
            <a:xfrm>
              <a:off x="3203848" y="3170292"/>
              <a:ext cx="5390459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27 марта 1968 года Юрий Гагарин и Владимир Серегин </a:t>
              </a: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выполняли тренировочный полет в небе над </a:t>
              </a:r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селом </a:t>
              </a: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Новоселово Владимирской </a:t>
              </a:r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области и трагически погибли. 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Урна с прахом находится в Кремлёвской стене.</a:t>
              </a:r>
              <a:endPara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99592" y="1988840"/>
              <a:ext cx="34910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altLang="ru-RU" sz="36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Место гибели. </a:t>
              </a:r>
              <a:endPara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47" t="11264" r="23723"/>
            <a:stretch/>
          </p:blipFill>
          <p:spPr bwMode="auto">
            <a:xfrm>
              <a:off x="395534" y="3286724"/>
              <a:ext cx="2757959" cy="336724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4" descr="картинка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724126" y="184889"/>
              <a:ext cx="3180725" cy="21431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5752908" y="2248352"/>
              <a:ext cx="312316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кабине самолета перед </a:t>
              </a:r>
              <a:endPara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последним </a:t>
              </a: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полётом</a:t>
              </a:r>
              <a:r>
                <a:rPr lang="ru-RU" b="1" dirty="0">
                  <a:solidFill>
                    <a:schemeClr val="accent1">
                      <a:lumMod val="50000"/>
                    </a:schemeClr>
                  </a:solidFill>
                  <a:latin typeface="Monotype Corsiva" pitchFamily="66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384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77" y="3922427"/>
            <a:ext cx="1923261" cy="2428117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376729" y="115516"/>
            <a:ext cx="8773560" cy="5990465"/>
            <a:chOff x="376729" y="115516"/>
            <a:chExt cx="8773560" cy="599046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555776" y="4166989"/>
              <a:ext cx="5976664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Полет Терешковой на космическом корабле "Восток-6" по околоземной орбите вместе с кораблем "Восток-5", пилотируемым Валерием Быковским, продлился двое суток 22 часа 50 минут.</a:t>
              </a: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/>
            <a:srcRect l="4362" r="3355" b="5339"/>
            <a:stretch>
              <a:fillRect/>
            </a:stretch>
          </p:blipFill>
          <p:spPr bwMode="auto">
            <a:xfrm>
              <a:off x="7095068" y="115516"/>
              <a:ext cx="2055221" cy="230537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Прямоугольник 8"/>
            <p:cNvSpPr/>
            <p:nvPr/>
          </p:nvSpPr>
          <p:spPr>
            <a:xfrm>
              <a:off x="376729" y="1268202"/>
              <a:ext cx="6949911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Первая в мире женщина-космонавт и первая в нашей стране женщина-генерал авиации Валентина Терешкова совершила свой полет 16 июня 1963 года на космическом корабле "Восток-6". Ее космический позывной "Чайка" облетел вокруг планеты 48 раз.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90239" y="548680"/>
              <a:ext cx="668274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b="1" dirty="0">
                  <a:ln w="1905"/>
                  <a:solidFill>
                    <a:srgbClr val="1F497D">
                      <a:lumMod val="50000"/>
                    </a:srgb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Monotype Corsiva" pitchFamily="66" charset="0"/>
                  <a:ea typeface="+mj-ea"/>
                  <a:cs typeface="+mj-cs"/>
                </a:rPr>
                <a:t>Валентина  Владимировна </a:t>
              </a:r>
              <a:r>
                <a:rPr lang="ru-RU" sz="3200" b="1" dirty="0" smtClean="0">
                  <a:ln w="1905"/>
                  <a:solidFill>
                    <a:srgbClr val="1F497D">
                      <a:lumMod val="50000"/>
                    </a:srgb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Monotype Corsiva" pitchFamily="66" charset="0"/>
                  <a:ea typeface="+mj-ea"/>
                  <a:cs typeface="+mj-cs"/>
                </a:rPr>
                <a:t>Терешкова</a:t>
              </a:r>
              <a:endParaRPr lang="ru-RU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4230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611560" y="643309"/>
            <a:ext cx="8126036" cy="5710004"/>
            <a:chOff x="611560" y="643309"/>
            <a:chExt cx="8126036" cy="5710004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935696"/>
              <a:ext cx="2515701" cy="335837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2941460" y="1229211"/>
              <a:ext cx="5796136" cy="22419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 algn="just">
                <a:lnSpc>
                  <a:spcPct val="150000"/>
                </a:lnSpc>
                <a:spcBef>
                  <a:spcPct val="20000"/>
                </a:spcBef>
              </a:pPr>
              <a:r>
                <a:rPr lang="ru-RU" alt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Русский учёный-теоретик и исследователь, основоположник современной космонавтики, педагог, писатель</a:t>
              </a:r>
            </a:p>
          </p:txBody>
        </p:sp>
        <p:pic>
          <p:nvPicPr>
            <p:cNvPr id="4" name="Picture 8" descr="http://22-91.ru/upload/images/photo/42/b5/8241cac4a8768e2cac0677e968041316171860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55847" y="3645024"/>
              <a:ext cx="2717093" cy="2708289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2974117" y="643309"/>
              <a:ext cx="528888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indent="450000">
                <a:lnSpc>
                  <a:spcPct val="80000"/>
                </a:lnSpc>
              </a:pPr>
              <a:r>
                <a:rPr lang="ru-RU" sz="40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К. Э. Циолковский</a:t>
              </a:r>
              <a:r>
                <a:rPr lang="ru-RU" sz="40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lang="ru-RU" sz="4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36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79512" y="42883"/>
            <a:ext cx="8684864" cy="6208950"/>
            <a:chOff x="179512" y="42883"/>
            <a:chExt cx="8684864" cy="6208950"/>
          </a:xfrm>
        </p:grpSpPr>
        <p:pic>
          <p:nvPicPr>
            <p:cNvPr id="23559" name="Picture 7" descr="Картинка 25 из 1691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2883"/>
              <a:ext cx="2195736" cy="273630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179512" y="4005064"/>
              <a:ext cx="6605282" cy="22467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28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Лётчик-инженер-космонавт</a:t>
              </a:r>
              <a:r>
                <a:rPr lang="ru-RU" alt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первый человек, вышедший в открытый космос. Одетый в прочный скафандр, он  выбрался  из люка и повис рядом с кораблём в пустом пространстве.</a:t>
              </a: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2987824" y="2204864"/>
              <a:ext cx="326858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sz="4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А.А. Леонов</a:t>
              </a:r>
            </a:p>
          </p:txBody>
        </p:sp>
        <p:pic>
          <p:nvPicPr>
            <p:cNvPr id="5" name="Picture 107" descr="Леонов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573016"/>
              <a:ext cx="2204144" cy="253337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138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539553" y="476672"/>
            <a:ext cx="7967634" cy="3756615"/>
            <a:chOff x="539553" y="476672"/>
            <a:chExt cx="7967634" cy="3756615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915816" y="476672"/>
              <a:ext cx="357181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b="1" dirty="0">
                  <a:ln w="1905"/>
                  <a:solidFill>
                    <a:schemeClr val="tx2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Monotype Corsiva" pitchFamily="66" charset="0"/>
                  <a:ea typeface="+mj-ea"/>
                  <a:cs typeface="+mj-cs"/>
                </a:rPr>
                <a:t>Первый турист</a:t>
              </a:r>
              <a:endParaRPr lang="ru-RU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39553" y="1124744"/>
              <a:ext cx="7967634" cy="31085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Первым космическим путешественником стал американский миллионер </a:t>
              </a:r>
              <a:r>
                <a:rPr lang="ru-RU" sz="28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Деннис</a:t>
              </a:r>
              <a:r>
                <a:rPr 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Тито, который в апреле 2001 года отправился к Международной космической станции (МКС) на российском корабле «Союз ТМ-31». Именно тогда в мировых СМИ и появилось выражение «космический туризм».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679" y="111276"/>
            <a:ext cx="8798669" cy="6367956"/>
            <a:chOff x="25679" y="111276"/>
            <a:chExt cx="8798669" cy="6367956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79" y="111276"/>
              <a:ext cx="2242065" cy="25483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6" descr="http://vritmema.ru/wp-content/uploads/2016/04/daf4dc229fbe64211772ec6a16dd5a64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940152" y="116631"/>
              <a:ext cx="2828375" cy="2172193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1835696" y="2074850"/>
              <a:ext cx="486524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>
                  <a:solidFill>
                    <a:schemeClr val="accent5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ИСТОРИЯ ПРАЗДНИКА</a:t>
              </a:r>
              <a:endParaRPr lang="ru-RU" sz="3200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41504" y="2693580"/>
              <a:ext cx="7853626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450000"/>
              <a:r>
                <a:rPr lang="ru-RU" sz="2400" b="1" dirty="0">
                  <a:solidFill>
                    <a:srgbClr val="4BACC6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12 апреля  — день триумфа науки и всех тех, кто сегодня трудится в космической отрасли. </a:t>
              </a:r>
              <a:endParaRPr lang="ru-RU" sz="2400" b="1" dirty="0" smtClean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indent="450000"/>
              <a:r>
                <a:rPr lang="ru-RU" sz="2400" b="1" dirty="0" smtClean="0">
                  <a:solidFill>
                    <a:srgbClr val="4BACC6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Как </a:t>
              </a:r>
              <a:r>
                <a:rPr lang="ru-RU" sz="2400" b="1" dirty="0">
                  <a:solidFill>
                    <a:srgbClr val="4BACC6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праздник — День космонавтики — в нашей стране он был установлен Указом Президиума Верховного Совета СССР от 9 апреля 1962 года, а международный статус получил в 1968 году на конференции Международной авиационной федерации. </a:t>
              </a:r>
            </a:p>
            <a:p>
              <a:pPr lvl="0" indent="450000"/>
              <a:r>
                <a:rPr lang="ru-RU" sz="2400" b="1" dirty="0">
                  <a:solidFill>
                    <a:srgbClr val="4BACC6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С 2011 года он носит еще одно название — Международный день полета человека в космос.</a:t>
              </a:r>
              <a:endParaRPr lang="ru-RU" sz="2400" b="1" dirty="0">
                <a:solidFill>
                  <a:srgbClr val="4BACC6">
                    <a:lumMod val="50000"/>
                  </a:srgbClr>
                </a:solidFill>
              </a:endParaRPr>
            </a:p>
          </p:txBody>
        </p:sp>
        <p:pic>
          <p:nvPicPr>
            <p:cNvPr id="7" name="Picture 2" descr="картинка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175815" y="4005064"/>
              <a:ext cx="1648533" cy="2376264"/>
            </a:xfrm>
            <a:prstGeom prst="snip2DiagRect">
              <a:avLst>
                <a:gd name="adj1" fmla="val 18234"/>
                <a:gd name="adj2" fmla="val 16667"/>
              </a:avLst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64995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1644" y="2571750"/>
            <a:ext cx="4192364" cy="3846966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вертикали: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1.Областной центр- родина Гагарина.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3.Река в Ростовской области, где отдыхал Гагарин в июне 1967 г.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4.Периоды обращения Земли вокруг Солнца.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6.Форма планеты, наблюдаемой в телескоп.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горизонтали: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2.Автоматические самоходные аппараты для исследования поверхности Луны.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5.Первый советский космический корабль. </a:t>
            </a:r>
            <a:r>
              <a:rPr lang="ru-RU" alt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ru-RU" alt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4" descr="NEB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75" y="1963737"/>
            <a:ext cx="4248150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6711950" y="2419350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1</a:t>
            </a: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1042988" y="476250"/>
            <a:ext cx="7850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 «КОСМОС»</a:t>
            </a:r>
            <a:endParaRPr lang="ru-RU" alt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7596188" y="2708275"/>
            <a:ext cx="215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3</a:t>
            </a: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8296275" y="2105025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4</a:t>
            </a:r>
          </a:p>
        </p:txBody>
      </p:sp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5632450" y="4048125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6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5651500" y="3113088"/>
            <a:ext cx="215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5370" name="Text Box 12"/>
          <p:cNvSpPr txBox="1">
            <a:spLocks noChangeArrowheads="1"/>
          </p:cNvSpPr>
          <p:nvPr/>
        </p:nvSpPr>
        <p:spPr bwMode="auto">
          <a:xfrm>
            <a:off x="5632450" y="3113088"/>
            <a:ext cx="441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21</a:t>
            </a:r>
          </a:p>
        </p:txBody>
      </p:sp>
      <p:sp>
        <p:nvSpPr>
          <p:cNvPr id="15371" name="Text Box 22"/>
          <p:cNvSpPr txBox="1">
            <a:spLocks noChangeArrowheads="1"/>
          </p:cNvSpPr>
          <p:nvPr/>
        </p:nvSpPr>
        <p:spPr bwMode="auto">
          <a:xfrm>
            <a:off x="5380038" y="2266950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 </a:t>
            </a:r>
          </a:p>
        </p:txBody>
      </p:sp>
      <p:sp>
        <p:nvSpPr>
          <p:cNvPr id="15372" name="Text Box 24"/>
          <p:cNvSpPr txBox="1">
            <a:spLocks noChangeArrowheads="1"/>
          </p:cNvSpPr>
          <p:nvPr/>
        </p:nvSpPr>
        <p:spPr bwMode="auto">
          <a:xfrm>
            <a:off x="4767263" y="4697413"/>
            <a:ext cx="2968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0828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-141288" y="0"/>
            <a:ext cx="8229600" cy="1143000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accent2"/>
                </a:solidFill>
              </a:rPr>
              <a:t>Отгадай кроссворд:</a:t>
            </a:r>
          </a:p>
        </p:txBody>
      </p:sp>
      <p:pic>
        <p:nvPicPr>
          <p:cNvPr id="16387" name="Picture 4" descr="NEB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65" y="1884590"/>
            <a:ext cx="3582987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6856413" y="1719263"/>
            <a:ext cx="811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>
              <a:latin typeface="Arial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4149576" y="2708920"/>
            <a:ext cx="315872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Arial" charset="0"/>
              </a:rPr>
              <a:t>По горизонтали: 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1.Костюм космонавта.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4.Имя одной из дочерей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Ю.А</a:t>
            </a:r>
            <a:r>
              <a:rPr lang="ru-RU" alt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Гагарина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Arial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Arial" charset="0"/>
              </a:rPr>
              <a:t>По вертикали: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2.Гигантская звездная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3.Мифический юноша,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поднявшийся в небо на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крыльях.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5.Кличка собаки, впервые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полетевшей в космос.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1455738" y="299561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1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2843213" y="2060575"/>
            <a:ext cx="360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2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3832225" y="205898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3</a:t>
            </a:r>
          </a:p>
        </p:txBody>
      </p:sp>
      <p:sp>
        <p:nvSpPr>
          <p:cNvPr id="16393" name="Text Box 14"/>
          <p:cNvSpPr txBox="1">
            <a:spLocks noChangeArrowheads="1"/>
          </p:cNvSpPr>
          <p:nvPr/>
        </p:nvSpPr>
        <p:spPr bwMode="auto">
          <a:xfrm>
            <a:off x="2176463" y="371633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5</a:t>
            </a:r>
          </a:p>
        </p:txBody>
      </p:sp>
      <p:sp>
        <p:nvSpPr>
          <p:cNvPr id="16394" name="Text Box 15"/>
          <p:cNvSpPr txBox="1">
            <a:spLocks noChangeArrowheads="1"/>
          </p:cNvSpPr>
          <p:nvPr/>
        </p:nvSpPr>
        <p:spPr bwMode="auto">
          <a:xfrm>
            <a:off x="1835150" y="4076700"/>
            <a:ext cx="215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400">
                <a:latin typeface="Arial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1270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sniiga.ru/uploads/posts/2016-04/1460379247_5423523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78194"/>
            <a:ext cx="8709455" cy="6480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74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95536" y="332656"/>
            <a:ext cx="8035125" cy="5674116"/>
            <a:chOff x="395536" y="332656"/>
            <a:chExt cx="8035125" cy="567411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971600" y="4437112"/>
              <a:ext cx="7234166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450000" algn="just">
                <a:lnSpc>
                  <a:spcPct val="80000"/>
                </a:lnSpc>
              </a:pP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России мысль о возможности полета в космос впервые высказал К. Э. Циолковский. </a:t>
              </a:r>
              <a:endPara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indent="450000" algn="just">
                <a:lnSpc>
                  <a:spcPct val="80000"/>
                </a:lnSpc>
              </a:pPr>
              <a:r>
                <a:rPr lang="ru-RU" sz="2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Он </a:t>
              </a:r>
              <a:r>
                <a:rPr lang="ru-RU" sz="24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всю жизнь проработал учителем физики и математики, а в свободное время конструировал ракеты и двигатели к ним</a:t>
              </a:r>
              <a:r>
                <a: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pic>
          <p:nvPicPr>
            <p:cNvPr id="4" name="Picture 10" descr="http://earth-chronicles.ru/Publications/13/s39745972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101330" y="348031"/>
              <a:ext cx="3329331" cy="372365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" name="Picture 6" descr="Картинки по запросу циолковский константин эдуардович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95536" y="332656"/>
              <a:ext cx="2880320" cy="358743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379347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ravmir.ru/wp-content/uploads/2017/01/1_14fe18ff-498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4343" y="245823"/>
            <a:ext cx="3052531" cy="2875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" name="Группа 2"/>
          <p:cNvGrpSpPr/>
          <p:nvPr/>
        </p:nvGrpSpPr>
        <p:grpSpPr>
          <a:xfrm>
            <a:off x="540851" y="370619"/>
            <a:ext cx="8077319" cy="5592021"/>
            <a:chOff x="540851" y="370619"/>
            <a:chExt cx="8077319" cy="559202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40851" y="3284984"/>
              <a:ext cx="7919581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2400" b="1" dirty="0">
                  <a:solidFill>
                    <a:srgbClr val="4F81BD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Эстафету у Циолковского принял С.П. Королев. </a:t>
              </a:r>
            </a:p>
            <a:p>
              <a:pPr lvl="0" algn="just"/>
              <a:r>
                <a:rPr lang="ru-RU" sz="2400" b="1" dirty="0">
                  <a:solidFill>
                    <a:srgbClr val="4F81BD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 его руководством в нашей стране было построение множество космических аппаратов – искусственных спутников Земли и космических кораблей. </a:t>
              </a:r>
            </a:p>
            <a:p>
              <a:pPr lvl="0" algn="just"/>
              <a:r>
                <a:rPr lang="ru-RU" sz="2400" b="1" dirty="0">
                  <a:solidFill>
                    <a:srgbClr val="4F81BD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его инициативе и под его руководством был осуществлён запуск первого искусственного спутника Земли и первого космонавта планеты Юрия Гагарина.</a:t>
              </a: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8144" y="370619"/>
              <a:ext cx="2270026" cy="275116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3286874" y="1082588"/>
              <a:ext cx="285828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3200" b="1" dirty="0">
                  <a:solidFill>
                    <a:srgbClr val="4F81BD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С.П. Королев.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711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49545" y="137911"/>
            <a:ext cx="8372346" cy="6115083"/>
            <a:chOff x="549545" y="137911"/>
            <a:chExt cx="8372346" cy="611508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 b="26558"/>
            <a:stretch>
              <a:fillRect/>
            </a:stretch>
          </p:blipFill>
          <p:spPr bwMode="auto">
            <a:xfrm>
              <a:off x="4996543" y="137911"/>
              <a:ext cx="3925348" cy="3151371"/>
            </a:xfrm>
            <a:prstGeom prst="flowChartAlternateProcess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549545" y="3263489"/>
              <a:ext cx="386676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400" b="1" dirty="0" smtClean="0">
                  <a:solidFill>
                    <a:schemeClr val="tx2">
                      <a:lumMod val="50000"/>
                    </a:schemeClr>
                  </a:solidFill>
                  <a:latin typeface="Monotype Corsiva" pitchFamily="66" charset="0"/>
                </a:rPr>
                <a:t>Первый  спутник</a:t>
              </a:r>
              <a:endParaRPr lang="ru-RU" sz="44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49545" y="4437112"/>
              <a:ext cx="8334314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 октября 1957 года в 22 ч 28 мин по московскому времени ракета с гулом ушла вверх. </a:t>
              </a:r>
            </a:p>
            <a:p>
              <a:pPr algn="just"/>
              <a:r>
                <a:rPr 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Русское слово "спутник" сразу вошло в языки всех народов мира.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079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08190" y="404664"/>
            <a:ext cx="8440274" cy="5818624"/>
            <a:chOff x="308190" y="288032"/>
            <a:chExt cx="8440274" cy="5818624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64088" y="288032"/>
              <a:ext cx="3333003" cy="251086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5" name="Прямоугольник 4"/>
            <p:cNvSpPr/>
            <p:nvPr/>
          </p:nvSpPr>
          <p:spPr>
            <a:xfrm>
              <a:off x="581976" y="3429000"/>
              <a:ext cx="8166488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Полет Лайки не выявил никаких непреодолимых физиологических препятствий для жизни живых существ на орбите. По сути тогда был сделан серьезный шаг к полету в космос человека. </a:t>
              </a:r>
            </a:p>
            <a:p>
              <a:r>
                <a:rPr lang="ru-RU" sz="2400" b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Первый в истории человечества спутник просуществовал как космическое тело сравнительно недолго - 92 суток. </a:t>
              </a: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190" y="404664"/>
              <a:ext cx="3035336" cy="239423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511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539226" y="340323"/>
            <a:ext cx="8077351" cy="5927766"/>
            <a:chOff x="539226" y="340323"/>
            <a:chExt cx="8077351" cy="592776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39226" y="340323"/>
              <a:ext cx="7964693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kumimoji="0" lang="ru-RU" altLang="ru-RU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В апреле 2021 года исполнится 60 лет со дня первого полёта</a:t>
              </a:r>
              <a:r>
                <a:rPr lang="ru-RU" altLang="ru-RU" sz="2400" kern="0" dirty="0" smtClean="0">
                  <a:solidFill>
                    <a:prstClr val="black"/>
                  </a:solidFill>
                  <a:ea typeface="+mj-ea"/>
                  <a:cs typeface="+mj-cs"/>
                </a:rPr>
                <a:t>. </a:t>
              </a: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253" t="8224" r="3253"/>
            <a:stretch/>
          </p:blipFill>
          <p:spPr>
            <a:xfrm>
              <a:off x="539226" y="1916832"/>
              <a:ext cx="4464497" cy="3646244"/>
            </a:xfrm>
            <a:prstGeom prst="rect">
              <a:avLst/>
            </a:prstGeom>
            <a:noFill/>
          </p:spPr>
        </p:pic>
        <p:pic>
          <p:nvPicPr>
            <p:cNvPr id="4" name="Picture 2" descr="D:\Картинки\Гагарин\RIAN_archive_409361_Literaturnaya_Gazeta_article_about_Yuri_Gagarin,_first_man_in_space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1358505"/>
              <a:ext cx="3468513" cy="4709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1748107" y="5867979"/>
              <a:ext cx="245131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altLang="ru-RU" sz="2000" b="1" kern="0" dirty="0">
                  <a:solidFill>
                    <a:schemeClr val="accent1">
                      <a:lumMod val="50000"/>
                    </a:schemeClr>
                  </a:solidFill>
                </a:rPr>
                <a:t>человека в </a:t>
              </a:r>
              <a:r>
                <a:rPr lang="ru-RU" altLang="ru-RU" sz="2000" b="1" kern="0" dirty="0" smtClean="0">
                  <a:solidFill>
                    <a:schemeClr val="accent1">
                      <a:lumMod val="50000"/>
                    </a:schemeClr>
                  </a:solidFill>
                </a:rPr>
                <a:t>космосе </a:t>
              </a:r>
              <a:endParaRPr lang="ru-RU" sz="2000" b="1" kern="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00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1519" y="235100"/>
            <a:ext cx="8327943" cy="5942356"/>
            <a:chOff x="251519" y="235100"/>
            <a:chExt cx="8327943" cy="594235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531342" y="511213"/>
              <a:ext cx="478652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Биография </a:t>
              </a:r>
              <a:r>
                <a:rPr kumimoji="0" lang="ru-RU" altLang="ru-RU" sz="2800" b="1" i="0" u="none" strike="noStrike" kern="0" cap="none" spc="0" normalizeH="0" noProof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Ю.А. Гагарина</a:t>
              </a:r>
              <a:endPara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51519" y="235100"/>
              <a:ext cx="2244225" cy="292846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Прямоугольник 9"/>
            <p:cNvSpPr/>
            <p:nvPr/>
          </p:nvSpPr>
          <p:spPr>
            <a:xfrm>
              <a:off x="755576" y="3930687"/>
              <a:ext cx="7704856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Юрий Алексеевич Гагарин</a:t>
              </a:r>
            </a:p>
            <a:p>
              <a:r>
                <a:rPr 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родился 9 марта 1934 года в </a:t>
              </a:r>
              <a:r>
                <a:rPr lang="ru-RU" sz="2800" b="1" dirty="0" err="1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Гжатском</a:t>
              </a:r>
              <a:r>
                <a:rPr 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районе Смоленской области. С детства увлекался самолетами, мечтал стать </a:t>
              </a:r>
              <a:r>
                <a:rPr lang="ru-RU" sz="2800" b="1" dirty="0" err="1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летчиком,читал</a:t>
              </a:r>
              <a:r>
                <a:rPr lang="ru-RU" sz="28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книги по воздухоплаванию.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67544" y="3195286"/>
              <a:ext cx="287352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>
                  <a:solidFill>
                    <a:schemeClr val="accent1">
                      <a:lumMod val="50000"/>
                    </a:schemeClr>
                  </a:solidFill>
                </a:rPr>
                <a:t>15-летний </a:t>
              </a:r>
              <a:r>
                <a:rPr lang="ru-RU" b="1" dirty="0" smtClean="0">
                  <a:solidFill>
                    <a:schemeClr val="accent1">
                      <a:lumMod val="50000"/>
                    </a:schemeClr>
                  </a:solidFill>
                </a:rPr>
                <a:t>Юрий</a:t>
              </a:r>
            </a:p>
            <a:p>
              <a:r>
                <a:rPr lang="ru-RU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ru-RU" b="1" dirty="0">
                  <a:solidFill>
                    <a:schemeClr val="accent1">
                      <a:lumMod val="50000"/>
                    </a:schemeClr>
                  </a:solidFill>
                </a:rPr>
                <a:t>после </a:t>
              </a:r>
              <a:r>
                <a:rPr lang="ru-RU" b="1" dirty="0" smtClean="0">
                  <a:solidFill>
                    <a:schemeClr val="accent1">
                      <a:lumMod val="50000"/>
                    </a:schemeClr>
                  </a:solidFill>
                </a:rPr>
                <a:t>6 </a:t>
              </a:r>
              <a:r>
                <a:rPr lang="ru-RU" b="1" dirty="0">
                  <a:solidFill>
                    <a:schemeClr val="accent1">
                      <a:lumMod val="50000"/>
                    </a:schemeClr>
                  </a:solidFill>
                </a:rPr>
                <a:t>класса. 1949год</a:t>
              </a:r>
              <a:r>
                <a:rPr lang="ru-RU" dirty="0"/>
                <a:t>.</a:t>
              </a:r>
            </a:p>
          </p:txBody>
        </p:sp>
        <p:pic>
          <p:nvPicPr>
            <p:cNvPr id="1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1027587"/>
              <a:ext cx="2063246" cy="255393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4302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23528" y="507187"/>
            <a:ext cx="8496944" cy="5241751"/>
            <a:chOff x="323528" y="507187"/>
            <a:chExt cx="8496944" cy="5241751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04048" y="507187"/>
              <a:ext cx="3261228" cy="24592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611560" y="3933056"/>
              <a:ext cx="8208912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altLang="ru-RU" sz="28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1955 году - в год окончания техникума - Юрий Гагарин совершил первый самостоятельный полет на самолете Як-18, и окончательно решил связать свою жизнь с авиацией</a:t>
              </a:r>
              <a:endParaRPr lang="ru-RU" sz="2800" dirty="0"/>
            </a:p>
          </p:txBody>
        </p:sp>
        <p:pic>
          <p:nvPicPr>
            <p:cNvPr id="5" name="Picture 4" descr="phoca_thumb_m_photo00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540778"/>
              <a:ext cx="3063381" cy="245923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7906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927</Words>
  <Application>Microsoft Office PowerPoint</Application>
  <PresentationFormat>Экран (4:3)</PresentationFormat>
  <Paragraphs>102</Paragraphs>
  <Slides>25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К.П.Феоктистов, Ю.А. Гагарин,  В.М. Комаров, Б.Б. Егоров</vt:lpstr>
      <vt:lpstr>Презентация PowerPoint</vt:lpstr>
      <vt:lpstr>Гагарин Юрий Алексеевич ПЕРВЫЙ  КОСМОНАВТ  ПЛАНЕТЫ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 кроссворд: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DAY</dc:creator>
  <cp:lastModifiedBy>1</cp:lastModifiedBy>
  <cp:revision>36</cp:revision>
  <dcterms:created xsi:type="dcterms:W3CDTF">2017-03-28T16:34:04Z</dcterms:created>
  <dcterms:modified xsi:type="dcterms:W3CDTF">2022-04-11T07:03:59Z</dcterms:modified>
</cp:coreProperties>
</file>