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3C936-A251-4346-83D7-DA9AB9E5B6F7}" type="datetimeFigureOut">
              <a:rPr lang="ru-RU" smtClean="0"/>
              <a:t>09.05.2022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9831E-C8E8-4364-8AEA-FFCB5E6A51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134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9831E-C8E8-4364-8AEA-FFCB5E6A5198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avatars.mds.yandex.net/i?id=2b31799ed3aaa9f781ec35962c20cec0-5877100-images-thumbs&amp;n=1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Политика и власть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Параграф 20</a:t>
            </a:r>
            <a:endParaRPr lang="ru-RU" dirty="0"/>
          </a:p>
        </p:txBody>
      </p:sp>
      <p:pic>
        <p:nvPicPr>
          <p:cNvPr id="4" name="Picture 2" descr="https://freight.cargo.site/t/original/i/650399e2ec1e9c01af78cfe5bbe004bcad6371deba5fc88d6baa93eaabcb7b0f/LOGO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7856" y="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Выберите верные суждения о политике и запишите цифры, под которыми они указаны.</a:t>
            </a:r>
          </a:p>
          <a:p>
            <a:r>
              <a:rPr lang="ru-RU" sz="2400" b="1" dirty="0" smtClean="0"/>
              <a:t>1) Внешняя политика является продолжением внутренней, ибо она определяется целями и задачами внутреннего развития.</a:t>
            </a:r>
          </a:p>
          <a:p>
            <a:r>
              <a:rPr lang="ru-RU" sz="2400" b="1" dirty="0" smtClean="0"/>
              <a:t>2) Политика в обществе не определяет и не может определять общих коллективных устремлений и целей.</a:t>
            </a:r>
          </a:p>
          <a:p>
            <a:r>
              <a:rPr lang="ru-RU" sz="2400" b="1" dirty="0" smtClean="0"/>
              <a:t>3) Политики нередко оказываются перед дилеммой: либо принимать непопулярные меры, либо, отказавшись от этого, еще более ухудшить ситуацию в стране.</a:t>
            </a:r>
          </a:p>
          <a:p>
            <a:r>
              <a:rPr lang="ru-RU" sz="2400" b="1" dirty="0" smtClean="0"/>
              <a:t>4) Государство является одним из основных субъектов политики.</a:t>
            </a:r>
          </a:p>
          <a:p>
            <a:r>
              <a:rPr lang="ru-RU" sz="2400" b="1" dirty="0" smtClean="0"/>
              <a:t>5) Политика — это сфера деятельности, связанная с распределением и осуществлением власти исключительно внутри государства.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1265" t="13407" r="28334" b="27532"/>
          <a:stretch>
            <a:fillRect/>
          </a:stretch>
        </p:blipFill>
        <p:spPr bwMode="auto">
          <a:xfrm>
            <a:off x="107504" y="99863"/>
            <a:ext cx="7992888" cy="65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pPr algn="ctr"/>
            <a:r>
              <a:rPr lang="ru-RU" sz="3200" dirty="0" smtClean="0"/>
              <a:t>Компоненты власти:</a:t>
            </a:r>
          </a:p>
          <a:p>
            <a:pPr algn="ctr"/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Субъект власти;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Объект власти;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Ресурсы власти.</a:t>
            </a:r>
            <a:endParaRPr lang="ru-RU" sz="3200" dirty="0"/>
          </a:p>
        </p:txBody>
      </p:sp>
      <p:pic>
        <p:nvPicPr>
          <p:cNvPr id="8194" name="Picture 2" descr="Другими..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564904"/>
            <a:ext cx="22860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268760"/>
            <a:ext cx="78488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Политическая власть </a:t>
            </a:r>
            <a:r>
              <a:rPr lang="ru-RU" sz="4000" dirty="0" smtClean="0"/>
              <a:t>– реальная способность какого-либо класса, группы, индивида проводить свою волю, выраженную в политике.</a:t>
            </a:r>
            <a:endParaRPr lang="ru-RU" sz="4000" dirty="0"/>
          </a:p>
        </p:txBody>
      </p:sp>
      <p:pic>
        <p:nvPicPr>
          <p:cNvPr id="3" name="Picture 2" descr="https://freight.cargo.site/t/original/i/650399e2ec1e9c01af78cfe5bbe004bcad6371deba5fc88d6baa93eaabcb7b0f/LOGO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Признаки политической власти: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383154"/>
            <a:ext cx="871296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1.Распространяется на все общество.</a:t>
            </a:r>
          </a:p>
          <a:p>
            <a:r>
              <a:rPr lang="ru-RU" sz="2800" dirty="0" smtClean="0"/>
              <a:t>2. Действует на основе права от имени всего общества.</a:t>
            </a:r>
          </a:p>
          <a:p>
            <a:r>
              <a:rPr lang="ru-RU" sz="2800" dirty="0" smtClean="0"/>
              <a:t>3.Ей принадлежит законное право использовать силу в пределах страны.</a:t>
            </a:r>
          </a:p>
          <a:p>
            <a:r>
              <a:rPr lang="ru-RU" sz="2800" dirty="0" smtClean="0"/>
              <a:t>4. Для нее характерно существование единого общегосударственного центра принятия политических решений.</a:t>
            </a:r>
          </a:p>
          <a:p>
            <a:r>
              <a:rPr lang="ru-RU" sz="2800" dirty="0" smtClean="0"/>
              <a:t>5. Власть имеет возможность использовать самые разнообразные средства </a:t>
            </a:r>
            <a:r>
              <a:rPr lang="ru-RU" sz="2000" dirty="0" smtClean="0"/>
              <a:t>(не только принудительные, но и экономические, социальные, культурно – информационные)</a:t>
            </a:r>
            <a:endParaRPr lang="ru-RU" sz="2000" dirty="0"/>
          </a:p>
        </p:txBody>
      </p:sp>
      <p:pic>
        <p:nvPicPr>
          <p:cNvPr id="4" name="Picture 2" descr="https://freight.cargo.site/t/original/i/650399e2ec1e9c01af78cfe5bbe004bcad6371deba5fc88d6baa93eaabcb7b0f/LOGO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36246" t="23250" r="36082" b="59031"/>
          <a:stretch>
            <a:fillRect/>
          </a:stretch>
        </p:blipFill>
        <p:spPr bwMode="auto">
          <a:xfrm>
            <a:off x="1907704" y="0"/>
            <a:ext cx="4824536" cy="173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1844824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Что из названного характеризует </a:t>
            </a:r>
            <a:r>
              <a:rPr lang="ru-RU" sz="2400" u="sng" dirty="0" smtClean="0"/>
              <a:t>политическую власть</a:t>
            </a:r>
            <a:r>
              <a:rPr lang="ru-RU" sz="2400" dirty="0" smtClean="0"/>
              <a:t>, а что – </a:t>
            </a:r>
            <a:r>
              <a:rPr lang="ru-RU" sz="2400" u="sng" dirty="0" smtClean="0"/>
              <a:t>только государственную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1.Осуществляется в рамках профсоюзов, партий, международных организаций;</a:t>
            </a:r>
          </a:p>
          <a:p>
            <a:r>
              <a:rPr lang="ru-RU" sz="2400" dirty="0" smtClean="0"/>
              <a:t>2. Делится на законодательную, исполнительную, судебную.</a:t>
            </a:r>
          </a:p>
          <a:p>
            <a:r>
              <a:rPr lang="ru-RU" sz="2400" dirty="0" smtClean="0"/>
              <a:t>3. Субъектом власти выступает государство.</a:t>
            </a:r>
          </a:p>
          <a:p>
            <a:r>
              <a:rPr lang="ru-RU" sz="2400" dirty="0" smtClean="0"/>
              <a:t>4. Носит суверенный характер.</a:t>
            </a:r>
          </a:p>
          <a:p>
            <a:r>
              <a:rPr lang="ru-RU" sz="2400" dirty="0" smtClean="0"/>
              <a:t>5. Распространяется на все общество.</a:t>
            </a:r>
          </a:p>
          <a:p>
            <a:r>
              <a:rPr lang="ru-RU" sz="2400" dirty="0" smtClean="0"/>
              <a:t>6. Существует единый общегосударственный центр принятия решений.</a:t>
            </a:r>
          </a:p>
          <a:p>
            <a:r>
              <a:rPr lang="ru-RU" sz="2400" dirty="0" smtClean="0"/>
              <a:t>7. Осуществляется в рамках государства.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avatars.mds.yandex.net/i?id=2b31799ed3aaa9f781ec35962c20cec0-5877100-images-thumbs&amp;n=13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074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Термин</a:t>
            </a:r>
            <a:r>
              <a:rPr lang="ru-RU" sz="2800" dirty="0" smtClean="0"/>
              <a:t> </a:t>
            </a:r>
            <a:r>
              <a:rPr lang="ru-RU" sz="2800" b="1" dirty="0" smtClean="0"/>
              <a:t>«политика»</a:t>
            </a:r>
            <a:r>
              <a:rPr lang="ru-RU" sz="2800" dirty="0" smtClean="0"/>
              <a:t> </a:t>
            </a:r>
            <a:r>
              <a:rPr lang="ru-RU" sz="2800" b="1" dirty="0" smtClean="0"/>
              <a:t>(</a:t>
            </a:r>
            <a:r>
              <a:rPr lang="ru-RU" sz="2800" b="1" dirty="0" err="1" smtClean="0"/>
              <a:t>πολιτική</a:t>
            </a:r>
            <a:r>
              <a:rPr lang="ru-RU" sz="2800" b="1" dirty="0" smtClean="0"/>
              <a:t>)</a:t>
            </a:r>
            <a:r>
              <a:rPr lang="ru-RU" sz="2800" dirty="0" smtClean="0"/>
              <a:t> </a:t>
            </a:r>
            <a:r>
              <a:rPr lang="ru-RU" sz="2800" b="1" dirty="0" smtClean="0"/>
              <a:t>греческого</a:t>
            </a:r>
            <a:r>
              <a:rPr lang="ru-RU" sz="2800" dirty="0" smtClean="0"/>
              <a:t> </a:t>
            </a:r>
            <a:r>
              <a:rPr lang="ru-RU" sz="2800" b="1" dirty="0" smtClean="0"/>
              <a:t>происхождения, обозначавший</a:t>
            </a:r>
            <a:r>
              <a:rPr lang="ru-RU" sz="2800" dirty="0" smtClean="0"/>
              <a:t> </a:t>
            </a:r>
            <a:r>
              <a:rPr lang="ru-RU" sz="2800" b="1" dirty="0" smtClean="0"/>
              <a:t>в</a:t>
            </a:r>
            <a:r>
              <a:rPr lang="ru-RU" sz="2800" dirty="0" smtClean="0"/>
              <a:t> </a:t>
            </a:r>
            <a:r>
              <a:rPr lang="ru-RU" sz="2800" b="1" dirty="0" smtClean="0"/>
              <a:t>античной</a:t>
            </a:r>
            <a:r>
              <a:rPr lang="ru-RU" sz="2800" dirty="0" smtClean="0"/>
              <a:t> </a:t>
            </a:r>
            <a:r>
              <a:rPr lang="ru-RU" sz="2800" b="1" dirty="0" smtClean="0"/>
              <a:t>культурной</a:t>
            </a:r>
            <a:r>
              <a:rPr lang="ru-RU" sz="2800" dirty="0" smtClean="0"/>
              <a:t> </a:t>
            </a:r>
            <a:r>
              <a:rPr lang="ru-RU" sz="2800" b="1" dirty="0" smtClean="0"/>
              <a:t>традиции</a:t>
            </a:r>
            <a:r>
              <a:rPr lang="ru-RU" sz="2800" dirty="0" smtClean="0"/>
              <a:t> </a:t>
            </a:r>
            <a:r>
              <a:rPr lang="ru-RU" sz="2800" b="1" dirty="0" smtClean="0"/>
              <a:t>искусство</a:t>
            </a:r>
            <a:r>
              <a:rPr lang="ru-RU" sz="2800" dirty="0" smtClean="0"/>
              <a:t> </a:t>
            </a:r>
            <a:r>
              <a:rPr lang="ru-RU" sz="2800" b="1" dirty="0" smtClean="0"/>
              <a:t>управления</a:t>
            </a:r>
            <a:r>
              <a:rPr lang="ru-RU" sz="2800" dirty="0" smtClean="0"/>
              <a:t> </a:t>
            </a:r>
            <a:r>
              <a:rPr lang="ru-RU" sz="2800" b="1" dirty="0" smtClean="0"/>
              <a:t>государством.</a:t>
            </a:r>
            <a:r>
              <a:rPr lang="ru-RU" sz="2800" dirty="0" smtClean="0"/>
              <a:t> Образован от слова «полис» («</a:t>
            </a:r>
            <a:r>
              <a:rPr lang="ru-RU" sz="2800" dirty="0" err="1" smtClean="0"/>
              <a:t>πόλις</a:t>
            </a:r>
            <a:r>
              <a:rPr lang="ru-RU" sz="2800" dirty="0" smtClean="0"/>
              <a:t>»), которое применялось для обозначения городской общины (включая её прилегающие владения).</a:t>
            </a:r>
            <a:endParaRPr lang="ru-RU" sz="2800" dirty="0"/>
          </a:p>
        </p:txBody>
      </p:sp>
      <p:pic>
        <p:nvPicPr>
          <p:cNvPr id="1026" name="Picture 2" descr="https://ds04.infourok.ru/uploads/ex/10a2/00025a91-63b4c9ec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84984"/>
            <a:ext cx="3960440" cy="297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Многообразие определений политики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81369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Этические</a:t>
            </a:r>
            <a:r>
              <a:rPr lang="ru-RU" sz="3200" dirty="0" smtClean="0"/>
              <a:t> определения характеризую политику как деятельности, направленную на достижение общего блага (Аристотель).</a:t>
            </a:r>
          </a:p>
          <a:p>
            <a:endParaRPr lang="ru-RU" sz="3200" dirty="0" smtClean="0"/>
          </a:p>
          <a:p>
            <a:r>
              <a:rPr lang="ru-RU" sz="3200" b="1" u="sng" dirty="0" smtClean="0"/>
              <a:t>Правовые</a:t>
            </a:r>
            <a:r>
              <a:rPr lang="ru-RU" sz="3200" dirty="0" smtClean="0"/>
              <a:t> концепции считают политику и государство, производным от права и прежде всего от естественных прав человека (Руссо, Кант, Локк).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Многообразие определений политики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556792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Экономические </a:t>
            </a:r>
            <a:r>
              <a:rPr lang="ru-RU" sz="2800" dirty="0" smtClean="0"/>
              <a:t>характеризуют политику как надстройку над экономическим базисом, в целом политика определяется объективными экономическими законами, не зависящими от воли политических субъектов (?).</a:t>
            </a:r>
          </a:p>
          <a:p>
            <a:endParaRPr lang="ru-RU" sz="2800" dirty="0" smtClean="0"/>
          </a:p>
          <a:p>
            <a:r>
              <a:rPr lang="ru-RU" sz="2800" b="1" u="sng" dirty="0" smtClean="0"/>
              <a:t>Институциональные</a:t>
            </a:r>
            <a:r>
              <a:rPr lang="ru-RU" sz="2800" b="1" dirty="0" smtClean="0"/>
              <a:t> </a:t>
            </a:r>
            <a:r>
              <a:rPr lang="ru-RU" sz="2800" dirty="0" smtClean="0"/>
              <a:t>характеризуют политику через социальные институты, организации, в которых воплощается власть (Мао </a:t>
            </a:r>
            <a:r>
              <a:rPr lang="ru-RU" sz="2800" dirty="0" err="1" smtClean="0"/>
              <a:t>Цзедун</a:t>
            </a:r>
            <a:r>
              <a:rPr lang="ru-RU" sz="2800" dirty="0" smtClean="0"/>
              <a:t>).</a:t>
            </a:r>
          </a:p>
          <a:p>
            <a:r>
              <a:rPr lang="ru-RU" sz="2800" dirty="0" smtClean="0"/>
              <a:t>И другие оценки…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988840"/>
            <a:ext cx="82089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Политика </a:t>
            </a:r>
            <a:r>
              <a:rPr lang="ru-RU" sz="3200" dirty="0" smtClean="0"/>
              <a:t>– сфера государственной и общественной деятельности, связанная с отношениями между социальными группами внутри страны и между государствами. </a:t>
            </a:r>
            <a:endParaRPr lang="ru-RU" sz="3200" dirty="0"/>
          </a:p>
        </p:txBody>
      </p:sp>
      <p:pic>
        <p:nvPicPr>
          <p:cNvPr id="3074" name="Picture 2" descr="https://freight.cargo.site/t/original/i/650399e2ec1e9c01af78cfe5bbe004bcad6371deba5fc88d6baa93eaabcb7b0f/LOGO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04664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политической системы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6065912"/>
            <a:ext cx="914400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+ функции партий, лидеров, политических процессов, элиты…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196752"/>
            <a:ext cx="86409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(определение целей, задач, путей развития общества;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Интегративная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(сохранение целостности общества, согласование многообразных интересов различных социальных групп)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Регулятивная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(разработка норм поведения и социальный контроль);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Политическая социализация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(формирование политического сознания, приобщение членов общества к участию)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Распределительная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(распределение духовных и материальных ресурсов);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Стабилизирующая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(стабильность и безопасность общества)…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freight.cargo.site/t/original/i/650399e2ec1e9c01af78cfe5bbe004bcad6371deba5fc88d6baa93eaabcb7b0f/LOGO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7856" y="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68760"/>
            <a:ext cx="8208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 науке политика рассматривается в трех измерениях:</a:t>
            </a:r>
          </a:p>
          <a:p>
            <a:r>
              <a:rPr lang="ru-RU" sz="3200" dirty="0" smtClean="0"/>
              <a:t>1)Как один из видов деятельности человека, социальных групп;</a:t>
            </a:r>
          </a:p>
          <a:p>
            <a:r>
              <a:rPr lang="ru-RU" sz="3200" dirty="0" smtClean="0"/>
              <a:t>2) Как сфера общественной жизни;</a:t>
            </a:r>
          </a:p>
          <a:p>
            <a:r>
              <a:rPr lang="ru-RU" sz="3200" dirty="0" smtClean="0"/>
              <a:t>3) Как тип социальных отношений между индивидами и социальными группами.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cf.ppt-online.org/files/slide/s/sdtB81rz3PyWFUKbIQ5lhiufR2CeMNcA70xTwZ/slid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7424"/>
            <a:ext cx="9155922" cy="6858000"/>
          </a:xfrm>
          <a:prstGeom prst="rect">
            <a:avLst/>
          </a:prstGeom>
          <a:noFill/>
        </p:spPr>
      </p:pic>
      <p:pic>
        <p:nvPicPr>
          <p:cNvPr id="3" name="Picture 2" descr="https://freight.cargo.site/t/original/i/650399e2ec1e9c01af78cfe5bbe004bcad6371deba5fc88d6baa93eaabcb7b0f/LOGOB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229200"/>
            <a:ext cx="1296144" cy="1296144"/>
          </a:xfrm>
          <a:prstGeom prst="rect">
            <a:avLst/>
          </a:prstGeom>
          <a:noFill/>
        </p:spPr>
      </p:pic>
      <p:pic>
        <p:nvPicPr>
          <p:cNvPr id="4" name="Picture 2" descr="https://freight.cargo.site/t/original/i/650399e2ec1e9c01af78cfe5bbe004bcad6371deba5fc88d6baa93eaabcb7b0f/LOGOB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7856" y="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thepresentation.ru/img/thumbs/e44077cf31ccad839c808f8e6837ad67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630"/>
            <a:ext cx="8568952" cy="6426714"/>
          </a:xfrm>
          <a:prstGeom prst="rect">
            <a:avLst/>
          </a:prstGeom>
          <a:noFill/>
        </p:spPr>
      </p:pic>
      <p:pic>
        <p:nvPicPr>
          <p:cNvPr id="3" name="Picture 2" descr="https://freight.cargo.site/t/original/i/650399e2ec1e9c01af78cfe5bbe004bcad6371deba5fc88d6baa93eaabcb7b0f/LOGOB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04664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</TotalTime>
  <Words>502</Words>
  <Application>Microsoft Office PowerPoint</Application>
  <PresentationFormat>Экран (4:3)</PresentationFormat>
  <Paragraphs>55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Начальная</vt:lpstr>
      <vt:lpstr>Политика и власть</vt:lpstr>
      <vt:lpstr>Презентация PowerPoint</vt:lpstr>
      <vt:lpstr>Многообразие определений политики</vt:lpstr>
      <vt:lpstr>Многообразие определений политики</vt:lpstr>
      <vt:lpstr>Презентация PowerPoint</vt:lpstr>
      <vt:lpstr>Функции политической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Признаки политической власти: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Политика и власть</dc:title>
  <dc:creator>User</dc:creator>
  <cp:lastModifiedBy>397480</cp:lastModifiedBy>
  <cp:revision>4</cp:revision>
  <dcterms:created xsi:type="dcterms:W3CDTF">2022-02-24T12:55:30Z</dcterms:created>
  <dcterms:modified xsi:type="dcterms:W3CDTF">2022-05-09T06:46:49Z</dcterms:modified>
</cp:coreProperties>
</file>