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2" r:id="rId5"/>
    <p:sldId id="278" r:id="rId6"/>
    <p:sldId id="279" r:id="rId7"/>
    <p:sldId id="280" r:id="rId8"/>
    <p:sldId id="275" r:id="rId9"/>
    <p:sldId id="273" r:id="rId10"/>
    <p:sldId id="271" r:id="rId11"/>
    <p:sldId id="276" r:id="rId12"/>
    <p:sldId id="277" r:id="rId13"/>
    <p:sldId id="274" r:id="rId14"/>
    <p:sldId id="281" r:id="rId15"/>
    <p:sldId id="270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EC9510-E3C2-4DB8-8086-5356C2A3162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8143900" cy="236771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/>
              </a:rPr>
              <a:t>Артикуляционная гимнастика для дошкольников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5661248"/>
            <a:ext cx="2922500" cy="911024"/>
          </a:xfrm>
        </p:spPr>
        <p:txBody>
          <a:bodyPr>
            <a:normAutofit/>
          </a:bodyPr>
          <a:lstStyle/>
          <a:p>
            <a:r>
              <a:rPr lang="ru-RU" sz="2000" b="1" dirty="0" err="1" smtClean="0"/>
              <a:t>Вайс</a:t>
            </a:r>
            <a:r>
              <a:rPr lang="ru-RU" sz="2000" b="1" dirty="0" smtClean="0"/>
              <a:t> М.Н., </a:t>
            </a:r>
          </a:p>
          <a:p>
            <a:r>
              <a:rPr lang="ru-RU" sz="2000" b="1" dirty="0" smtClean="0"/>
              <a:t>учитель-логопед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42976" y="285728"/>
            <a:ext cx="7715304" cy="107157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b="1" dirty="0" smtClean="0"/>
              <a:t>Муниципальное бюджетное дошкольное образовательное учреждение детский сад № 7 комбинированного вида станица Старощербиновская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571744"/>
            <a:ext cx="1928812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66"/>
                </a:solidFill>
              </a:rPr>
              <a:t>«ВКУСНОЕ ВАРЕНЬЕ»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572500" cy="1071562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Улыбнуться, открыть рот. Языком в форме чашечки облизывать верхнюю губу сверху- вниз(можно помазать ее вареньем). Нижняя губа не должна обтягивать зубы (можно оттянуть ее  вниз рукой).</a:t>
            </a:r>
          </a:p>
        </p:txBody>
      </p:sp>
      <p:pic>
        <p:nvPicPr>
          <p:cNvPr id="5124" name="Picture 7" descr="__428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21092"/>
            <a:ext cx="6722709" cy="412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rgbClr val="6600FF"/>
                </a:solidFill>
              </a:rPr>
              <a:t>«МАЛЯР»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1214413" y="1000125"/>
            <a:ext cx="7643867" cy="1214429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Улыбнуться, открыть рот. Широким кончиком языка погладить небо от зубов к горлу. Нижняя челюсть не должна двигаться.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2292" name="Picture 7" descr="__12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571744"/>
            <a:ext cx="778725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6600"/>
                </a:solidFill>
              </a:rPr>
              <a:t>«ПАРУС»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1214413" y="1071563"/>
            <a:ext cx="7643867" cy="1357305"/>
          </a:xfrm>
        </p:spPr>
        <p:txBody>
          <a:bodyPr>
            <a:normAutofit fontScale="77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600" b="1" dirty="0" smtClean="0"/>
              <a:t>Улыбнуться, широко открыть рот, кончик языка поднять и поставить на бугорки (альвеолы) за верхними зубами. Удерживать язык в таком положении на счёт до восьми, потом до десяти. Опустить язык и повторить упражнение 2-3 раза.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3316" name="Picture 7" descr="__17139"/>
          <p:cNvPicPr>
            <a:picLocks noChangeAspect="1" noChangeArrowheads="1"/>
          </p:cNvPicPr>
          <p:nvPr/>
        </p:nvPicPr>
        <p:blipFill>
          <a:blip r:embed="rId2" cstate="print"/>
          <a:srcRect b="11752"/>
          <a:stretch>
            <a:fillRect/>
          </a:stretch>
        </p:blipFill>
        <p:spPr bwMode="auto">
          <a:xfrm>
            <a:off x="1500165" y="2571744"/>
            <a:ext cx="7286647" cy="401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66"/>
                </a:solidFill>
              </a:rPr>
              <a:t>«КИСКА СЕРДИТСЯ»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idx="1"/>
          </p:nvPr>
        </p:nvSpPr>
        <p:spPr>
          <a:xfrm>
            <a:off x="1214414" y="928688"/>
            <a:ext cx="7715303" cy="1643056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Улыбнуться, открыть рот. Кончиком языка упереться в нижние зубы. На счет «раз»- выгнуть язык горкой, упираясь кончиком языка в нижние зубы. На счет «два» вернуться в исходное положение. Кончик языка при этом не должен отрываться от нижних зубов, рот не закрывается</a:t>
            </a:r>
          </a:p>
          <a:p>
            <a:pPr algn="ctr"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10244" name="Picture 7" descr="__125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00306"/>
            <a:ext cx="6401313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00B0F0"/>
                </a:solidFill>
              </a:rPr>
              <a:t>«ЧАШЕЧКА»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1142975" y="928688"/>
            <a:ext cx="7515249" cy="1571618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 Улыбнуться, открыть рот, положить широкий язык на нижнюю губу, боковые края языка загнуть в форме чашечки. Удерживать на счет до пяти. Нижняя губа не должна обтягивать нижние зубы.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9460" name="Picture 7" descr="__45202"/>
          <p:cNvPicPr>
            <a:picLocks noChangeAspect="1" noChangeArrowheads="1"/>
          </p:cNvPicPr>
          <p:nvPr/>
        </p:nvPicPr>
        <p:blipFill>
          <a:blip r:embed="rId2" cstate="print"/>
          <a:srcRect l="2521" t="6985" r="2521" b="14417"/>
          <a:stretch>
            <a:fillRect/>
          </a:stretch>
        </p:blipFill>
        <p:spPr bwMode="auto">
          <a:xfrm>
            <a:off x="1341426" y="2571744"/>
            <a:ext cx="7302512" cy="400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7643865" cy="192883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tx1"/>
                </a:solidFill>
              </a:rPr>
              <a:t>«ГРИБОК»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движение языка.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 smtClean="0">
              <a:solidFill>
                <a:schemeClr val="tx1"/>
              </a:solidFill>
            </a:endParaRPr>
          </a:p>
        </p:txBody>
      </p:sp>
      <p:pic>
        <p:nvPicPr>
          <p:cNvPr id="3075" name="Picture 7" descr="__933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226" b="11904"/>
          <a:stretch>
            <a:fillRect/>
          </a:stretch>
        </p:blipFill>
        <p:spPr>
          <a:xfrm>
            <a:off x="1571604" y="2786058"/>
            <a:ext cx="6821456" cy="378621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214554"/>
            <a:ext cx="7929586" cy="1872208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04664"/>
            <a:ext cx="78209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Формирование артикуляционной </a:t>
            </a:r>
            <a:r>
              <a:rPr lang="ru-RU" sz="3200" b="1" dirty="0" smtClean="0"/>
              <a:t>моторики</a:t>
            </a:r>
          </a:p>
          <a:p>
            <a:pPr algn="ctr"/>
            <a:endParaRPr lang="ru-RU" sz="3200" b="1" dirty="0" smtClean="0"/>
          </a:p>
          <a:p>
            <a:pPr algn="just"/>
            <a:r>
              <a:rPr lang="ru-RU" b="1" dirty="0" smtClean="0"/>
              <a:t>    </a:t>
            </a:r>
            <a:r>
              <a:rPr lang="ru-RU" b="1" dirty="0" smtClean="0"/>
              <a:t>	</a:t>
            </a:r>
            <a:r>
              <a:rPr lang="ru-RU" sz="2400" b="1" dirty="0" smtClean="0"/>
              <a:t>Важную </a:t>
            </a:r>
            <a:r>
              <a:rPr lang="ru-RU" sz="2400" b="1" dirty="0" smtClean="0"/>
              <a:t>роль в формировании звукопроизношения играет четкая, точная, координированная работа артикуляционных органов, способность их к быстрому и плавному переключению с одного движения на другое, а также к удержанию заданной артикуляционной позы. </a:t>
            </a:r>
          </a:p>
          <a:p>
            <a:pPr algn="just"/>
            <a:r>
              <a:rPr lang="ru-RU" sz="2400" b="1" dirty="0" smtClean="0"/>
              <a:t>	Поэтому </a:t>
            </a:r>
            <a:r>
              <a:rPr lang="ru-RU" sz="2400" b="1" dirty="0" smtClean="0"/>
              <a:t>первостепенное значение имеют устранение нарушений в работе артикуляционного аппарата, подготовка его к постановке звуков. </a:t>
            </a:r>
          </a:p>
          <a:p>
            <a:pPr algn="just"/>
            <a:r>
              <a:rPr lang="ru-RU" sz="2400" b="1" dirty="0" smtClean="0"/>
              <a:t>	</a:t>
            </a:r>
            <a:r>
              <a:rPr lang="ru-RU" sz="2400" b="1" dirty="0" smtClean="0"/>
              <a:t>Основным </a:t>
            </a:r>
            <a:r>
              <a:rPr lang="ru-RU" sz="2400" b="1" dirty="0" smtClean="0"/>
              <a:t>назначением артикуляционной гимнастики является развитие, укрепление и совершенствование артикуляционной моторики.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32656"/>
            <a:ext cx="782094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Рекомендации к проведению артикуляционной гимнастики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Артикуляционная гимнастика проводится ежедневно по 3-5 минут несколько раз в день: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 а) в детском саду с логопедом во время индивидуальных занятий </a:t>
            </a:r>
          </a:p>
          <a:p>
            <a:pPr marL="342900" indent="-342900" algn="just"/>
            <a:r>
              <a:rPr lang="ru-RU" b="1" dirty="0" smtClean="0"/>
              <a:t>       б) в детском саду с воспитателем и самостоятельно; </a:t>
            </a:r>
          </a:p>
          <a:p>
            <a:pPr marL="342900" indent="-342900" algn="just"/>
            <a:r>
              <a:rPr lang="ru-RU" b="1" dirty="0"/>
              <a:t> </a:t>
            </a:r>
            <a:r>
              <a:rPr lang="ru-RU" b="1" dirty="0" smtClean="0"/>
              <a:t>      в) с родителями дома. </a:t>
            </a:r>
          </a:p>
          <a:p>
            <a:pPr marL="342900" indent="-342900" algn="just"/>
            <a:r>
              <a:rPr lang="ru-RU" b="1" dirty="0" smtClean="0"/>
              <a:t>2. Выполняется артикуляционная гимнастика, стоя или сидя перед зеркалом, с обязательным соблюдением правильной осанки.</a:t>
            </a:r>
          </a:p>
          <a:p>
            <a:pPr marL="342900" indent="-342900" algn="just"/>
            <a:r>
              <a:rPr lang="ru-RU" b="1" dirty="0" smtClean="0"/>
              <a:t>3. Необходимо добиваться четкого, точного, плавного выполнения движений. </a:t>
            </a:r>
          </a:p>
          <a:p>
            <a:pPr marL="342900" indent="-342900" algn="just"/>
            <a:r>
              <a:rPr lang="ru-RU" b="1" dirty="0" smtClean="0"/>
              <a:t>4. Вначале артикуляционные движения выполняются медленно, неторопливо, но постепенно, по мере овладения ими, темп артикуляционной гимнастики увеличивается. </a:t>
            </a:r>
          </a:p>
          <a:p>
            <a:pPr marL="342900" indent="-342900" algn="just"/>
            <a:r>
              <a:rPr lang="ru-RU" b="1" dirty="0" smtClean="0"/>
              <a:t> 5. Каждое упражнение выполняется от 5 до 20 раз. Количество повторений возрастает по мере совершенствования артикуляционной моторики параллельно с увеличением темпа движений. </a:t>
            </a:r>
          </a:p>
          <a:p>
            <a:pPr marL="342900" indent="-342900" algn="just"/>
            <a:r>
              <a:rPr lang="ru-RU" b="1" dirty="0" smtClean="0"/>
              <a:t>6. Возможно, и желательно выполнение артикуляционной гимнастики под счет, под музыку, с хлопками и т.д.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.podelise.ru/tw_files2/urls_35/2/d-1793/1793_html_md035c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7620000" cy="53625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836712"/>
            <a:ext cx="8388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Улыбнуться, с напряжением обнажив сомкнутые зубы</a:t>
            </a:r>
            <a:endParaRPr lang="ru-RU" sz="2400" b="1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23528" y="260648"/>
            <a:ext cx="8229600" cy="65405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«Улыбочка»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7" descr="__38644"/>
          <p:cNvPicPr>
            <a:picLocks noChangeAspect="1" noChangeArrowheads="1"/>
          </p:cNvPicPr>
          <p:nvPr/>
        </p:nvPicPr>
        <p:blipFill>
          <a:blip r:embed="rId2" cstate="print"/>
          <a:srcRect b="5797"/>
          <a:stretch>
            <a:fillRect/>
          </a:stretch>
        </p:blipFill>
        <p:spPr bwMode="auto">
          <a:xfrm>
            <a:off x="1214414" y="2000240"/>
            <a:ext cx="768278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«Трубочка»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1071539" y="928688"/>
            <a:ext cx="7858180" cy="1071562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 Губы и зубы сомкнуты. С напряжением вытянуть губы вперед трубочкой. Удерживать их в таком положении на счет до пяти.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rgbClr val="00B050"/>
                </a:solidFill>
              </a:rPr>
              <a:t>«ФУТБОЛ»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1071537" y="1000125"/>
            <a:ext cx="7715305" cy="857239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Рот закрыть, кончик языка с напряжением упирать то в одну, то в другую щёку так, чтобы под щекой надувались «мячики».</a:t>
            </a:r>
          </a:p>
          <a:p>
            <a:pPr algn="ctr"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17412" name="Picture 7" descr="__12787"/>
          <p:cNvPicPr>
            <a:picLocks noChangeAspect="1" noChangeArrowheads="1"/>
          </p:cNvPicPr>
          <p:nvPr/>
        </p:nvPicPr>
        <p:blipFill>
          <a:blip r:embed="rId2" cstate="print"/>
          <a:srcRect t="12315" b="6424"/>
          <a:stretch>
            <a:fillRect/>
          </a:stretch>
        </p:blipFill>
        <p:spPr bwMode="auto">
          <a:xfrm>
            <a:off x="1285852" y="1928813"/>
            <a:ext cx="7429552" cy="435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C0000"/>
                </a:solidFill>
              </a:rPr>
              <a:t>«ЧАСИКИ»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00125"/>
            <a:ext cx="8229600" cy="1000115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600" b="1" dirty="0" smtClean="0"/>
              <a:t>Улыбнуться, открыть рот. Кончик языка переводить на счет «раз-два» из одного уголка рта в другой. Нижняя челюсть при этом остается неподвижной.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8436" name="Picture 7" descr="__14970"/>
          <p:cNvPicPr>
            <a:picLocks noChangeAspect="1" noChangeArrowheads="1"/>
          </p:cNvPicPr>
          <p:nvPr/>
        </p:nvPicPr>
        <p:blipFill>
          <a:blip r:embed="rId2" cstate="print"/>
          <a:srcRect t="1421" r="8871" b="6660"/>
          <a:stretch>
            <a:fillRect/>
          </a:stretch>
        </p:blipFill>
        <p:spPr bwMode="auto">
          <a:xfrm>
            <a:off x="1214414" y="2071678"/>
            <a:ext cx="7429520" cy="457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C00CC"/>
                </a:solidFill>
              </a:rPr>
              <a:t>«КАЧЕЛИ»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1071538" y="928688"/>
            <a:ext cx="7786741" cy="1214428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Улыбнуться, открыть рот. На счет 1-2 поочередно упираться языком то в верхние, то в нижние зубы. Нижняя челюсть при этом неподвижна.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1268" name="Picture 7" descr="__100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62563"/>
            <a:ext cx="7000896" cy="445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>«ЧИСТИМ ЗУБКИ»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1214414" y="1000124"/>
            <a:ext cx="7472386" cy="1285867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8196" name="Picture 7" descr="__19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14620"/>
            <a:ext cx="68510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</TotalTime>
  <Words>536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Артикуляционная гимнастика для дошкольников </vt:lpstr>
      <vt:lpstr>Слайд 2</vt:lpstr>
      <vt:lpstr>Слайд 3</vt:lpstr>
      <vt:lpstr>Слайд 4</vt:lpstr>
      <vt:lpstr>«Трубочка»</vt:lpstr>
      <vt:lpstr>«ФУТБОЛ»</vt:lpstr>
      <vt:lpstr>«ЧАСИКИ»</vt:lpstr>
      <vt:lpstr>«КАЧЕЛИ»</vt:lpstr>
      <vt:lpstr>«ЧИСТИМ ЗУБКИ»</vt:lpstr>
      <vt:lpstr>«ВКУСНОЕ ВАРЕНЬЕ»</vt:lpstr>
      <vt:lpstr>«МАЛЯР»</vt:lpstr>
      <vt:lpstr>«ПАРУС»</vt:lpstr>
      <vt:lpstr>«КИСКА СЕРДИТСЯ»</vt:lpstr>
      <vt:lpstr>«ЧАШЕЧКА»</vt:lpstr>
      <vt:lpstr>«ГРИБОК» 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движение языка.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дошкольников</dc:title>
  <dc:creator>Ira</dc:creator>
  <cp:lastModifiedBy>USER</cp:lastModifiedBy>
  <cp:revision>36</cp:revision>
  <dcterms:created xsi:type="dcterms:W3CDTF">2013-10-12T15:38:03Z</dcterms:created>
  <dcterms:modified xsi:type="dcterms:W3CDTF">2022-05-09T16:43:38Z</dcterms:modified>
</cp:coreProperties>
</file>