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D62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6EC2AB-621A-433D-B2D1-2DEE58193593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B59483-94B6-4446-A78B-741A24108C4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k2jo7g5c2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k2jo7g5c2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0z7_CK2JK1luxx0yfjbVBD-lOydih7xWiLPFJqaZZCdErnVvMQR_g2apRdgHkFnUsUUYNd2724T6XSpjwirtniFtMOJRf_bgJp2OXxBr3Uof9w67N3l8rQj5sxLkJ4aN2LXh8qkMID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3212976"/>
            <a:ext cx="4222580" cy="31435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202" y="260648"/>
            <a:ext cx="6453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ea typeface="Arial Unicode MS" pitchFamily="34" charset="-128"/>
                <a:cs typeface="Arial Unicode MS" pitchFamily="34" charset="-128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ea typeface="Arial Unicode MS" pitchFamily="34" charset="-128"/>
                <a:cs typeface="Arial Unicode MS" pitchFamily="34" charset="-128"/>
              </a:rPr>
              <a:t>«Детский сад №</a:t>
            </a:r>
            <a:r>
              <a:rPr lang="ru-RU" sz="2400" dirty="0" smtClean="0">
                <a:ea typeface="Arial Unicode MS" pitchFamily="34" charset="-128"/>
                <a:cs typeface="Arial Unicode MS" pitchFamily="34" charset="-128"/>
              </a:rPr>
              <a:t> 20</a:t>
            </a:r>
            <a:r>
              <a:rPr lang="ru-RU" dirty="0" smtClean="0">
                <a:ea typeface="Arial Unicode MS" pitchFamily="34" charset="-128"/>
                <a:cs typeface="Arial Unicode MS" pitchFamily="34" charset="-128"/>
              </a:rPr>
              <a:t>» г. Ярославль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0267" y="1772816"/>
            <a:ext cx="80377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Образовательная деятельность по экологии </a:t>
            </a:r>
          </a:p>
          <a:p>
            <a:pPr algn="ctr"/>
            <a:r>
              <a:rPr lang="ru-RU" sz="2800" b="1" dirty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д</a:t>
            </a:r>
            <a:r>
              <a:rPr lang="ru-RU" sz="2800" b="1" dirty="0" smtClean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ля старшего дошкольного возраста</a:t>
            </a:r>
          </a:p>
          <a:p>
            <a:pPr algn="ctr"/>
            <a:r>
              <a:rPr lang="ru-RU" sz="2800" b="1" i="1" dirty="0" smtClean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«Чистая планета»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508518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cs typeface="Aharoni" pitchFamily="2" charset="-79"/>
              </a:rPr>
              <a:t>Автор: воспитатель</a:t>
            </a:r>
          </a:p>
          <a:p>
            <a:r>
              <a:rPr lang="ru-RU" sz="2000" b="1" dirty="0" smtClean="0">
                <a:cs typeface="Aharoni" pitchFamily="2" charset="-79"/>
              </a:rPr>
              <a:t>        Смирнова В. Е.</a:t>
            </a:r>
            <a:endParaRPr lang="ru-RU" sz="2000" b="1" dirty="0">
              <a:cs typeface="Aharoni" pitchFamily="2" charset="-79"/>
            </a:endParaRPr>
          </a:p>
        </p:txBody>
      </p:sp>
      <p:pic>
        <p:nvPicPr>
          <p:cNvPr id="8" name="Рисунок 7" descr="d7QVDI6r0-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52320" y="620688"/>
            <a:ext cx="1224136" cy="1125378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2017\Desktop\умные каникулы\davajjpoigraem-2412ca968ab957d0b587c0d3b61acdd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067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2017\Desktop\умные каникулы\unnamed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2385517" cy="238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Блок-схема: узел 31"/>
          <p:cNvSpPr/>
          <p:nvPr/>
        </p:nvSpPr>
        <p:spPr>
          <a:xfrm rot="1130101">
            <a:off x="1745344" y="4419842"/>
            <a:ext cx="864096" cy="475777"/>
          </a:xfrm>
          <a:prstGeom prst="flowChartConnec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2555776" y="4581128"/>
            <a:ext cx="864096" cy="4757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 rot="8696545">
            <a:off x="1893954" y="5074169"/>
            <a:ext cx="864096" cy="475777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 rot="5400000">
            <a:off x="2577640" y="5279344"/>
            <a:ext cx="864096" cy="475777"/>
          </a:xfrm>
          <a:prstGeom prst="flowChartConnector">
            <a:avLst/>
          </a:prstGeom>
          <a:solidFill>
            <a:srgbClr val="36D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 rot="2476786">
            <a:off x="3238787" y="5038733"/>
            <a:ext cx="864096" cy="47577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 rot="20585944">
            <a:off x="3398361" y="4336417"/>
            <a:ext cx="864096" cy="475777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 rot="7128221">
            <a:off x="2854002" y="3966245"/>
            <a:ext cx="864096" cy="4757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 rot="4088394">
            <a:off x="2217349" y="3968702"/>
            <a:ext cx="864096" cy="475777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555776" y="0"/>
            <a:ext cx="3951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«Разбери мусор»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69542_1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979712" y="1124744"/>
            <a:ext cx="5832648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581128"/>
            <a:ext cx="80408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/>
              <a:t> Давайте, ребята, природу охранять!</a:t>
            </a:r>
          </a:p>
          <a:p>
            <a:pPr>
              <a:buFontTx/>
              <a:buChar char="-"/>
            </a:pPr>
            <a:r>
              <a:rPr lang="ru-RU" sz="3200" b="1" dirty="0" smtClean="0"/>
              <a:t> О ней ни на минуту не надо забывать.</a:t>
            </a:r>
            <a:endParaRPr lang="ru-RU" sz="3200" b="1" dirty="0"/>
          </a:p>
        </p:txBody>
      </p:sp>
      <p:pic>
        <p:nvPicPr>
          <p:cNvPr id="5" name="Рисунок 4" descr="0004-004-_5dc7d54237b54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404664"/>
            <a:ext cx="4121644" cy="417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260648"/>
            <a:ext cx="8352928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и углубить знания детей о взаимосвязи мира природы и деятельности человека, как хозяйственной, так и природоохранной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Образовательные: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знания детей о природе, о бережном и заботливом отношении к ней;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знания правил поведения в природе;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умения рассуждать и логически мыслить;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представление о значении леса для окружающей среды;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знания детей о свойствах различных материалов;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Мотивировать к раздельному сбору твёрдых бытовых отходов;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познавательную активность и интересы детей;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речевую активность;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творческие  способности детей, смекалку, сообразительность, эрудицию.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Воспитательные: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в детях любовь и бережное отношение к природе.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умение видеть и откликаться на красивое в природном окружении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lh6.googleusercontent.com/0z7_CK2JK1luxx0yfjbVBD-lOydih7xWiLPFJqaZZCdErnVvMQR_g2apRdgHkFnUsUUYNd2724T6XSpjwirtniFtMOJRf_bgJp2OXxBr3Uof9w67N3l8rQj5sxLkJ4aN2LXh8qkMID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336" y="5085184"/>
            <a:ext cx="1368152" cy="1018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1960" y="260648"/>
            <a:ext cx="396044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 Наша планета</a:t>
            </a:r>
          </a:p>
          <a:p>
            <a:endParaRPr lang="ru-RU" b="1" dirty="0" smtClean="0"/>
          </a:p>
          <a:p>
            <a:r>
              <a:rPr lang="ru-RU" sz="2400" dirty="0" smtClean="0">
                <a:cs typeface="Aharoni" pitchFamily="2" charset="-79"/>
              </a:rPr>
              <a:t>Есть одна планета-сад </a:t>
            </a:r>
          </a:p>
          <a:p>
            <a:r>
              <a:rPr lang="ru-RU" sz="2400" dirty="0" smtClean="0">
                <a:cs typeface="Aharoni" pitchFamily="2" charset="-79"/>
              </a:rPr>
              <a:t>В этом космосе холодном. </a:t>
            </a:r>
          </a:p>
          <a:p>
            <a:r>
              <a:rPr lang="ru-RU" sz="2400" dirty="0" smtClean="0">
                <a:cs typeface="Aharoni" pitchFamily="2" charset="-79"/>
              </a:rPr>
              <a:t>Только здесь леса шумят, </a:t>
            </a:r>
          </a:p>
          <a:p>
            <a:r>
              <a:rPr lang="ru-RU" sz="2400" dirty="0" smtClean="0">
                <a:cs typeface="Aharoni" pitchFamily="2" charset="-79"/>
              </a:rPr>
              <a:t>Птиц скликая перелётных,</a:t>
            </a:r>
          </a:p>
          <a:p>
            <a:r>
              <a:rPr lang="ru-RU" sz="2400" dirty="0" smtClean="0">
                <a:cs typeface="Aharoni" pitchFamily="2" charset="-79"/>
              </a:rPr>
              <a:t>Лишь на ней одной цветут, Ландыши в траве зелёной,</a:t>
            </a:r>
          </a:p>
          <a:p>
            <a:r>
              <a:rPr lang="ru-RU" sz="2400" dirty="0" smtClean="0">
                <a:cs typeface="Aharoni" pitchFamily="2" charset="-79"/>
              </a:rPr>
              <a:t> И стрекозы только тут </a:t>
            </a:r>
          </a:p>
          <a:p>
            <a:r>
              <a:rPr lang="ru-RU" sz="2400" dirty="0" smtClean="0">
                <a:cs typeface="Aharoni" pitchFamily="2" charset="-79"/>
              </a:rPr>
              <a:t>В речку смотрят удивлённо.</a:t>
            </a:r>
          </a:p>
          <a:p>
            <a:r>
              <a:rPr lang="ru-RU" sz="2400" dirty="0" smtClean="0">
                <a:cs typeface="Aharoni" pitchFamily="2" charset="-79"/>
              </a:rPr>
              <a:t>Береги свою планету – Ведь другой, похожей, нету!</a:t>
            </a:r>
          </a:p>
          <a:p>
            <a:endParaRPr lang="ru-RU" sz="2400" dirty="0" smtClean="0">
              <a:cs typeface="Aharoni" pitchFamily="2" charset="-79"/>
            </a:endParaRPr>
          </a:p>
          <a:p>
            <a:pPr algn="r"/>
            <a:r>
              <a:rPr lang="ru-RU" sz="2400" b="1" dirty="0" smtClean="0">
                <a:cs typeface="Aharoni" pitchFamily="2" charset="-79"/>
              </a:rPr>
              <a:t>      Яков Аким</a:t>
            </a:r>
          </a:p>
          <a:p>
            <a:endParaRPr lang="ru-RU" sz="2400" dirty="0" smtClean="0">
              <a:cs typeface="Aharoni" pitchFamily="2" charset="-79"/>
            </a:endParaRPr>
          </a:p>
          <a:p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endParaRPr lang="ru-RU" sz="2400" dirty="0">
              <a:cs typeface="Aharoni" pitchFamily="2" charset="-79"/>
            </a:endParaRPr>
          </a:p>
        </p:txBody>
      </p:sp>
      <p:pic>
        <p:nvPicPr>
          <p:cNvPr id="1028" name="Picture 4" descr="https://r.mt.ru/r2/photoE1BA/20534141336-0/jpeg/bp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29408"/>
            <a:ext cx="3552395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2017\Desktop\умные каникулы\davajjpoigraem-2412ca968ab957d0b587c0d3b61acdd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067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2017\Desktop\умные каникулы\unnamed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2385517" cy="238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Блок-схема: узел 31"/>
          <p:cNvSpPr/>
          <p:nvPr/>
        </p:nvSpPr>
        <p:spPr>
          <a:xfrm rot="1130101">
            <a:off x="1745344" y="4419842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2555776" y="4581128"/>
            <a:ext cx="864096" cy="4757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 rot="8696545">
            <a:off x="1893954" y="5074169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 rot="5400000">
            <a:off x="2577640" y="5279344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 rot="2476786">
            <a:off x="3238787" y="5038733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 rot="20585944">
            <a:off x="3398361" y="4336417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 rot="7128221">
            <a:off x="2854002" y="3966245"/>
            <a:ext cx="864096" cy="4757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 rot="4088394">
            <a:off x="2217349" y="3968702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540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76672"/>
            <a:ext cx="3707634" cy="2779857"/>
          </a:xfrm>
          <a:prstGeom prst="rect">
            <a:avLst/>
          </a:prstGeom>
        </p:spPr>
      </p:pic>
      <p:pic>
        <p:nvPicPr>
          <p:cNvPr id="6" name="Рисунок 5" descr="1614581400_1-p-vorobei-na-belom-fone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4548822"/>
            <a:ext cx="3222108" cy="2309178"/>
          </a:xfrm>
          <a:prstGeom prst="rect">
            <a:avLst/>
          </a:prstGeom>
        </p:spPr>
      </p:pic>
      <p:pic>
        <p:nvPicPr>
          <p:cNvPr id="7" name="Рисунок 6" descr="depositphotos_32647051-stock-photo-side-view-of-a-commo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4077072"/>
            <a:ext cx="4101303" cy="2509693"/>
          </a:xfrm>
          <a:prstGeom prst="rect">
            <a:avLst/>
          </a:prstGeom>
        </p:spPr>
      </p:pic>
      <p:pic>
        <p:nvPicPr>
          <p:cNvPr id="8" name="Рисунок 7" descr="kartinki-vorony-31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3068960"/>
            <a:ext cx="3122611" cy="2365957"/>
          </a:xfrm>
          <a:prstGeom prst="rect">
            <a:avLst/>
          </a:prstGeom>
        </p:spPr>
      </p:pic>
      <p:pic>
        <p:nvPicPr>
          <p:cNvPr id="9" name="Рисунок 8" descr="seagull-13654989916x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764704"/>
            <a:ext cx="3702469" cy="2452886"/>
          </a:xfrm>
          <a:prstGeom prst="rect">
            <a:avLst/>
          </a:prstGeom>
        </p:spPr>
      </p:pic>
      <p:sp>
        <p:nvSpPr>
          <p:cNvPr id="11" name="Блок-схема: узел 10"/>
          <p:cNvSpPr/>
          <p:nvPr/>
        </p:nvSpPr>
        <p:spPr>
          <a:xfrm rot="19955868">
            <a:off x="4696701" y="2682660"/>
            <a:ext cx="936104" cy="457200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rot="989637">
            <a:off x="4328788" y="2107454"/>
            <a:ext cx="457200" cy="88924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rot="1862717">
            <a:off x="4704804" y="3329707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rot="4638613">
            <a:off x="4178907" y="3664863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 rot="7897514">
            <a:off x="3452637" y="3600081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 rot="21383564">
            <a:off x="3073944" y="3023664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 rot="3417211">
            <a:off x="3422833" y="2458855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923928" y="2996952"/>
            <a:ext cx="864096" cy="4757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827584" y="0"/>
            <a:ext cx="780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«Узнай и назови птицу по голосу»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0"/>
            <a:ext cx="6232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«Если я приду на природу»</a:t>
            </a:r>
            <a:endParaRPr lang="ru-RU" sz="3600" b="1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3923928" y="2852936"/>
            <a:ext cx="1301457" cy="69739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 rot="19360223">
            <a:off x="2942357" y="3551745"/>
            <a:ext cx="1301457" cy="81087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 rot="4733156">
            <a:off x="4064917" y="3900368"/>
            <a:ext cx="1301457" cy="77095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 rot="2041028">
            <a:off x="5034184" y="3439703"/>
            <a:ext cx="1301457" cy="763271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 rot="21159047">
            <a:off x="5259331" y="2573270"/>
            <a:ext cx="1301457" cy="697397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 rot="4083085">
            <a:off x="3388394" y="1834472"/>
            <a:ext cx="1301457" cy="81081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 rot="670660">
            <a:off x="2616524" y="2611889"/>
            <a:ext cx="1301457" cy="7540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 rot="7061359">
            <a:off x="4506324" y="1846565"/>
            <a:ext cx="1301457" cy="80110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0"/>
            <a:ext cx="5162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«Воздух, Земля, Вода»</a:t>
            </a:r>
            <a:endParaRPr lang="ru-RU" sz="3600" b="1" dirty="0"/>
          </a:p>
        </p:txBody>
      </p:sp>
      <p:pic>
        <p:nvPicPr>
          <p:cNvPr id="5" name="Рисунок 4" descr="c22c408347bb3afdbaaa02f5bf89f42b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124744"/>
            <a:ext cx="2883763" cy="2091010"/>
          </a:xfrm>
          <a:prstGeom prst="rect">
            <a:avLst/>
          </a:prstGeom>
        </p:spPr>
      </p:pic>
      <p:pic>
        <p:nvPicPr>
          <p:cNvPr id="6" name="Рисунок 5" descr="cc718e0015af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1694" y="980728"/>
            <a:ext cx="3722306" cy="2326441"/>
          </a:xfrm>
          <a:prstGeom prst="rect">
            <a:avLst/>
          </a:prstGeom>
        </p:spPr>
      </p:pic>
      <p:pic>
        <p:nvPicPr>
          <p:cNvPr id="7" name="Рисунок 6" descr="water_PNG5023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8" name="Блок-схема: узел 7"/>
          <p:cNvSpPr/>
          <p:nvPr/>
        </p:nvSpPr>
        <p:spPr>
          <a:xfrm>
            <a:off x="4211960" y="3573016"/>
            <a:ext cx="864096" cy="475777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 rot="17396644">
            <a:off x="4582954" y="2886304"/>
            <a:ext cx="864096" cy="47577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 rot="4345893">
            <a:off x="3932004" y="2874734"/>
            <a:ext cx="864096" cy="498669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 rot="19782698">
            <a:off x="3480697" y="4029919"/>
            <a:ext cx="864096" cy="47577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rot="690429">
            <a:off x="3317913" y="3366061"/>
            <a:ext cx="864096" cy="50872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rot="5400000">
            <a:off x="4161759" y="4271289"/>
            <a:ext cx="864096" cy="475662"/>
          </a:xfrm>
          <a:prstGeom prst="flowChartConnector">
            <a:avLst/>
          </a:prstGeom>
          <a:solidFill>
            <a:srgbClr val="36D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rot="2002948">
            <a:off x="4919643" y="4059525"/>
            <a:ext cx="864096" cy="475777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 rot="21126764">
            <a:off x="5105190" y="3413989"/>
            <a:ext cx="864096" cy="484197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3851920" y="2708920"/>
            <a:ext cx="1301457" cy="810818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 rot="6889672">
            <a:off x="3194294" y="3712395"/>
            <a:ext cx="1301457" cy="810818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 rot="5400000">
            <a:off x="3894632" y="1586088"/>
            <a:ext cx="1301457" cy="810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rot="4083085">
            <a:off x="4324498" y="3778686"/>
            <a:ext cx="1301457" cy="810818"/>
          </a:xfrm>
          <a:prstGeom prst="flowChartConnector">
            <a:avLst/>
          </a:prstGeom>
          <a:solidFill>
            <a:srgbClr val="36D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 rot="10539505">
            <a:off x="2512592" y="2901033"/>
            <a:ext cx="1301457" cy="81081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 rot="8409037">
            <a:off x="4896655" y="2023613"/>
            <a:ext cx="1301457" cy="810818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 rot="1053010">
            <a:off x="5168014" y="3102295"/>
            <a:ext cx="1301457" cy="81081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 rot="3258549">
            <a:off x="2901986" y="1916410"/>
            <a:ext cx="1301457" cy="81081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43808" y="0"/>
            <a:ext cx="3278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«Блиц опрос»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0"/>
            <a:ext cx="5608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«Экологические знаки»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620688"/>
            <a:ext cx="81325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Лес - богатство и краса, береги свои леса!</a:t>
            </a:r>
            <a:endParaRPr lang="ru-RU" sz="3200" dirty="0"/>
          </a:p>
        </p:txBody>
      </p:sp>
      <p:sp>
        <p:nvSpPr>
          <p:cNvPr id="7" name="Блок-схема: узел 6"/>
          <p:cNvSpPr/>
          <p:nvPr/>
        </p:nvSpPr>
        <p:spPr>
          <a:xfrm rot="4345893">
            <a:off x="3859998" y="2442686"/>
            <a:ext cx="864096" cy="498669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 rot="2354549">
            <a:off x="4848315" y="3646084"/>
            <a:ext cx="864096" cy="498669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211960" y="3140968"/>
            <a:ext cx="864096" cy="498669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 rot="6874945">
            <a:off x="4546421" y="2452142"/>
            <a:ext cx="864096" cy="498669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 rot="19731181">
            <a:off x="3486555" y="3544520"/>
            <a:ext cx="864096" cy="498669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rot="9800399">
            <a:off x="5063185" y="2913349"/>
            <a:ext cx="864096" cy="498669"/>
          </a:xfrm>
          <a:prstGeom prst="flowChartConnecto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rot="1175503">
            <a:off x="3334449" y="2911366"/>
            <a:ext cx="864096" cy="498669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rot="5709728">
            <a:off x="4139117" y="3848420"/>
            <a:ext cx="864096" cy="498669"/>
          </a:xfrm>
          <a:prstGeom prst="flowChartConnector">
            <a:avLst/>
          </a:prstGeom>
          <a:solidFill>
            <a:srgbClr val="36D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1ff2413ce7e4fb3828314758d385a31a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3212976"/>
            <a:ext cx="2664297" cy="1944216"/>
          </a:xfrm>
          <a:prstGeom prst="rect">
            <a:avLst/>
          </a:prstGeom>
        </p:spPr>
      </p:pic>
      <p:pic>
        <p:nvPicPr>
          <p:cNvPr id="16" name="Рисунок 15" descr="hello_html_m6802a2b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4509120"/>
            <a:ext cx="2160240" cy="2201663"/>
          </a:xfrm>
          <a:prstGeom prst="rect">
            <a:avLst/>
          </a:prstGeom>
        </p:spPr>
      </p:pic>
      <p:pic>
        <p:nvPicPr>
          <p:cNvPr id="17" name="Рисунок 16" descr="orig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4653136"/>
            <a:ext cx="2016224" cy="1890211"/>
          </a:xfrm>
          <a:prstGeom prst="rect">
            <a:avLst/>
          </a:prstGeom>
        </p:spPr>
      </p:pic>
      <p:pic>
        <p:nvPicPr>
          <p:cNvPr id="18" name="Рисунок 17" descr="img36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526420" y="1412776"/>
            <a:ext cx="2617580" cy="1946685"/>
          </a:xfrm>
          <a:prstGeom prst="rect">
            <a:avLst/>
          </a:prstGeom>
        </p:spPr>
      </p:pic>
      <p:pic>
        <p:nvPicPr>
          <p:cNvPr id="19" name="Рисунок 18" descr="прекратить-вырубку-знака-живых-деревьев-иллюстрация-вектора-фрагмент-16487999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996952"/>
            <a:ext cx="2232248" cy="2232248"/>
          </a:xfrm>
          <a:prstGeom prst="rect">
            <a:avLst/>
          </a:prstGeom>
        </p:spPr>
      </p:pic>
      <p:pic>
        <p:nvPicPr>
          <p:cNvPr id="20" name="Рисунок 19" descr="aFUNF_2Ocy4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4581128"/>
            <a:ext cx="2060848" cy="2060848"/>
          </a:xfrm>
          <a:prstGeom prst="rect">
            <a:avLst/>
          </a:prstGeom>
        </p:spPr>
      </p:pic>
      <p:pic>
        <p:nvPicPr>
          <p:cNvPr id="21" name="Рисунок 20" descr="img10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D1E2F4"/>
              </a:clrFrom>
              <a:clrTo>
                <a:srgbClr val="D1E2F4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98" y="1196751"/>
            <a:ext cx="2864318" cy="2056729"/>
          </a:xfrm>
          <a:prstGeom prst="rect">
            <a:avLst/>
          </a:prstGeom>
        </p:spPr>
      </p:pic>
      <p:sp>
        <p:nvSpPr>
          <p:cNvPr id="22" name="Кольцо 21"/>
          <p:cNvSpPr/>
          <p:nvPr/>
        </p:nvSpPr>
        <p:spPr>
          <a:xfrm>
            <a:off x="6516216" y="1340768"/>
            <a:ext cx="1944216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5652120" y="4581128"/>
            <a:ext cx="2016224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827584" y="1268760"/>
            <a:ext cx="1944216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7020272" y="3212976"/>
            <a:ext cx="1944216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323528" y="3140968"/>
            <a:ext cx="1944216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Кольцо 26"/>
          <p:cNvSpPr/>
          <p:nvPr/>
        </p:nvSpPr>
        <p:spPr>
          <a:xfrm>
            <a:off x="1619672" y="4581128"/>
            <a:ext cx="2016224" cy="2016224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Кольцо 27"/>
          <p:cNvSpPr/>
          <p:nvPr/>
        </p:nvSpPr>
        <p:spPr>
          <a:xfrm>
            <a:off x="3707904" y="4653136"/>
            <a:ext cx="1944216" cy="1944216"/>
          </a:xfrm>
          <a:prstGeom prst="donut">
            <a:avLst>
              <a:gd name="adj" fmla="val 555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98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юра</cp:lastModifiedBy>
  <cp:revision>39</cp:revision>
  <dcterms:created xsi:type="dcterms:W3CDTF">2021-05-06T14:23:29Z</dcterms:created>
  <dcterms:modified xsi:type="dcterms:W3CDTF">2022-05-09T19:02:52Z</dcterms:modified>
</cp:coreProperties>
</file>