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60" r:id="rId5"/>
    <p:sldId id="261" r:id="rId6"/>
    <p:sldId id="259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71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Наука и образование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Параграф 13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79563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Ниже приведён перечень характеристик. Все они, за исключением двух, относятся к методам научного познания.</a:t>
            </a:r>
          </a:p>
          <a:p>
            <a:r>
              <a:rPr lang="ru-RU" sz="2800" dirty="0" smtClean="0"/>
              <a:t> </a:t>
            </a:r>
          </a:p>
          <a:p>
            <a:r>
              <a:rPr lang="ru-RU" sz="2800" dirty="0" smtClean="0"/>
              <a:t>1) наблюдение за явлением</a:t>
            </a:r>
          </a:p>
          <a:p>
            <a:r>
              <a:rPr lang="ru-RU" sz="2800" dirty="0" smtClean="0"/>
              <a:t>2) представление</a:t>
            </a:r>
          </a:p>
          <a:p>
            <a:r>
              <a:rPr lang="ru-RU" sz="2800" dirty="0" smtClean="0"/>
              <a:t>3) ощущение</a:t>
            </a:r>
          </a:p>
          <a:p>
            <a:r>
              <a:rPr lang="ru-RU" sz="2800" dirty="0" smtClean="0"/>
              <a:t>4) мысленное моделирование</a:t>
            </a:r>
          </a:p>
          <a:p>
            <a:r>
              <a:rPr lang="ru-RU" sz="2800" dirty="0" smtClean="0"/>
              <a:t>5) проведение эксперимента</a:t>
            </a:r>
          </a:p>
          <a:p>
            <a:r>
              <a:rPr lang="ru-RU" sz="2800" dirty="0" smtClean="0"/>
              <a:t>6) описание объекта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наук</a:t>
            </a:r>
            <a:endParaRPr lang="ru-RU" dirty="0"/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620688"/>
            <a:ext cx="1080120" cy="1080120"/>
          </a:xfrm>
          <a:prstGeom prst="rect">
            <a:avLst/>
          </a:prstGeom>
          <a:noFill/>
        </p:spPr>
      </p:pic>
      <p:pic>
        <p:nvPicPr>
          <p:cNvPr id="26626" name="Picture 2" descr="http://images.myshared.ru/4/264152/slide_5.jpg"/>
          <p:cNvPicPr>
            <a:picLocks noChangeAspect="1" noChangeArrowheads="1"/>
          </p:cNvPicPr>
          <p:nvPr/>
        </p:nvPicPr>
        <p:blipFill>
          <a:blip r:embed="rId3" cstate="print"/>
          <a:srcRect t="15120" b="26921"/>
          <a:stretch>
            <a:fillRect/>
          </a:stretch>
        </p:blipFill>
        <p:spPr bwMode="auto">
          <a:xfrm>
            <a:off x="-1" y="1628800"/>
            <a:ext cx="8116957" cy="35283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008" y="5373216"/>
            <a:ext cx="8100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Вице – президент Академии наук В.А. Стеклов, математик: «Науки делятся на естественные и противоестественные».</a:t>
            </a:r>
          </a:p>
          <a:p>
            <a:r>
              <a:rPr lang="ru-RU" i="1" dirty="0" smtClean="0"/>
              <a:t>Академик Ф.С. Платонов, историк: «Нет, милостивый государь, на общественные и антиобщественные» (из полемики 20-х гг. ХХ в.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наук</a:t>
            </a:r>
            <a:endParaRPr lang="ru-RU" dirty="0"/>
          </a:p>
        </p:txBody>
      </p:sp>
      <p:pic>
        <p:nvPicPr>
          <p:cNvPr id="3" name="Picture 2" descr="https://myslide.ru/documents_7/7df7166ebbd62f448d7a524348245ae5/img4.jpg"/>
          <p:cNvPicPr>
            <a:picLocks noChangeAspect="1" noChangeArrowheads="1"/>
          </p:cNvPicPr>
          <p:nvPr/>
        </p:nvPicPr>
        <p:blipFill>
          <a:blip r:embed="rId2" cstate="print"/>
          <a:srcRect l="6149" t="18900" r="7391" b="18101"/>
          <a:stretch>
            <a:fillRect/>
          </a:stretch>
        </p:blipFill>
        <p:spPr bwMode="auto">
          <a:xfrm>
            <a:off x="0" y="1772816"/>
            <a:ext cx="8169398" cy="4464496"/>
          </a:xfrm>
          <a:prstGeom prst="rect">
            <a:avLst/>
          </a:prstGeom>
          <a:noFill/>
        </p:spPr>
      </p:pic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20688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045840"/>
          <a:ext cx="792088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318"/>
                <a:gridCol w="506056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Установите соответствие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логика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математика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история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политология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Д) физика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 социально-гуманитарные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точные и технические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 естественные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4) науки о познании и мышлении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Понятие образования</a:t>
            </a:r>
            <a:endParaRPr lang="ru-RU" dirty="0"/>
          </a:p>
        </p:txBody>
      </p:sp>
      <p:pic>
        <p:nvPicPr>
          <p:cNvPr id="3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620688"/>
            <a:ext cx="1080120" cy="10801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060848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Образование - </a:t>
            </a:r>
            <a:r>
              <a:rPr lang="ru-RU" sz="2800" dirty="0" smtClean="0"/>
              <a:t>целенаправленная познавательная деятельность по получению знаний, умений и навыков, их совершенствованию.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Основные тенденции в развитии образования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916832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1.Гуманизация образования.</a:t>
            </a:r>
          </a:p>
          <a:p>
            <a:r>
              <a:rPr lang="ru-RU" sz="3200" dirty="0" smtClean="0"/>
              <a:t>2. </a:t>
            </a:r>
            <a:r>
              <a:rPr lang="ru-RU" sz="3200" dirty="0" err="1" smtClean="0"/>
              <a:t>Гуманитаризация</a:t>
            </a:r>
            <a:r>
              <a:rPr lang="ru-RU" sz="3200" dirty="0" smtClean="0"/>
              <a:t> образования.</a:t>
            </a:r>
          </a:p>
          <a:p>
            <a:r>
              <a:rPr lang="ru-RU" sz="3200" dirty="0" smtClean="0"/>
              <a:t>3. </a:t>
            </a:r>
            <a:r>
              <a:rPr lang="ru-RU" sz="3200" dirty="0" smtClean="0"/>
              <a:t>Интернационализация </a:t>
            </a:r>
            <a:r>
              <a:rPr lang="ru-RU" sz="3200" dirty="0" smtClean="0"/>
              <a:t>процесса.</a:t>
            </a:r>
          </a:p>
          <a:p>
            <a:r>
              <a:rPr lang="ru-RU" sz="3200" dirty="0" smtClean="0"/>
              <a:t>4. </a:t>
            </a:r>
            <a:r>
              <a:rPr lang="ru-RU" sz="3200" dirty="0" smtClean="0"/>
              <a:t>Демократизация системы образования.</a:t>
            </a:r>
          </a:p>
          <a:p>
            <a:r>
              <a:rPr lang="ru-RU" sz="3200" dirty="0" smtClean="0"/>
              <a:t>5. </a:t>
            </a:r>
            <a:r>
              <a:rPr lang="ru-RU" sz="3200" dirty="0" smtClean="0"/>
              <a:t>Непрерывность образования.</a:t>
            </a:r>
          </a:p>
          <a:p>
            <a:r>
              <a:rPr lang="ru-RU" sz="3200" smtClean="0"/>
              <a:t>6. </a:t>
            </a:r>
            <a:r>
              <a:rPr lang="ru-RU" sz="3200" dirty="0" smtClean="0"/>
              <a:t>Компьютеризация образования.</a:t>
            </a:r>
            <a:endParaRPr lang="ru-RU" sz="3200" dirty="0"/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6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08" y="-27384"/>
            <a:ext cx="81724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государстве Д. проводится реформа образования. Какие факты свидетельствуют о том, что эта реформа направлена на </a:t>
            </a:r>
            <a:r>
              <a:rPr lang="ru-RU" sz="2400" b="1" dirty="0" smtClean="0"/>
              <a:t>гуманизацию образования</a:t>
            </a:r>
            <a:r>
              <a:rPr lang="ru-RU" sz="2400" dirty="0" smtClean="0"/>
              <a:t>?</a:t>
            </a:r>
          </a:p>
          <a:p>
            <a:endParaRPr lang="ru-RU" sz="24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Ориентация процесса обучения на развитие и саморазвитие личности.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Обеспечение совместимости различных форм и систем обучения для освоения международного стандарта.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Приоритетное развитие общекультурных компонентов в содержании образования.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Использование методов и форм обучения, раскрывающих индивидуальность ученика.</a:t>
            </a:r>
          </a:p>
          <a:p>
            <a:pPr marL="342900" indent="-342900">
              <a:buAutoNum type="arabicParenR"/>
            </a:pPr>
            <a:r>
              <a:rPr lang="ru-RU" sz="2800" dirty="0" smtClean="0"/>
              <a:t>Внедрение компьютерных технологий.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24744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Домашнее задание: параграф 13, конспект. Составить в тетради схему «Система образования в современной России»</a:t>
            </a:r>
            <a:endParaRPr lang="ru-RU" sz="2800" dirty="0"/>
          </a:p>
        </p:txBody>
      </p:sp>
      <p:pic>
        <p:nvPicPr>
          <p:cNvPr id="3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8864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77768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План урока: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Понятие науки.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Функции науки.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Уровни и методы научного познания.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Классификация наук.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Понятие образования.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/>
              <a:t>Основные тенденции в развитии современного образования.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/>
              <a:t>Ступени образования (образование как система).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науки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4016" y="1772816"/>
            <a:ext cx="7956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Наука </a:t>
            </a:r>
            <a:r>
              <a:rPr lang="ru-RU" sz="2800" dirty="0" smtClean="0"/>
              <a:t>– </a:t>
            </a:r>
            <a:r>
              <a:rPr lang="ru-RU" sz="2800" b="1" dirty="0" smtClean="0"/>
              <a:t>форма духовной культуры</a:t>
            </a:r>
            <a:r>
              <a:rPr lang="ru-RU" sz="2800" dirty="0" smtClean="0"/>
              <a:t>, направленная </a:t>
            </a:r>
            <a:r>
              <a:rPr lang="ru-RU" sz="2800" u="sng" dirty="0" smtClean="0"/>
              <a:t>на производство знаний </a:t>
            </a:r>
            <a:r>
              <a:rPr lang="ru-RU" sz="2800" dirty="0" smtClean="0"/>
              <a:t>о природе и обществе, имеющая непосредственную </a:t>
            </a:r>
            <a:r>
              <a:rPr lang="ru-RU" sz="2800" u="sng" dirty="0" smtClean="0"/>
              <a:t>цель постижения истины</a:t>
            </a:r>
            <a:r>
              <a:rPr lang="ru-RU" sz="2800" dirty="0" smtClean="0"/>
              <a:t> и </a:t>
            </a:r>
            <a:r>
              <a:rPr lang="ru-RU" sz="2800" u="sng" dirty="0" smtClean="0"/>
              <a:t>открытия объективных законов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32656"/>
            <a:ext cx="1368152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0158" t="31125" r="29722" b="24579"/>
          <a:stretch>
            <a:fillRect/>
          </a:stretch>
        </p:blipFill>
        <p:spPr bwMode="auto">
          <a:xfrm>
            <a:off x="0" y="404664"/>
            <a:ext cx="8172400" cy="507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Определите верные суждения:</a:t>
            </a:r>
          </a:p>
          <a:p>
            <a:r>
              <a:rPr lang="ru-RU" sz="2800" dirty="0" smtClean="0"/>
              <a:t>1.Наука – это особая система знаний и способы добывания таких знаний.</a:t>
            </a:r>
          </a:p>
          <a:p>
            <a:r>
              <a:rPr lang="ru-RU" sz="2800" dirty="0" smtClean="0"/>
              <a:t>2. Наука – творческая деятельность, направленная на получение, обоснование и систематизацию новых знаний.</a:t>
            </a:r>
          </a:p>
          <a:p>
            <a:r>
              <a:rPr lang="ru-RU" sz="2800" dirty="0" smtClean="0"/>
              <a:t>3.Наука является частью духовной культуры общества.</a:t>
            </a:r>
          </a:p>
          <a:p>
            <a:r>
              <a:rPr lang="ru-RU" sz="2800" dirty="0" smtClean="0"/>
              <a:t>4.В современном обществе наука выступает как важнейший социальный институт.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Функции науки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1628800"/>
          <a:ext cx="914399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0290"/>
                <a:gridCol w="3131127"/>
                <a:gridCol w="29925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Познавательно - прогностическая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Культурно - мировоззренческая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Социально - производственная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1368152" cy="13681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2008" y="2564904"/>
            <a:ext cx="80283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Какую функцию характеризуют положения:</a:t>
            </a:r>
          </a:p>
          <a:p>
            <a:r>
              <a:rPr lang="ru-RU" sz="2400" dirty="0" smtClean="0"/>
              <a:t>1.Научные представления определяют отношение человека к природным и общественным явлениям;</a:t>
            </a:r>
          </a:p>
          <a:p>
            <a:r>
              <a:rPr lang="ru-RU" sz="2400" dirty="0" smtClean="0"/>
              <a:t>2.Технологическое освоение научных открытий;</a:t>
            </a:r>
          </a:p>
          <a:p>
            <a:r>
              <a:rPr lang="ru-RU" sz="2400" dirty="0" smtClean="0"/>
              <a:t>3. Применение научных знаний для решения общественных проблем.</a:t>
            </a:r>
          </a:p>
          <a:p>
            <a:r>
              <a:rPr lang="ru-RU" sz="2400" dirty="0" smtClean="0"/>
              <a:t>4. Открытие новых знаний о природе, обществе и человеке</a:t>
            </a:r>
          </a:p>
          <a:p>
            <a:r>
              <a:rPr lang="ru-RU" sz="2400" dirty="0" smtClean="0"/>
              <a:t>5. Прогнозирует развитие явлений, возможные риски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Уровни и методы научного познания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4032" t="20297" r="31102" b="55094"/>
          <a:stretch>
            <a:fillRect/>
          </a:stretch>
        </p:blipFill>
        <p:spPr bwMode="auto">
          <a:xfrm>
            <a:off x="107504" y="1700808"/>
            <a:ext cx="798424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124744"/>
            <a:ext cx="1368152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045840"/>
          <a:ext cx="777686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36004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Установите соответствие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идеализация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эксперимент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наблюдение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Г) формализация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Д) описание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 теоретический</a:t>
                      </a:r>
                    </a:p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эмпирический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/slide/8/8QGPFadSVEsA7ZU0NLk24yDHBb9J3KrOuYxt1p/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34987" cy="6093296"/>
          </a:xfrm>
          <a:prstGeom prst="rect">
            <a:avLst/>
          </a:prstGeom>
          <a:noFill/>
        </p:spPr>
      </p:pic>
      <p:pic>
        <p:nvPicPr>
          <p:cNvPr id="3" name="Picture 2" descr="https://s1.mzstatic.com/us/r30/Purple/v4/47/e3/ea/47e3ea33-720e-308d-d4a6-dc7afb5210e6/mzl.ofqeetl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4624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433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Наука и образование</vt:lpstr>
      <vt:lpstr>Слайд 2</vt:lpstr>
      <vt:lpstr>Понятие науки</vt:lpstr>
      <vt:lpstr>Слайд 4</vt:lpstr>
      <vt:lpstr>Слайд 5</vt:lpstr>
      <vt:lpstr>Функции науки</vt:lpstr>
      <vt:lpstr>Уровни и методы научного познания</vt:lpstr>
      <vt:lpstr>Слайд 8</vt:lpstr>
      <vt:lpstr>Слайд 9</vt:lpstr>
      <vt:lpstr>Слайд 10</vt:lpstr>
      <vt:lpstr>Классификация наук</vt:lpstr>
      <vt:lpstr>Классификация наук</vt:lpstr>
      <vt:lpstr>Слайд 13</vt:lpstr>
      <vt:lpstr>Понятие образования</vt:lpstr>
      <vt:lpstr>Основные тенденции в развитии образования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и образование</dc:title>
  <dc:creator>User</dc:creator>
  <cp:lastModifiedBy>User</cp:lastModifiedBy>
  <cp:revision>14</cp:revision>
  <dcterms:created xsi:type="dcterms:W3CDTF">2020-12-07T15:57:51Z</dcterms:created>
  <dcterms:modified xsi:type="dcterms:W3CDTF">2020-12-14T15:16:45Z</dcterms:modified>
</cp:coreProperties>
</file>