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58" r:id="rId5"/>
    <p:sldId id="257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458200" cy="1071569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>Приставки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2357430"/>
            <a:ext cx="6743688" cy="2714644"/>
          </a:xfrm>
        </p:spPr>
        <p:txBody>
          <a:bodyPr>
            <a:noAutofit/>
          </a:bodyPr>
          <a:lstStyle/>
          <a:p>
            <a:pPr algn="r"/>
            <a:r>
              <a:rPr lang="ru-RU" sz="3700" i="1" dirty="0" smtClean="0">
                <a:latin typeface="Arial" pitchFamily="34" charset="0"/>
                <a:cs typeface="Arial" pitchFamily="34" charset="0"/>
              </a:rPr>
              <a:t>В разнообразии приставок </a:t>
            </a:r>
          </a:p>
          <a:p>
            <a:pPr algn="r"/>
            <a:r>
              <a:rPr lang="ru-RU" sz="3700" i="1" dirty="0" smtClean="0">
                <a:latin typeface="Arial" pitchFamily="34" charset="0"/>
                <a:cs typeface="Arial" pitchFamily="34" charset="0"/>
              </a:rPr>
              <a:t>таится разнообразие смысла.</a:t>
            </a:r>
          </a:p>
          <a:p>
            <a:pPr algn="r"/>
            <a:r>
              <a:rPr lang="ru-RU" sz="3700" i="1" dirty="0" smtClean="0">
                <a:latin typeface="Arial" pitchFamily="34" charset="0"/>
                <a:cs typeface="Arial" pitchFamily="34" charset="0"/>
              </a:rPr>
              <a:t>К.И.Чуковский</a:t>
            </a:r>
            <a:endParaRPr lang="ru-RU" sz="37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/>
              </a:rPr>
              <a:t>Какое слово написано </a:t>
            </a:r>
            <a:r>
              <a:rPr lang="ru-RU" b="1" smtClean="0">
                <a:solidFill>
                  <a:srgbClr val="C00000"/>
                </a:solidFill>
                <a:effectLst/>
              </a:rPr>
              <a:t>с ошибкой?</a:t>
            </a:r>
            <a:endParaRPr lang="ru-RU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85794"/>
            <a:ext cx="8686800" cy="5883566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sz="4800" dirty="0" smtClean="0"/>
              <a:t>Поддать – подать;</a:t>
            </a:r>
          </a:p>
          <a:p>
            <a:pPr>
              <a:lnSpc>
                <a:spcPct val="150000"/>
              </a:lnSpc>
            </a:pPr>
            <a:r>
              <a:rPr lang="ru-RU" sz="4800" dirty="0" smtClean="0"/>
              <a:t>Оттереть – отереть;</a:t>
            </a:r>
          </a:p>
          <a:p>
            <a:pPr algn="r">
              <a:lnSpc>
                <a:spcPct val="150000"/>
              </a:lnSpc>
            </a:pPr>
            <a:endParaRPr lang="ru-RU" sz="1200" dirty="0" smtClean="0"/>
          </a:p>
          <a:p>
            <a:pPr algn="r">
              <a:lnSpc>
                <a:spcPct val="150000"/>
              </a:lnSpc>
            </a:pPr>
            <a:r>
              <a:rPr lang="ru-RU" sz="4800" dirty="0" smtClean="0"/>
              <a:t>Введение – ведение;</a:t>
            </a:r>
          </a:p>
          <a:p>
            <a:pPr algn="r">
              <a:lnSpc>
                <a:spcPct val="200000"/>
              </a:lnSpc>
            </a:pPr>
            <a:endParaRPr lang="ru-RU" sz="4800" dirty="0" smtClean="0"/>
          </a:p>
          <a:p>
            <a:pPr algn="r">
              <a:lnSpc>
                <a:spcPct val="200000"/>
              </a:lnSpc>
            </a:pP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1700808"/>
            <a:ext cx="4286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Жару         книгу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928934"/>
            <a:ext cx="4643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пятно       полотенцем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5668" y="4653136"/>
            <a:ext cx="55721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 </a:t>
            </a:r>
            <a:r>
              <a:rPr lang="ru-RU" sz="3600" b="1" i="1" dirty="0" smtClean="0">
                <a:solidFill>
                  <a:srgbClr val="C00000"/>
                </a:solidFill>
              </a:rPr>
              <a:t>в роман           машины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/>
              </a:rPr>
              <a:t>Неизменяемые русские приставки</a:t>
            </a:r>
            <a:endParaRPr lang="ru-RU" dirty="0">
              <a:solidFill>
                <a:srgbClr val="C00000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5"/>
            <a:ext cx="9144000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/>
          <a:srcRect l="-261" t="9284"/>
          <a:stretch/>
        </p:blipFill>
        <p:spPr bwMode="auto">
          <a:xfrm>
            <a:off x="35496" y="1772816"/>
            <a:ext cx="9108504" cy="492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16561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/>
              </a:rPr>
              <a:t>В каких словах есть приставки </a:t>
            </a:r>
            <a:br>
              <a:rPr lang="ru-RU" b="1" dirty="0" smtClean="0">
                <a:solidFill>
                  <a:srgbClr val="C00000"/>
                </a:solidFill>
                <a:effectLst/>
              </a:rPr>
            </a:br>
            <a:r>
              <a:rPr lang="ru-RU" b="1" dirty="0" smtClean="0">
                <a:solidFill>
                  <a:srgbClr val="C00000"/>
                </a:solidFill>
                <a:effectLst/>
              </a:rPr>
              <a:t>с указанными значениями?</a:t>
            </a:r>
            <a:endParaRPr lang="ru-RU" b="1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/>
              </a:rPr>
              <a:t>Составьте примеры по аналогии:</a:t>
            </a:r>
            <a:endParaRPr lang="ru-RU" dirty="0">
              <a:solidFill>
                <a:srgbClr val="C00000"/>
              </a:solidFill>
              <a:effectLst/>
            </a:endParaRPr>
          </a:p>
        </p:txBody>
      </p:sp>
      <p:pic>
        <p:nvPicPr>
          <p:cNvPr id="1026" name="Picture 2" descr="http://doc4web.ru/uploads/files/14/13908/hello_html_m2e58fcea.png"/>
          <p:cNvPicPr>
            <a:picLocks noChangeAspect="1" noChangeArrowheads="1"/>
          </p:cNvPicPr>
          <p:nvPr/>
        </p:nvPicPr>
        <p:blipFill>
          <a:blip r:embed="rId2"/>
          <a:srcRect r="74161"/>
          <a:stretch>
            <a:fillRect/>
          </a:stretch>
        </p:blipFill>
        <p:spPr bwMode="auto">
          <a:xfrm>
            <a:off x="50930" y="1483725"/>
            <a:ext cx="4017014" cy="3601459"/>
          </a:xfrm>
          <a:prstGeom prst="rect">
            <a:avLst/>
          </a:prstGeom>
          <a:noFill/>
        </p:spPr>
      </p:pic>
      <p:pic>
        <p:nvPicPr>
          <p:cNvPr id="1028" name="Picture 4" descr="http://doc4web.ru/uploads/files/14/13908/hello_html_m2e58fcea.png"/>
          <p:cNvPicPr>
            <a:picLocks noChangeAspect="1" noChangeArrowheads="1"/>
          </p:cNvPicPr>
          <p:nvPr/>
        </p:nvPicPr>
        <p:blipFill rotWithShape="1">
          <a:blip r:embed="rId2"/>
          <a:srcRect l="36023" t="-4091" r="34450" b="-1758"/>
          <a:stretch/>
        </p:blipFill>
        <p:spPr bwMode="auto">
          <a:xfrm>
            <a:off x="4427983" y="1340769"/>
            <a:ext cx="4508583" cy="3744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effectLst/>
              </a:rPr>
              <a:t>работа </a:t>
            </a:r>
            <a:r>
              <a:rPr lang="ru-RU" sz="4400" b="1" i="1" dirty="0" smtClean="0">
                <a:solidFill>
                  <a:srgbClr val="C00000"/>
                </a:solidFill>
                <a:effectLst/>
              </a:rPr>
              <a:t>в </a:t>
            </a:r>
            <a:r>
              <a:rPr lang="ru-RU" sz="4400" b="1" i="1" dirty="0" smtClean="0">
                <a:solidFill>
                  <a:srgbClr val="C00000"/>
                </a:solidFill>
                <a:effectLst/>
              </a:rPr>
              <a:t>парах</a:t>
            </a:r>
            <a:endParaRPr lang="ru-RU" sz="44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14422"/>
            <a:ext cx="8784976" cy="5643578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buNone/>
            </a:pPr>
            <a:r>
              <a:rPr lang="ru-RU" i="1" dirty="0" smtClean="0"/>
              <a:t>	</a:t>
            </a:r>
            <a:r>
              <a:rPr lang="ru-RU" i="1" dirty="0"/>
              <a:t>Обозначьте </a:t>
            </a:r>
            <a:r>
              <a:rPr lang="ru-RU" i="1" dirty="0" smtClean="0"/>
              <a:t>приставки в словах. </a:t>
            </a:r>
          </a:p>
          <a:p>
            <a:pPr>
              <a:spcBef>
                <a:spcPts val="600"/>
              </a:spcBef>
              <a:buNone/>
            </a:pPr>
            <a:r>
              <a:rPr lang="ru-RU" i="1" dirty="0" smtClean="0"/>
              <a:t>	Выпишите </a:t>
            </a:r>
            <a:r>
              <a:rPr lang="ru-RU" i="1" dirty="0" smtClean="0"/>
              <a:t>слова со значением:</a:t>
            </a:r>
          </a:p>
          <a:p>
            <a:pPr>
              <a:spcBef>
                <a:spcPts val="600"/>
              </a:spcBef>
              <a:buNone/>
            </a:pPr>
            <a:r>
              <a:rPr lang="ru-RU" i="1" dirty="0" smtClean="0"/>
              <a:t>1) лишённый чего-то;</a:t>
            </a:r>
          </a:p>
          <a:p>
            <a:pPr>
              <a:spcBef>
                <a:spcPts val="600"/>
              </a:spcBef>
              <a:buNone/>
            </a:pPr>
            <a:r>
              <a:rPr lang="ru-RU" i="1" dirty="0" smtClean="0"/>
              <a:t>2</a:t>
            </a:r>
            <a:r>
              <a:rPr lang="ru-RU" i="1" dirty="0" smtClean="0"/>
              <a:t>) покрытое </a:t>
            </a:r>
            <a:r>
              <a:rPr lang="ru-RU" i="1" dirty="0" smtClean="0"/>
              <a:t>чем-нибудь сплошь;</a:t>
            </a:r>
          </a:p>
          <a:p>
            <a:pPr>
              <a:spcBef>
                <a:spcPts val="600"/>
              </a:spcBef>
              <a:buNone/>
            </a:pPr>
            <a:r>
              <a:rPr lang="ru-RU" i="1" dirty="0" smtClean="0"/>
              <a:t>3</a:t>
            </a:r>
            <a:r>
              <a:rPr lang="ru-RU" i="1" dirty="0" smtClean="0"/>
              <a:t>) пространство</a:t>
            </a:r>
            <a:r>
              <a:rPr lang="ru-RU" i="1" dirty="0" smtClean="0"/>
              <a:t>, находящееся позади </a:t>
            </a:r>
            <a:r>
              <a:rPr lang="ru-RU" i="1" dirty="0" smtClean="0"/>
              <a:t>чего-то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Безлесный, укутаться, заречье, бессрочный, устлать, задворки, безучастный, уставить, запечье.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800" b="1" i="1" dirty="0" smtClean="0"/>
              <a:t>	</a:t>
            </a:r>
            <a:r>
              <a:rPr lang="ru-RU" sz="4800" b="1" i="1" dirty="0" smtClean="0">
                <a:solidFill>
                  <a:srgbClr val="C00000"/>
                </a:solidFill>
              </a:rPr>
              <a:t>Занимательная лингвистика</a:t>
            </a:r>
            <a:endParaRPr lang="ru-RU" sz="4800" b="1" dirty="0" smtClean="0">
              <a:solidFill>
                <a:srgbClr val="C00000"/>
              </a:solidFill>
            </a:endParaRPr>
          </a:p>
          <a:p>
            <a:pPr>
              <a:spcBef>
                <a:spcPts val="600"/>
              </a:spcBef>
              <a:buNone/>
            </a:pPr>
            <a:r>
              <a:rPr lang="ru-RU" i="1" dirty="0" smtClean="0"/>
              <a:t>	</a:t>
            </a:r>
            <a:r>
              <a:rPr lang="ru-RU" i="1" kern="800" dirty="0" smtClean="0"/>
              <a:t>Выпишите слова:</a:t>
            </a:r>
            <a:endParaRPr lang="ru-RU" kern="800" dirty="0" smtClean="0"/>
          </a:p>
          <a:p>
            <a:pPr>
              <a:spcBef>
                <a:spcPts val="600"/>
              </a:spcBef>
              <a:buNone/>
            </a:pPr>
            <a:r>
              <a:rPr lang="ru-RU" i="1" kern="800" dirty="0" smtClean="0"/>
              <a:t>	а) с приставкой </a:t>
            </a:r>
            <a:r>
              <a:rPr lang="ru-RU" b="1" i="1" kern="800" dirty="0" smtClean="0"/>
              <a:t>подо - </a:t>
            </a:r>
            <a:r>
              <a:rPr lang="ru-RU" i="1" kern="800" dirty="0" smtClean="0"/>
              <a:t>; </a:t>
            </a:r>
            <a:endParaRPr lang="ru-RU" kern="800" dirty="0" smtClean="0"/>
          </a:p>
          <a:p>
            <a:pPr>
              <a:spcBef>
                <a:spcPts val="600"/>
              </a:spcBef>
              <a:buNone/>
            </a:pPr>
            <a:r>
              <a:rPr lang="ru-RU" i="1" kern="800" dirty="0" smtClean="0"/>
              <a:t>	б) с приставкой </a:t>
            </a:r>
            <a:r>
              <a:rPr lang="ru-RU" b="1" i="1" kern="800" dirty="0" smtClean="0"/>
              <a:t>под -</a:t>
            </a:r>
            <a:r>
              <a:rPr lang="ru-RU" i="1" kern="800" dirty="0" smtClean="0"/>
              <a:t>;  </a:t>
            </a:r>
            <a:endParaRPr lang="ru-RU" kern="800" dirty="0" smtClean="0"/>
          </a:p>
          <a:p>
            <a:pPr>
              <a:spcBef>
                <a:spcPts val="600"/>
              </a:spcBef>
              <a:buNone/>
            </a:pPr>
            <a:r>
              <a:rPr lang="ru-RU" i="1" kern="800" dirty="0" smtClean="0"/>
              <a:t>	в) с приставкой </a:t>
            </a:r>
            <a:r>
              <a:rPr lang="ru-RU" b="1" i="1" kern="800" dirty="0" smtClean="0"/>
              <a:t>по -</a:t>
            </a:r>
            <a:r>
              <a:rPr lang="ru-RU" i="1" kern="800" dirty="0" smtClean="0"/>
              <a:t>;</a:t>
            </a:r>
            <a:endParaRPr lang="ru-RU" kern="800" dirty="0" smtClean="0"/>
          </a:p>
          <a:p>
            <a:pPr>
              <a:spcBef>
                <a:spcPts val="600"/>
              </a:spcBef>
              <a:buNone/>
            </a:pPr>
            <a:r>
              <a:rPr lang="ru-RU" i="1" kern="800" dirty="0" smtClean="0"/>
              <a:t>	г) без приставки.</a:t>
            </a:r>
            <a:endParaRPr lang="ru-RU" kern="800" dirty="0" smtClean="0"/>
          </a:p>
          <a:p>
            <a:pPr>
              <a:buNone/>
            </a:pPr>
            <a:r>
              <a:rPr lang="ru-RU" i="1" dirty="0" smtClean="0"/>
              <a:t>	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Подозвать,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подосиновик, подоходный, подовый, подобреть, подобрать, подолбить,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подобный, пододвинуть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, подоконник, подошва, подолгу, подождать, подорожник.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3888" y="1098848"/>
            <a:ext cx="87869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i="1" dirty="0" smtClean="0">
                <a:solidFill>
                  <a:srgbClr val="4E3B30"/>
                </a:solidFill>
              </a:rPr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9574" y="171249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/>
              </a:rPr>
              <a:t>Для самопроверки:</a:t>
            </a:r>
            <a:endParaRPr lang="ru-RU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0622" y="1009449"/>
            <a:ext cx="8835752" cy="5848551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3400" i="1" dirty="0">
                <a:solidFill>
                  <a:srgbClr val="4E3B30"/>
                </a:solidFill>
              </a:rPr>
              <a:t>а) слова приставкой </a:t>
            </a:r>
            <a:r>
              <a:rPr lang="ru-RU" sz="3400" b="1" i="1" dirty="0">
                <a:solidFill>
                  <a:srgbClr val="4E3B30"/>
                </a:solidFill>
              </a:rPr>
              <a:t>подо- :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3400" b="1" i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Подозвать, подобрать, пододвинуть, подождать.</a:t>
            </a:r>
          </a:p>
          <a:p>
            <a:pPr marL="0" indent="0">
              <a:buNone/>
            </a:pPr>
            <a:r>
              <a:rPr lang="ru-RU" i="1" dirty="0" smtClean="0"/>
              <a:t>б</a:t>
            </a:r>
            <a:r>
              <a:rPr lang="ru-RU" i="1" dirty="0"/>
              <a:t>) </a:t>
            </a:r>
            <a:r>
              <a:rPr lang="ru-RU" i="1" dirty="0" smtClean="0"/>
              <a:t>слова с </a:t>
            </a:r>
            <a:r>
              <a:rPr lang="ru-RU" i="1" dirty="0"/>
              <a:t>приставкой </a:t>
            </a:r>
            <a:r>
              <a:rPr lang="ru-RU" b="1" i="1" dirty="0" smtClean="0"/>
              <a:t>под- :</a:t>
            </a:r>
          </a:p>
          <a:p>
            <a:pPr marL="0" indent="0">
              <a:buNone/>
            </a:pPr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Подосиновик, подовый, подоконник. </a:t>
            </a:r>
          </a:p>
          <a:p>
            <a:pPr marL="0" indent="0">
              <a:buNone/>
            </a:pPr>
            <a:r>
              <a:rPr lang="ru-RU" i="1" dirty="0"/>
              <a:t>в) слова с приставкой </a:t>
            </a:r>
            <a:r>
              <a:rPr lang="ru-RU" b="1" i="1" dirty="0"/>
              <a:t>по- :</a:t>
            </a:r>
          </a:p>
          <a:p>
            <a:pPr marL="0" indent="0">
              <a:buNone/>
            </a:pP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Подоходный, подобреть, подолбить,  подолгу, подорожник. </a:t>
            </a:r>
          </a:p>
          <a:p>
            <a:pPr marL="0" indent="0">
              <a:buNone/>
            </a:pPr>
            <a:r>
              <a:rPr lang="ru-RU" i="1" dirty="0"/>
              <a:t>г) слова без приставки</a:t>
            </a:r>
            <a:r>
              <a:rPr lang="ru-RU" b="1" i="1" dirty="0"/>
              <a:t>:</a:t>
            </a:r>
          </a:p>
          <a:p>
            <a:pPr marL="0" indent="0">
              <a:buNone/>
            </a:pPr>
            <a:r>
              <a:rPr lang="ru-RU" sz="3400" b="1" i="1" dirty="0"/>
              <a:t>Подобный, подошва. </a:t>
            </a: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4627277" y="4314867"/>
            <a:ext cx="8786936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dirty="0"/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4750532" y="5331866"/>
            <a:ext cx="8786936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29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</TotalTime>
  <Words>61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Приставки</vt:lpstr>
      <vt:lpstr>Какое слово написано с ошибкой?</vt:lpstr>
      <vt:lpstr>Неизменяемые русские приставки</vt:lpstr>
      <vt:lpstr>В каких словах есть приставки  с указанными значениями?</vt:lpstr>
      <vt:lpstr>Составьте примеры по аналогии:</vt:lpstr>
      <vt:lpstr>работа в парах</vt:lpstr>
      <vt:lpstr>Презентация PowerPoint</vt:lpstr>
      <vt:lpstr>Для самопроверки: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Приставки</dc:title>
  <dc:creator>Ирина</dc:creator>
  <cp:lastModifiedBy>Пользователь Windows</cp:lastModifiedBy>
  <cp:revision>20</cp:revision>
  <dcterms:created xsi:type="dcterms:W3CDTF">2015-09-28T17:28:07Z</dcterms:created>
  <dcterms:modified xsi:type="dcterms:W3CDTF">2022-05-09T20:34:57Z</dcterms:modified>
</cp:coreProperties>
</file>