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57" r:id="rId3"/>
    <p:sldId id="296" r:id="rId4"/>
    <p:sldId id="285" r:id="rId5"/>
    <p:sldId id="259" r:id="rId6"/>
    <p:sldId id="260" r:id="rId7"/>
    <p:sldId id="261" r:id="rId8"/>
    <p:sldId id="289" r:id="rId9"/>
    <p:sldId id="290" r:id="rId10"/>
    <p:sldId id="264" r:id="rId11"/>
    <p:sldId id="263" r:id="rId12"/>
    <p:sldId id="265" r:id="rId13"/>
    <p:sldId id="266" r:id="rId14"/>
    <p:sldId id="28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3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B04487-C857-4DFF-8A66-520CBFC21F6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784631-A29C-46E3-8CD1-D17B174BB0AD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600" b="1" dirty="0" smtClean="0">
              <a:solidFill>
                <a:schemeClr val="bg1"/>
              </a:solidFill>
              <a:latin typeface="+mj-lt"/>
            </a:rPr>
            <a:t>Давайте, ребята, природу охранять!</a:t>
          </a:r>
          <a:br>
            <a:rPr lang="ru-RU" sz="3600" b="1" dirty="0" smtClean="0">
              <a:solidFill>
                <a:schemeClr val="bg1"/>
              </a:solidFill>
              <a:latin typeface="+mj-lt"/>
            </a:rPr>
          </a:br>
          <a:r>
            <a:rPr lang="ru-RU" sz="3600" b="1" dirty="0" smtClean="0">
              <a:solidFill>
                <a:schemeClr val="bg1"/>
              </a:solidFill>
              <a:latin typeface="+mj-lt"/>
            </a:rPr>
            <a:t> О ней ни на минуту не надо забывать.</a:t>
          </a:r>
          <a:br>
            <a:rPr lang="ru-RU" sz="3600" b="1" dirty="0" smtClean="0">
              <a:solidFill>
                <a:schemeClr val="bg1"/>
              </a:solidFill>
              <a:latin typeface="+mj-lt"/>
            </a:rPr>
          </a:br>
          <a:r>
            <a:rPr lang="ru-RU" sz="3600" b="1" dirty="0" smtClean="0">
              <a:solidFill>
                <a:schemeClr val="bg1"/>
              </a:solidFill>
              <a:latin typeface="+mj-lt"/>
            </a:rPr>
            <a:t> Ведь цветы, поля, и речки,</a:t>
          </a:r>
          <a:br>
            <a:rPr lang="ru-RU" sz="3600" b="1" dirty="0" smtClean="0">
              <a:solidFill>
                <a:schemeClr val="bg1"/>
              </a:solidFill>
              <a:latin typeface="+mj-lt"/>
            </a:rPr>
          </a:br>
          <a:r>
            <a:rPr lang="ru-RU" sz="3600" b="1" dirty="0" smtClean="0">
              <a:solidFill>
                <a:schemeClr val="bg1"/>
              </a:solidFill>
              <a:latin typeface="+mj-lt"/>
            </a:rPr>
            <a:t> Это все для нас навечно!!!</a:t>
          </a:r>
          <a:r>
            <a:rPr lang="ru-RU" sz="4500" dirty="0" smtClean="0"/>
            <a:t/>
          </a:r>
          <a:br>
            <a:rPr lang="ru-RU" sz="4500" dirty="0" smtClean="0"/>
          </a:br>
          <a:endParaRPr lang="ru-RU" sz="4500" dirty="0"/>
        </a:p>
      </dgm:t>
    </dgm:pt>
    <dgm:pt modelId="{4C5C69EC-8924-426F-A0D1-25A46CC32DCD}" type="parTrans" cxnId="{1563CA3E-B060-4793-ABD3-B33FAED6781F}">
      <dgm:prSet/>
      <dgm:spPr/>
      <dgm:t>
        <a:bodyPr/>
        <a:lstStyle/>
        <a:p>
          <a:endParaRPr lang="ru-RU"/>
        </a:p>
      </dgm:t>
    </dgm:pt>
    <dgm:pt modelId="{BD131386-06EF-4891-B8AA-0346C3C08B77}" type="sibTrans" cxnId="{1563CA3E-B060-4793-ABD3-B33FAED6781F}">
      <dgm:prSet/>
      <dgm:spPr/>
      <dgm:t>
        <a:bodyPr/>
        <a:lstStyle/>
        <a:p>
          <a:endParaRPr lang="ru-RU"/>
        </a:p>
      </dgm:t>
    </dgm:pt>
    <dgm:pt modelId="{21C35891-9E53-4FAA-B3B6-2AD705C82489}" type="pres">
      <dgm:prSet presAssocID="{9EB04487-C857-4DFF-8A66-520CBFC21F6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C8B7AE-DBA0-432A-9CF7-B3D4F8E4C2B8}" type="pres">
      <dgm:prSet presAssocID="{33784631-A29C-46E3-8CD1-D17B174BB0AD}" presName="circ1TxSh" presStyleLbl="vennNode1" presStyleIdx="0" presStyleCnt="1" custScaleX="146479" custLinFactNeighborX="-570"/>
      <dgm:spPr/>
      <dgm:t>
        <a:bodyPr/>
        <a:lstStyle/>
        <a:p>
          <a:endParaRPr lang="ru-RU"/>
        </a:p>
      </dgm:t>
    </dgm:pt>
  </dgm:ptLst>
  <dgm:cxnLst>
    <dgm:cxn modelId="{1563CA3E-B060-4793-ABD3-B33FAED6781F}" srcId="{9EB04487-C857-4DFF-8A66-520CBFC21F68}" destId="{33784631-A29C-46E3-8CD1-D17B174BB0AD}" srcOrd="0" destOrd="0" parTransId="{4C5C69EC-8924-426F-A0D1-25A46CC32DCD}" sibTransId="{BD131386-06EF-4891-B8AA-0346C3C08B77}"/>
    <dgm:cxn modelId="{A6083B5B-CBCA-4B25-9ED0-ED59AF7B41C6}" type="presOf" srcId="{9EB04487-C857-4DFF-8A66-520CBFC21F68}" destId="{21C35891-9E53-4FAA-B3B6-2AD705C82489}" srcOrd="0" destOrd="0" presId="urn:microsoft.com/office/officeart/2005/8/layout/venn1"/>
    <dgm:cxn modelId="{418BAAEC-0286-4E14-A69F-D959CBE74285}" type="presOf" srcId="{33784631-A29C-46E3-8CD1-D17B174BB0AD}" destId="{2CC8B7AE-DBA0-432A-9CF7-B3D4F8E4C2B8}" srcOrd="0" destOrd="0" presId="urn:microsoft.com/office/officeart/2005/8/layout/venn1"/>
    <dgm:cxn modelId="{95B308A9-FC49-416B-BF57-9580274BE6D9}" type="presParOf" srcId="{21C35891-9E53-4FAA-B3B6-2AD705C82489}" destId="{2CC8B7AE-DBA0-432A-9CF7-B3D4F8E4C2B8}" srcOrd="0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FA1272-FA8E-4663-87A9-CA422ED42485}">
      <dsp:nvSpPr>
        <dsp:cNvPr id="0" name=""/>
        <dsp:cNvSpPr/>
      </dsp:nvSpPr>
      <dsp:spPr>
        <a:xfrm>
          <a:off x="85673" y="468"/>
          <a:ext cx="8058253" cy="63570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Ты, Человек, любя природу, хоть иногда ее жалей.</a:t>
          </a:r>
          <a:br>
            <a:rPr lang="ru-RU" sz="3200" b="1" kern="1200" dirty="0" smtClean="0"/>
          </a:br>
          <a:r>
            <a:rPr lang="ru-RU" sz="3200" b="1" kern="1200" dirty="0" smtClean="0"/>
            <a:t>В увеселительных походах не растопчи ее полей!</a:t>
          </a:r>
          <a:br>
            <a:rPr lang="ru-RU" sz="3200" b="1" kern="1200" dirty="0" smtClean="0"/>
          </a:br>
          <a:r>
            <a:rPr lang="ru-RU" sz="3200" b="1" kern="1200" dirty="0" smtClean="0"/>
            <a:t>Не жги ее напропалую и не растаптывай до дна,</a:t>
          </a:r>
          <a:br>
            <a:rPr lang="ru-RU" sz="3200" b="1" kern="1200" dirty="0" smtClean="0"/>
          </a:br>
          <a:r>
            <a:rPr lang="ru-RU" sz="3200" b="1" kern="1200" dirty="0" smtClean="0"/>
            <a:t>И помни истину простую – нас много, а она одна!</a:t>
          </a:r>
          <a:r>
            <a:rPr lang="ru-RU" sz="3200" kern="1200" dirty="0" smtClean="0"/>
            <a:t/>
          </a:r>
          <a:br>
            <a:rPr lang="ru-RU" sz="3200" kern="1200" dirty="0" smtClean="0"/>
          </a:br>
          <a:r>
            <a:rPr lang="ru-RU" sz="3200" kern="1200" dirty="0" smtClean="0"/>
            <a:t/>
          </a:r>
          <a:br>
            <a:rPr lang="ru-RU" sz="3200" kern="1200" dirty="0" smtClean="0"/>
          </a:br>
          <a:endParaRPr lang="ru-RU" sz="3200" kern="1200" dirty="0"/>
        </a:p>
      </dsp:txBody>
      <dsp:txXfrm>
        <a:off x="1265777" y="931436"/>
        <a:ext cx="5698045" cy="44951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EF8A-E345-4671-AE7E-17B24A4678AC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461DA-BA56-430D-8FB9-4B8C2C0DF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EF8A-E345-4671-AE7E-17B24A4678AC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461DA-BA56-430D-8FB9-4B8C2C0DF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EF8A-E345-4671-AE7E-17B24A4678AC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461DA-BA56-430D-8FB9-4B8C2C0DF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EF8A-E345-4671-AE7E-17B24A4678AC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461DA-BA56-430D-8FB9-4B8C2C0DF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EF8A-E345-4671-AE7E-17B24A4678AC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461DA-BA56-430D-8FB9-4B8C2C0DF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EF8A-E345-4671-AE7E-17B24A4678AC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461DA-BA56-430D-8FB9-4B8C2C0DF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EF8A-E345-4671-AE7E-17B24A4678AC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461DA-BA56-430D-8FB9-4B8C2C0DF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EF8A-E345-4671-AE7E-17B24A4678AC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461DA-BA56-430D-8FB9-4B8C2C0DF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EF8A-E345-4671-AE7E-17B24A4678AC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461DA-BA56-430D-8FB9-4B8C2C0DF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EF8A-E345-4671-AE7E-17B24A4678AC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461DA-BA56-430D-8FB9-4B8C2C0DF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EF8A-E345-4671-AE7E-17B24A4678AC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461DA-BA56-430D-8FB9-4B8C2C0DF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AEF8A-E345-4671-AE7E-17B24A4678AC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461DA-BA56-430D-8FB9-4B8C2C0DF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Desktop\&#1080;&#1075;&#1088;&#1072;\&#1090;&#1086;%20&#1073;&#1077;&#1088;&#1077;&#1079;&#1082;&#1072;,%20&#1090;&#1086;%20&#1088;&#1103;&#1073;&#1080;&#1085;&#1072;.mp4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png"/><Relationship Id="rId3" Type="http://schemas.openxmlformats.org/officeDocument/2006/relationships/audio" Target="file:///D:\Desktop\&#1080;&#1075;&#1088;&#1072;\&#1087;&#1077;&#1085;&#1080;&#1077;%20&#1087;&#1090;&#1080;&#1094;\&#1074;&#1086;&#1088;&#1086;&#1073;&#1077;&#1081;.mp3" TargetMode="External"/><Relationship Id="rId7" Type="http://schemas.openxmlformats.org/officeDocument/2006/relationships/image" Target="../media/image34.jpeg"/><Relationship Id="rId12" Type="http://schemas.openxmlformats.org/officeDocument/2006/relationships/image" Target="../media/image39.png"/><Relationship Id="rId2" Type="http://schemas.openxmlformats.org/officeDocument/2006/relationships/audio" Target="file:///D:\Desktop\&#1080;&#1075;&#1088;&#1072;\&#1087;&#1077;&#1085;&#1080;&#1077;%20&#1087;&#1090;&#1080;&#1094;\&#1076;&#1103;&#1090;&#1077;&#1083;.mp3" TargetMode="External"/><Relationship Id="rId1" Type="http://schemas.openxmlformats.org/officeDocument/2006/relationships/audio" Target="file:///D:\Desktop\&#1080;&#1075;&#1088;&#1072;\&#1087;&#1077;&#1085;&#1080;&#1077;%20&#1087;&#1090;&#1080;&#1094;\&#1074;&#1086;&#1088;&#1086;&#1085;&#1072;.mp3" TargetMode="Externa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8.jpeg"/><Relationship Id="rId5" Type="http://schemas.openxmlformats.org/officeDocument/2006/relationships/audio" Target="file:///D:\Desktop\&#1080;&#1075;&#1088;&#1072;\&#1087;&#1077;&#1085;&#1080;&#1077;%20&#1087;&#1090;&#1080;&#1094;\&#1089;&#1086;&#1088;&#1086;&#1082;&#1072;.mp3" TargetMode="External"/><Relationship Id="rId10" Type="http://schemas.openxmlformats.org/officeDocument/2006/relationships/image" Target="../media/image37.jpeg"/><Relationship Id="rId4" Type="http://schemas.openxmlformats.org/officeDocument/2006/relationships/audio" Target="file:///D:\Desktop\&#1080;&#1075;&#1088;&#1072;\&#1087;&#1077;&#1085;&#1080;&#1077;%20&#1087;&#1090;&#1080;&#1094;\&#1082;&#1091;&#1082;&#1091;&#1096;&#1082;&#1072;.mp3" TargetMode="External"/><Relationship Id="rId9" Type="http://schemas.openxmlformats.org/officeDocument/2006/relationships/image" Target="../media/image36.jpeg"/><Relationship Id="rId1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esktop\&#1079;&#1074;&#1077;&#1088;&#1086;&#1073;&#1080;&#1082;&#1072;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esktop\&#1080;&#1075;&#1088;&#1072;\&#1074;%20&#1084;&#1080;&#1088;&#1077;%20&#1078;&#1080;&#1074;&#1086;&#1090;&#1085;&#1099;&#1093;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esktop\&#1075;&#1080;&#1084;&#1085;%20&#1101;&#1082;&#1086;&#1083;&#1086;&#1075;&#1086;&#1074;.mp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4.jpeg"/><Relationship Id="rId7" Type="http://schemas.openxmlformats.org/officeDocument/2006/relationships/image" Target="../media/image28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esktop\&#1088;&#1099;&#1095;&#1072;&#1085;&#1080;&#1077;%20&#1084;&#1077;&#1076;&#1074;&#1077;&#1076;&#1103;.mp3" TargetMode="External"/><Relationship Id="rId6" Type="http://schemas.openxmlformats.org/officeDocument/2006/relationships/image" Target="../media/image27.gif"/><Relationship Id="rId11" Type="http://schemas.openxmlformats.org/officeDocument/2006/relationships/image" Target="../media/image32.png"/><Relationship Id="rId5" Type="http://schemas.openxmlformats.org/officeDocument/2006/relationships/image" Target="../media/image26.jpeg"/><Relationship Id="rId10" Type="http://schemas.openxmlformats.org/officeDocument/2006/relationships/image" Target="../media/image31.gif"/><Relationship Id="rId4" Type="http://schemas.openxmlformats.org/officeDocument/2006/relationships/image" Target="../media/image25.gif"/><Relationship Id="rId9" Type="http://schemas.openxmlformats.org/officeDocument/2006/relationships/image" Target="../media/image30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45008153_hj003_350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85728"/>
            <a:ext cx="8429683" cy="6357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500042"/>
            <a:ext cx="7929618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336600"/>
                  </a:solidFill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ln>
                <a:solidFill>
                  <a:srgbClr val="336600"/>
                </a:solidFill>
              </a:ln>
              <a:solidFill>
                <a:srgbClr val="00206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336600"/>
                  </a:solidFill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Интеллектуальная игра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336600"/>
                  </a:solidFill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 экологии</a:t>
            </a:r>
            <a:r>
              <a:rPr kumimoji="0" lang="ru-RU" sz="4800" b="1" i="0" u="none" strike="noStrike" cap="none" normalizeH="0" baseline="0" dirty="0" smtClean="0">
                <a:ln>
                  <a:solidFill>
                    <a:srgbClr val="336600"/>
                  </a:solidFill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800" b="0" i="0" u="none" strike="noStrike" cap="none" normalizeH="0" baseline="0" dirty="0" smtClean="0">
              <a:ln>
                <a:solidFill>
                  <a:srgbClr val="336600"/>
                </a:solidFill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000" b="1" i="0" u="none" strike="noStrike" cap="none" normalizeH="0" baseline="0" dirty="0" smtClean="0">
                <a:ln>
                  <a:solidFill>
                    <a:srgbClr val="336600"/>
                  </a:solidFill>
                </a:ln>
                <a:solidFill>
                  <a:srgbClr val="00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«Знатоки родного края» </a:t>
            </a:r>
            <a:endParaRPr kumimoji="0" lang="ru-RU" sz="5000" b="0" i="0" u="none" strike="noStrike" cap="none" normalizeH="0" baseline="0" dirty="0" smtClean="0">
              <a:ln>
                <a:solidFill>
                  <a:srgbClr val="336600"/>
                </a:solidFill>
              </a:ln>
              <a:solidFill>
                <a:srgbClr val="0066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336600"/>
                  </a:solidFill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 семейной гостиной.</a:t>
            </a:r>
            <a:endParaRPr kumimoji="0" lang="ru-RU" sz="4000" b="0" i="0" u="none" strike="noStrike" cap="none" normalizeH="0" baseline="0" dirty="0" smtClean="0">
              <a:ln>
                <a:solidFill>
                  <a:srgbClr val="336600"/>
                </a:solidFill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542926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572000" y="5786454"/>
            <a:ext cx="39290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Подготовила: Попова Наталья Борисовна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285728"/>
            <a:ext cx="85011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 97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вида с приоритетным осуществлением деятельности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физическому развитию детей Калининского района Санкт-Петербурга.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00496" y="6286520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то березка, то рябин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357158" y="5357826"/>
            <a:ext cx="1676395" cy="12572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jungle-crow.jpg"/>
          <p:cNvPicPr>
            <a:picLocks noGrp="1" noChangeAspect="1"/>
          </p:cNvPicPr>
          <p:nvPr>
            <p:ph idx="1"/>
          </p:nvPr>
        </p:nvPicPr>
        <p:blipFill>
          <a:blip r:embed="rId7" cstate="screen"/>
          <a:srcRect/>
          <a:stretch>
            <a:fillRect/>
          </a:stretch>
        </p:blipFill>
        <p:spPr>
          <a:xfrm>
            <a:off x="142844" y="71390"/>
            <a:ext cx="2857520" cy="3857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sparrow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642910" y="4143404"/>
            <a:ext cx="2744843" cy="264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3105816212482750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00760" y="214290"/>
            <a:ext cx="2902782" cy="3786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3" descr="72493_or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3929058" y="4357694"/>
            <a:ext cx="4500594" cy="2182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D:\Desktop\eurasian-magpie_1333904461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143240" y="785794"/>
            <a:ext cx="2704352" cy="2805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воро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/>
          <a:stretch>
            <a:fillRect/>
          </a:stretch>
        </p:blipFill>
        <p:spPr>
          <a:xfrm>
            <a:off x="357158" y="285728"/>
            <a:ext cx="244475" cy="244475"/>
          </a:xfrm>
          <a:prstGeom prst="rect">
            <a:avLst/>
          </a:prstGeom>
        </p:spPr>
      </p:pic>
      <p:pic>
        <p:nvPicPr>
          <p:cNvPr id="16" name="дятел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/>
          <a:stretch>
            <a:fillRect/>
          </a:stretch>
        </p:blipFill>
        <p:spPr>
          <a:xfrm>
            <a:off x="8572528" y="142852"/>
            <a:ext cx="244475" cy="244475"/>
          </a:xfrm>
          <a:prstGeom prst="rect">
            <a:avLst/>
          </a:prstGeom>
        </p:spPr>
      </p:pic>
      <p:pic>
        <p:nvPicPr>
          <p:cNvPr id="17" name="воробей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/>
          <a:stretch>
            <a:fillRect/>
          </a:stretch>
        </p:blipFill>
        <p:spPr>
          <a:xfrm>
            <a:off x="214282" y="6143644"/>
            <a:ext cx="244475" cy="244475"/>
          </a:xfrm>
          <a:prstGeom prst="rect">
            <a:avLst/>
          </a:prstGeom>
        </p:spPr>
      </p:pic>
      <p:pic>
        <p:nvPicPr>
          <p:cNvPr id="19" name="кукушка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/>
          <a:stretch>
            <a:fillRect/>
          </a:stretch>
        </p:blipFill>
        <p:spPr>
          <a:xfrm>
            <a:off x="8501090" y="4357694"/>
            <a:ext cx="244475" cy="244475"/>
          </a:xfrm>
          <a:prstGeom prst="rect">
            <a:avLst/>
          </a:prstGeom>
        </p:spPr>
      </p:pic>
      <p:pic>
        <p:nvPicPr>
          <p:cNvPr id="20" name="сорока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3"/>
          <a:stretch>
            <a:fillRect/>
          </a:stretch>
        </p:blipFill>
        <p:spPr>
          <a:xfrm>
            <a:off x="4500562" y="64291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409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608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315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811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22083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14480" y="214290"/>
            <a:ext cx="55221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Музыкальная разминка: «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Зверобика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звероби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86116" y="2500306"/>
            <a:ext cx="24384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в мире животных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4414" y="1357298"/>
            <a:ext cx="6572296" cy="4929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86116" y="142852"/>
            <a:ext cx="2596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 экологов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гимн экологов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71736" y="2214554"/>
            <a:ext cx="3362340" cy="2521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500042"/>
          <a:ext cx="822960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245008153_hj003_350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8429683" cy="6357982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85852" y="928670"/>
          <a:ext cx="6858048" cy="4806315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714512"/>
                <a:gridCol w="1714512"/>
                <a:gridCol w="1714512"/>
                <a:gridCol w="1714512"/>
              </a:tblGrid>
              <a:tr h="1602105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6000" dirty="0" smtClean="0">
                          <a:solidFill>
                            <a:srgbClr val="336600"/>
                          </a:solidFill>
                          <a:latin typeface="Cambria" pitchFamily="18" charset="0"/>
                        </a:rPr>
                        <a:t>1</a:t>
                      </a:r>
                      <a:endParaRPr lang="ru-RU" sz="6000" dirty="0">
                        <a:solidFill>
                          <a:srgbClr val="3366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336600"/>
                        </a:solidFill>
                        <a:latin typeface="Cambria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dirty="0" smtClean="0">
                          <a:solidFill>
                            <a:srgbClr val="336600"/>
                          </a:solidFill>
                          <a:latin typeface="Cambria" pitchFamily="18" charset="0"/>
                        </a:rPr>
                        <a:t>2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336600"/>
                        </a:solidFill>
                        <a:latin typeface="Cambria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dirty="0" smtClean="0">
                          <a:solidFill>
                            <a:srgbClr val="336600"/>
                          </a:solidFill>
                          <a:latin typeface="Cambria" pitchFamily="18" charset="0"/>
                        </a:rPr>
                        <a:t>3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336600"/>
                        </a:solidFill>
                        <a:latin typeface="Cambria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dirty="0" smtClean="0">
                          <a:solidFill>
                            <a:srgbClr val="336600"/>
                          </a:solidFill>
                          <a:latin typeface="Cambria" pitchFamily="18" charset="0"/>
                        </a:rPr>
                        <a:t>4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6021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336600"/>
                        </a:solidFill>
                        <a:latin typeface="Cambria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dirty="0" smtClean="0">
                          <a:solidFill>
                            <a:srgbClr val="336600"/>
                          </a:solidFill>
                          <a:latin typeface="Cambria" pitchFamily="18" charset="0"/>
                        </a:rPr>
                        <a:t>5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336600"/>
                        </a:solidFill>
                        <a:latin typeface="Cambria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dirty="0" smtClean="0">
                          <a:solidFill>
                            <a:srgbClr val="336600"/>
                          </a:solidFill>
                          <a:latin typeface="Cambria" pitchFamily="18" charset="0"/>
                        </a:rPr>
                        <a:t>6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336600"/>
                        </a:solidFill>
                        <a:latin typeface="Cambria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dirty="0" smtClean="0">
                          <a:solidFill>
                            <a:srgbClr val="336600"/>
                          </a:solidFill>
                          <a:latin typeface="Cambria" pitchFamily="18" charset="0"/>
                        </a:rPr>
                        <a:t>7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336600"/>
                        </a:solidFill>
                        <a:latin typeface="Cambria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dirty="0" smtClean="0">
                          <a:solidFill>
                            <a:srgbClr val="336600"/>
                          </a:solidFill>
                          <a:latin typeface="Cambria" pitchFamily="18" charset="0"/>
                        </a:rPr>
                        <a:t>8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6021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336600"/>
                        </a:solidFill>
                        <a:latin typeface="Cambria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dirty="0" smtClean="0">
                          <a:solidFill>
                            <a:srgbClr val="336600"/>
                          </a:solidFill>
                          <a:latin typeface="Cambria" pitchFamily="18" charset="0"/>
                        </a:rPr>
                        <a:t>9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336600"/>
                        </a:solidFill>
                        <a:latin typeface="Cambria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dirty="0" smtClean="0">
                          <a:solidFill>
                            <a:srgbClr val="336600"/>
                          </a:solidFill>
                          <a:latin typeface="Cambria" pitchFamily="18" charset="0"/>
                        </a:rPr>
                        <a:t>10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336600"/>
                        </a:solidFill>
                        <a:latin typeface="Cambria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dirty="0" smtClean="0">
                          <a:solidFill>
                            <a:srgbClr val="336600"/>
                          </a:solidFill>
                          <a:latin typeface="Cambria" pitchFamily="18" charset="0"/>
                        </a:rPr>
                        <a:t>11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336600"/>
                        </a:solidFill>
                        <a:latin typeface="Cambria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dirty="0" smtClean="0">
                          <a:solidFill>
                            <a:srgbClr val="336600"/>
                          </a:solidFill>
                          <a:latin typeface="Cambria" pitchFamily="18" charset="0"/>
                        </a:rPr>
                        <a:t>12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28728" y="214290"/>
            <a:ext cx="6000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     </a:t>
            </a:r>
            <a:r>
              <a:rPr lang="ru-RU" sz="3200" b="1" dirty="0" smtClean="0">
                <a:solidFill>
                  <a:srgbClr val="C00000"/>
                </a:solidFill>
              </a:rPr>
              <a:t>Окошечки – «станции»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ds05.infourok.ru/uploads/ex/0676/0005983d-6249f98e/img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071966" cy="3053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0" descr="http://dict-test.com/Images/audio6/%D0%B1%D0%B0%D1%80%D1%81%D1%83%D0%B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876"/>
            <a:ext cx="3500462" cy="2961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282" y="3026304"/>
            <a:ext cx="3571900" cy="39763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9050">
                  <a:solidFill>
                    <a:srgbClr val="C00000"/>
                  </a:solidFill>
                </a:ln>
                <a:solidFill>
                  <a:srgbClr val="C00000"/>
                </a:solidFill>
                <a:latin typeface="Kozuka Mincho Pro M" pitchFamily="18" charset="-128"/>
                <a:ea typeface="Kozuka Mincho Pro M" pitchFamily="18" charset="-128"/>
              </a:rPr>
              <a:t>Барсук</a:t>
            </a:r>
            <a:endParaRPr lang="ru-RU" b="1" dirty="0">
              <a:ln w="19050">
                <a:solidFill>
                  <a:srgbClr val="C00000"/>
                </a:solidFill>
              </a:ln>
              <a:solidFill>
                <a:srgbClr val="C00000"/>
              </a:solidFill>
              <a:latin typeface="Kozuka Mincho Pro M" pitchFamily="18" charset="-128"/>
              <a:ea typeface="Kozuka Mincho Pro M" pitchFamily="18" charset="-128"/>
            </a:endParaRPr>
          </a:p>
        </p:txBody>
      </p:sp>
      <p:pic>
        <p:nvPicPr>
          <p:cNvPr id="8" name="Picture 2" descr="http://bookvaeshka.ru/wp-content/uploads/2011/11/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571480"/>
            <a:ext cx="2816594" cy="2623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929190" y="0"/>
            <a:ext cx="3643338" cy="571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 w="19050">
                  <a:solidFill>
                    <a:srgbClr val="C000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Kozuka Mincho Pr6N B" pitchFamily="18" charset="-128"/>
                <a:ea typeface="Kozuka Mincho Pr6N B" pitchFamily="18" charset="-128"/>
                <a:cs typeface="+mj-cs"/>
              </a:rPr>
              <a:t>Белка-летяга</a:t>
            </a:r>
            <a:endParaRPr kumimoji="0" lang="ru-RU" sz="2400" i="0" u="none" strike="noStrike" kern="1200" cap="none" spc="0" normalizeH="0" baseline="0" noProof="0" dirty="0">
              <a:ln w="19050">
                <a:solidFill>
                  <a:srgbClr val="C00000"/>
                </a:solidFill>
              </a:ln>
              <a:solidFill>
                <a:srgbClr val="C00000"/>
              </a:solidFill>
              <a:effectLst/>
              <a:uLnTx/>
              <a:uFillTx/>
              <a:latin typeface="Kozuka Mincho Pr6N B" pitchFamily="18" charset="-128"/>
              <a:ea typeface="Kozuka Mincho Pr6N B" pitchFamily="18" charset="-128"/>
              <a:cs typeface="+mj-cs"/>
            </a:endParaRPr>
          </a:p>
        </p:txBody>
      </p:sp>
      <p:sp>
        <p:nvSpPr>
          <p:cNvPr id="32772" name="AutoShape 4" descr="https://catherineasquithgallery.com/uploads/posts/2021-03/1614573062_2-p-kartinka-lev-na-belom-fone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https://catherineasquithgallery.com/uploads/posts/2021-03/1614573062_2-p-kartinka-lev-na-belom-fone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6" name="Picture 8" descr="D:\Desktop\424848-Kycb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3857628"/>
            <a:ext cx="3902075" cy="259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5000628" y="3357562"/>
            <a:ext cx="2857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38100">
                  <a:solidFill>
                    <a:srgbClr val="C00000"/>
                  </a:solidFill>
                </a:ln>
                <a:solidFill>
                  <a:srgbClr val="C00000"/>
                </a:solidFill>
                <a:latin typeface="Kozuka Mincho Pro M" pitchFamily="18" charset="-128"/>
                <a:ea typeface="Kozuka Mincho Pro M" pitchFamily="18" charset="-128"/>
              </a:rPr>
              <a:t>     </a:t>
            </a:r>
            <a:endParaRPr lang="ru-RU" sz="2800" dirty="0">
              <a:ln w="38100"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23393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676/0005983d-6249f98e/img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071966" cy="3053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national-travel.ru/images/olen(3).jpg"/>
          <p:cNvPicPr>
            <a:picLocks noChangeAspect="1" noChangeArrowheads="1"/>
          </p:cNvPicPr>
          <p:nvPr/>
        </p:nvPicPr>
        <p:blipFill>
          <a:blip r:embed="rId3">
            <a:lum bright="10000" contrast="10000"/>
          </a:blip>
          <a:srcRect/>
          <a:stretch>
            <a:fillRect/>
          </a:stretch>
        </p:blipFill>
        <p:spPr bwMode="auto">
          <a:xfrm>
            <a:off x="5072066" y="3263269"/>
            <a:ext cx="3643338" cy="33804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857752" y="2786058"/>
            <a:ext cx="4000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9525">
                  <a:solidFill>
                    <a:srgbClr val="C00000"/>
                  </a:solidFill>
                </a:ln>
                <a:solidFill>
                  <a:srgbClr val="C00000"/>
                </a:solidFill>
                <a:latin typeface="Kozuka Mincho Pr6N H" pitchFamily="18" charset="-128"/>
                <a:ea typeface="Kozuka Mincho Pr6N H" pitchFamily="18" charset="-128"/>
              </a:rPr>
              <a:t>Олень Благородный</a:t>
            </a:r>
            <a:endParaRPr lang="ru-RU" dirty="0">
              <a:ln w="9525">
                <a:solidFill>
                  <a:srgbClr val="C00000"/>
                </a:solidFill>
              </a:ln>
              <a:solidFill>
                <a:srgbClr val="C00000"/>
              </a:solidFill>
              <a:latin typeface="Kozuka Mincho Pr6N H" pitchFamily="18" charset="-128"/>
              <a:ea typeface="Kozuka Mincho Pr6N H" pitchFamily="18" charset="-128"/>
            </a:endParaRPr>
          </a:p>
        </p:txBody>
      </p:sp>
      <p:pic>
        <p:nvPicPr>
          <p:cNvPr id="7" name="Picture 4" descr="http://dic.academic.ru/pictures/wiki/files/70/Feldhase_Schiermonnikoog.JPG"/>
          <p:cNvPicPr>
            <a:picLocks noChangeAspect="1" noChangeArrowheads="1"/>
          </p:cNvPicPr>
          <p:nvPr/>
        </p:nvPicPr>
        <p:blipFill>
          <a:blip r:embed="rId4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571472" y="3857628"/>
            <a:ext cx="2963519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28596" y="3286124"/>
            <a:ext cx="33427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Kozuka Mincho Pr6N H" pitchFamily="18" charset="-128"/>
                <a:ea typeface="Kozuka Mincho Pr6N H" pitchFamily="18" charset="-128"/>
              </a:rPr>
              <a:t>Заяц - русак</a:t>
            </a:r>
            <a:endParaRPr lang="ru-RU" sz="2400" dirty="0">
              <a:solidFill>
                <a:srgbClr val="C00000"/>
              </a:solidFill>
              <a:latin typeface="Kozuka Mincho Pr6N H" pitchFamily="18" charset="-128"/>
              <a:ea typeface="Kozuka Mincho Pr6N H" pitchFamily="18" charset="-128"/>
            </a:endParaRPr>
          </a:p>
        </p:txBody>
      </p:sp>
      <p:pic>
        <p:nvPicPr>
          <p:cNvPr id="31745" name="Picture 1" descr="D:\Desktop\shutterstock_56457484.jpg"/>
          <p:cNvPicPr>
            <a:picLocks noChangeAspect="1" noChangeArrowheads="1"/>
          </p:cNvPicPr>
          <p:nvPr/>
        </p:nvPicPr>
        <p:blipFill>
          <a:blip r:embed="rId5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5143504" y="571480"/>
            <a:ext cx="3048000" cy="210661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643570" y="0"/>
            <a:ext cx="2143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Kozuka Mincho Pr6N H" pitchFamily="18" charset="-128"/>
                <a:ea typeface="Kozuka Mincho Pr6N H" pitchFamily="18" charset="-128"/>
              </a:rPr>
              <a:t>    </a:t>
            </a:r>
            <a:r>
              <a:rPr lang="ru-RU" sz="2400" b="1" dirty="0" smtClean="0">
                <a:solidFill>
                  <a:srgbClr val="C00000"/>
                </a:solidFill>
                <a:latin typeface="Kozuka Mincho Pr6N H" pitchFamily="18" charset="-128"/>
                <a:ea typeface="Kozuka Mincho Pr6N H" pitchFamily="18" charset="-128"/>
              </a:rPr>
              <a:t> </a:t>
            </a:r>
            <a:endParaRPr lang="ru-RU" sz="2400" dirty="0">
              <a:solidFill>
                <a:srgbClr val="C00000"/>
              </a:solidFill>
              <a:latin typeface="Kozuka Mincho Pr6N H" pitchFamily="18" charset="-128"/>
              <a:ea typeface="Kozuka Mincho Pr6N H" pitchFamily="18" charset="-128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 descr="D:\Desktop\islandKonevets81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2879"/>
            <a:ext cx="9144000" cy="6852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D:\Desktop\озер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2242"/>
          </a:xfrm>
          <a:prstGeom prst="rect">
            <a:avLst/>
          </a:prstGeom>
          <a:noFill/>
        </p:spPr>
      </p:pic>
      <p:pic>
        <p:nvPicPr>
          <p:cNvPr id="28674" name="Picture 2" descr="D:\Desktop\капля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928802"/>
            <a:ext cx="1428760" cy="1428760"/>
          </a:xfrm>
          <a:prstGeom prst="rect">
            <a:avLst/>
          </a:prstGeom>
          <a:noFill/>
        </p:spPr>
      </p:pic>
      <p:pic>
        <p:nvPicPr>
          <p:cNvPr id="7" name="Picture 2" descr="D:\Desktop\капля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2571744"/>
            <a:ext cx="1214446" cy="1214446"/>
          </a:xfrm>
          <a:prstGeom prst="rect">
            <a:avLst/>
          </a:prstGeom>
          <a:noFill/>
        </p:spPr>
      </p:pic>
      <p:pic>
        <p:nvPicPr>
          <p:cNvPr id="8" name="Picture 2" descr="D:\Desktop\капля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48" y="2500306"/>
            <a:ext cx="928694" cy="92869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928926" y="1428736"/>
            <a:ext cx="2786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Kozuka Mincho Pro M" pitchFamily="18" charset="-128"/>
                <a:ea typeface="Kozuka Mincho Pro M" pitchFamily="18" charset="-128"/>
              </a:rPr>
              <a:t>С П А С И Б О !!!</a:t>
            </a:r>
            <a:endParaRPr lang="ru-RU" sz="16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Kozuka Mincho Pro M" pitchFamily="18" charset="-128"/>
              <a:ea typeface="Kozuka Mincho Pro M" pitchFamily="18" charset="-128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285728"/>
            <a:ext cx="28135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Kozuka Mincho Pro M" pitchFamily="18" charset="-128"/>
                <a:ea typeface="Kozuka Mincho Pro M" pitchFamily="18" charset="-128"/>
              </a:rPr>
              <a:t>С П А С И Б О !!!</a:t>
            </a:r>
            <a:endParaRPr lang="ru-RU" sz="20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Kozuka Mincho Pro M" pitchFamily="18" charset="-128"/>
              <a:ea typeface="Kozuka Mincho Pro M" pitchFamily="18" charset="-128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768" y="1500174"/>
            <a:ext cx="18867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Kozuka Mincho Pro M" pitchFamily="18" charset="-128"/>
                <a:ea typeface="Kozuka Mincho Pro M" pitchFamily="18" charset="-128"/>
              </a:rPr>
              <a:t>  С П А С И Б О !!!</a:t>
            </a:r>
            <a:endParaRPr lang="ru-RU" sz="12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Kozuka Mincho Pro M" pitchFamily="18" charset="-128"/>
              <a:ea typeface="Kozuka Mincho Pro M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1245008153_hj003_350a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65672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2357422" y="0"/>
            <a:ext cx="46472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“Лесная аптека” </a:t>
            </a:r>
          </a:p>
          <a:p>
            <a:endParaRPr lang="ru-RU" sz="2400" dirty="0"/>
          </a:p>
        </p:txBody>
      </p:sp>
      <p:pic>
        <p:nvPicPr>
          <p:cNvPr id="1026" name="Picture 2" descr="D:\Desktop\книг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85728"/>
            <a:ext cx="1393562" cy="1804982"/>
          </a:xfrm>
          <a:prstGeom prst="rect">
            <a:avLst/>
          </a:prstGeom>
          <a:noFill/>
        </p:spPr>
      </p:pic>
      <p:pic>
        <p:nvPicPr>
          <p:cNvPr id="1027" name="Picture 3" descr="D:\Desktop\img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57356" y="714356"/>
            <a:ext cx="3143272" cy="2233378"/>
          </a:xfrm>
          <a:prstGeom prst="rect">
            <a:avLst/>
          </a:prstGeom>
          <a:noFill/>
        </p:spPr>
      </p:pic>
      <p:pic>
        <p:nvPicPr>
          <p:cNvPr id="1028" name="Picture 4" descr="D:\Desktop\img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5008" y="500042"/>
            <a:ext cx="3214710" cy="3124929"/>
          </a:xfrm>
          <a:prstGeom prst="rect">
            <a:avLst/>
          </a:prstGeom>
          <a:noFill/>
        </p:spPr>
      </p:pic>
      <p:pic>
        <p:nvPicPr>
          <p:cNvPr id="1029" name="Picture 5" descr="D:\Desktop\img2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3236490"/>
            <a:ext cx="3929090" cy="3156414"/>
          </a:xfrm>
          <a:prstGeom prst="rect">
            <a:avLst/>
          </a:prstGeom>
          <a:noFill/>
        </p:spPr>
      </p:pic>
      <p:pic>
        <p:nvPicPr>
          <p:cNvPr id="1030" name="Picture 6" descr="D:\Desktop\hello_html_m43d4d20f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3859964"/>
            <a:ext cx="3000396" cy="2998036"/>
          </a:xfrm>
          <a:prstGeom prst="rect">
            <a:avLst/>
          </a:prstGeom>
          <a:noFill/>
        </p:spPr>
      </p:pic>
      <p:pic>
        <p:nvPicPr>
          <p:cNvPr id="1031" name="Picture 7" descr="D:\Desktop\7eb8fbee-0d04-4f61-8b86-cde8ff7312a0.png"/>
          <p:cNvPicPr>
            <a:picLocks noChangeAspect="1" noChangeArrowheads="1"/>
          </p:cNvPicPr>
          <p:nvPr/>
        </p:nvPicPr>
        <p:blipFill>
          <a:blip r:embed="rId8"/>
          <a:srcRect l="12500" r="13514" b="7519"/>
          <a:stretch>
            <a:fillRect/>
          </a:stretch>
        </p:blipFill>
        <p:spPr bwMode="auto">
          <a:xfrm>
            <a:off x="0" y="2347898"/>
            <a:ext cx="5214974" cy="4510102"/>
          </a:xfrm>
          <a:prstGeom prst="rect">
            <a:avLst/>
          </a:prstGeom>
          <a:noFill/>
        </p:spPr>
      </p:pic>
      <p:pic>
        <p:nvPicPr>
          <p:cNvPr id="1032" name="Picture 8" descr="D:\Desktop\viewImage.php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95868" y="500042"/>
            <a:ext cx="4048132" cy="3714776"/>
          </a:xfrm>
          <a:prstGeom prst="rect">
            <a:avLst/>
          </a:prstGeom>
          <a:noFill/>
        </p:spPr>
      </p:pic>
      <p:pic>
        <p:nvPicPr>
          <p:cNvPr id="1033" name="Picture 9" descr="D:\Desktop\img7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0034" y="535737"/>
            <a:ext cx="8429684" cy="6322263"/>
          </a:xfrm>
          <a:prstGeom prst="rect">
            <a:avLst/>
          </a:prstGeom>
          <a:noFill/>
        </p:spPr>
      </p:pic>
      <p:pic>
        <p:nvPicPr>
          <p:cNvPr id="1035" name="Picture 11" descr="D:\Desktop\cheryomuxa-obyknovennaya2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509293"/>
            <a:ext cx="9144000" cy="6348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9" name="Picture 9" descr="D:\Desktop\4a873829b4070d4b4759.jpg"/>
          <p:cNvPicPr>
            <a:picLocks noChangeAspect="1" noChangeArrowheads="1"/>
          </p:cNvPicPr>
          <p:nvPr/>
        </p:nvPicPr>
        <p:blipFill>
          <a:blip r:embed="rId3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3" name="AutoShape 3" descr="https://catherineasquithgallery.com/uploads/posts/2021-02/1614535151_3-p-medved-na-belom-fone-kartinki-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5" name="AutoShape 5" descr="https://catherineasquithgallery.com/uploads/posts/2021-02/1614535151_3-p-medved-na-belom-fone-kartinki-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D:\Desktop\15d132edececec00529f38bde1d66567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15206" y="5617837"/>
            <a:ext cx="1714512" cy="1240163"/>
          </a:xfrm>
          <a:prstGeom prst="rect">
            <a:avLst/>
          </a:prstGeom>
          <a:noFill/>
        </p:spPr>
      </p:pic>
      <p:pic>
        <p:nvPicPr>
          <p:cNvPr id="1030" name="Picture 6" descr="D:\Desktop\78fed1f3-d255-11e5-bce7-f624b3d6dbb3_origina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472" y="6096589"/>
            <a:ext cx="1714512" cy="761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D:\Desktop\1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4143380"/>
            <a:ext cx="2857520" cy="1959354"/>
          </a:xfrm>
          <a:prstGeom prst="rect">
            <a:avLst/>
          </a:prstGeom>
          <a:noFill/>
        </p:spPr>
      </p:pic>
      <p:pic>
        <p:nvPicPr>
          <p:cNvPr id="13" name="Picture 7" descr="D:\Desktop\1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2428868"/>
            <a:ext cx="2857520" cy="1959354"/>
          </a:xfrm>
          <a:prstGeom prst="rect">
            <a:avLst/>
          </a:prstGeom>
          <a:noFill/>
        </p:spPr>
      </p:pic>
      <p:pic>
        <p:nvPicPr>
          <p:cNvPr id="1033" name="Picture 9" descr="D:\Desktop\18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5643578"/>
            <a:ext cx="1571636" cy="1437273"/>
          </a:xfrm>
          <a:prstGeom prst="rect">
            <a:avLst/>
          </a:prstGeom>
          <a:noFill/>
        </p:spPr>
      </p:pic>
      <p:pic>
        <p:nvPicPr>
          <p:cNvPr id="1034" name="Picture 10" descr="D:\Desktop\18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72132" y="5429264"/>
            <a:ext cx="1728923" cy="1581114"/>
          </a:xfrm>
          <a:prstGeom prst="rect">
            <a:avLst/>
          </a:prstGeom>
          <a:noFill/>
        </p:spPr>
      </p:pic>
      <p:pic>
        <p:nvPicPr>
          <p:cNvPr id="1035" name="Picture 11" descr="D:\Desktop\1223222345_gifs_animaux.gif"/>
          <p:cNvPicPr>
            <a:picLocks noChangeAspect="1" noChangeArrowheads="1" noCrop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20744382">
            <a:off x="7430858" y="5238339"/>
            <a:ext cx="857256" cy="698125"/>
          </a:xfrm>
          <a:prstGeom prst="rect">
            <a:avLst/>
          </a:prstGeom>
          <a:noFill/>
        </p:spPr>
      </p:pic>
      <p:pic>
        <p:nvPicPr>
          <p:cNvPr id="1036" name="Picture 12" descr="D:\Desktop\1873612_d6dbd.gif"/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143504" y="1643050"/>
            <a:ext cx="2214578" cy="1742619"/>
          </a:xfrm>
          <a:prstGeom prst="rect">
            <a:avLst/>
          </a:prstGeom>
          <a:noFill/>
        </p:spPr>
      </p:pic>
      <p:pic>
        <p:nvPicPr>
          <p:cNvPr id="14" name="рычание медвед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tretch>
            <a:fillRect/>
          </a:stretch>
        </p:blipFill>
        <p:spPr>
          <a:xfrm>
            <a:off x="357158" y="21429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1450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rgbClr val="006600"/>
                  </a:solidFill>
                </a:ln>
                <a:solidFill>
                  <a:srgbClr val="FFC000"/>
                </a:solidFill>
              </a:rPr>
              <a:t>«Птичьи голоса».</a:t>
            </a:r>
            <a:endParaRPr lang="ru-RU" sz="3600" dirty="0">
              <a:ln>
                <a:solidFill>
                  <a:srgbClr val="006600"/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4" name="Содержимое 3" descr="3cbd93f342e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5068" y="1600200"/>
            <a:ext cx="551386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1405</TotalTime>
  <Words>119</Words>
  <Application>Microsoft Office PowerPoint</Application>
  <PresentationFormat>Экран (4:3)</PresentationFormat>
  <Paragraphs>50</Paragraphs>
  <Slides>14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Барсук</vt:lpstr>
      <vt:lpstr>Слайд 4</vt:lpstr>
      <vt:lpstr>Слайд 5</vt:lpstr>
      <vt:lpstr>Слайд 6</vt:lpstr>
      <vt:lpstr>Слайд 7</vt:lpstr>
      <vt:lpstr>Слайд 8</vt:lpstr>
      <vt:lpstr>«Птичьи голоса».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Наташа</cp:lastModifiedBy>
  <cp:revision>135</cp:revision>
  <dcterms:created xsi:type="dcterms:W3CDTF">2013-11-06T20:55:06Z</dcterms:created>
  <dcterms:modified xsi:type="dcterms:W3CDTF">2022-05-09T06:25:06Z</dcterms:modified>
</cp:coreProperties>
</file>