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303" r:id="rId5"/>
    <p:sldId id="302" r:id="rId6"/>
    <p:sldId id="320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13" r:id="rId17"/>
    <p:sldId id="301" r:id="rId18"/>
    <p:sldId id="309" r:id="rId19"/>
    <p:sldId id="307" r:id="rId20"/>
    <p:sldId id="321" r:id="rId21"/>
    <p:sldId id="310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99"/>
    <a:srgbClr val="990000"/>
    <a:srgbClr val="C0C0C0"/>
    <a:srgbClr val="A50021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3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6" name="Group 4"/>
            <p:cNvGrpSpPr/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8"/>
            <p:cNvGrpSpPr/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05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A6483-B15E-402A-80A9-4B94163C6A0F}" type="slidenum">
              <a:rPr lang="ru-RU"/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80002-7581-49A1-97D8-8920347BCEED}" type="slidenum">
              <a:rPr lang="ru-RU"/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9EA12-0558-470C-AACF-064D642C69AF}" type="slidenum">
              <a:rPr lang="ru-RU"/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32F7E-0723-45E8-BFBB-7694A6D18661}" type="slidenum">
              <a:rPr lang="ru-RU"/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CE050-5BCF-431F-8D33-CCAEB36F4CD1}" type="slidenum">
              <a:rPr lang="ru-RU"/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BA5D4-8647-4062-8E83-CED259D90C8A}" type="slidenum">
              <a:rPr lang="ru-RU"/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E2B33-8EFD-465A-9CAD-12789273D6C9}" type="slidenum">
              <a:rPr lang="ru-RU"/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00F29-CF9D-4E85-ACDB-EA45EEE21D41}" type="slidenum">
              <a:rPr lang="ru-RU"/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E14A5-48A5-4FB7-BA4C-8A0BEEBBD46C}" type="slidenum">
              <a:rPr lang="ru-RU"/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09B2F-3594-42F9-A7F9-8942AC75C734}" type="slidenum">
              <a:rPr lang="ru-RU"/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943BE-4BAF-4538-A127-D227B68DE240}" type="slidenum">
              <a:rPr lang="ru-RU"/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6B6FC-4AF9-4B95-985F-381BAB57551B}" type="slidenum">
              <a:rPr lang="ru-RU"/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3" name="Group 4"/>
            <p:cNvGrpSpPr/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29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30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ru-RU" smtClean="0"/>
              <a:t>Образец заголовка</a:t>
            </a:r>
            <a:endParaRPr lang="ru-RU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DB825B2-B232-4AC7-8C4F-6AAE29CF74DA}" type="slidenum">
              <a:rPr lang="ru-RU"/>
            </a:fld>
            <a:endParaRPr lang="ru-RU"/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microsoft.com/office/2007/relationships/media" Target="file:///C:\Users\user\Desktop\Documents\&#1056;&#1072;&#1073;&#1086;&#1090;&#1072;\&#1051;&#1080;&#1090;&#1077;&#1088;&#1072;&#1090;&#1091;&#1088;&#1072;\&#1082;&#1086;&#1085;&#1089;&#1087;&#1077;&#1082;&#1090;&#1099;\&#1058;&#1086;&#1083;&#1089;&#1090;&#1086;&#1081;%20&#1051;.%20&#1053;\&#1073;&#1086;&#1083;&#1082;&#1086;&#1085;&#1089;&#1082;&#1080;&#1081;\&#1091;&#1088;&#1086;&#1082;\&#1074;&#1085;&#1077;&#1096;&#1085;&#1086;&#1089;&#1090;&#1100;.mp4" TargetMode="External"/><Relationship Id="rId1" Type="http://schemas.openxmlformats.org/officeDocument/2006/relationships/video" Target="file:///C:\Users\user\Desktop\Documents\&#1056;&#1072;&#1073;&#1086;&#1090;&#1072;\&#1051;&#1080;&#1090;&#1077;&#1088;&#1072;&#1090;&#1091;&#1088;&#1072;\&#1082;&#1086;&#1085;&#1089;&#1087;&#1077;&#1082;&#1090;&#1099;\&#1058;&#1086;&#1083;&#1089;&#1090;&#1086;&#1081;%20&#1051;.%20&#1053;\&#1073;&#1086;&#1083;&#1082;&#1086;&#1085;&#1089;&#1082;&#1080;&#1081;\&#1091;&#1088;&#1086;&#1082;\&#1074;&#1085;&#1077;&#1096;&#1085;&#1086;&#1089;&#1090;&#1100;.mp4" TargetMode="Externa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microsoft.com/office/2007/relationships/media" Target="ppt/slides/&#1076;&#1091;&#1096;&#1077;&#1085;&#1100;&#1082;&#1072;.avi" TargetMode="External"/><Relationship Id="rId1" Type="http://schemas.openxmlformats.org/officeDocument/2006/relationships/video" Target="ppt/slides/&#1076;&#1091;&#1096;&#1077;&#1085;&#1100;&#1082;&#1072;.avi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3"/>
          <p:cNvSpPr>
            <a:spLocks noChangeArrowheads="1" noChangeShapeType="1" noTextEdit="1"/>
          </p:cNvSpPr>
          <p:nvPr/>
        </p:nvSpPr>
        <p:spPr bwMode="auto">
          <a:xfrm>
            <a:off x="611560" y="332656"/>
            <a:ext cx="8135565" cy="295232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 dirty="0" smtClean="0">
                <a:ln w="9525">
                  <a:noFill/>
                  <a:round/>
                </a:ln>
                <a:solidFill>
                  <a:srgbClr val="AD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/>
                <a:cs typeface="Times New Roman" panose="02020603050405020304"/>
              </a:rPr>
              <a:t>Духовные  искания </a:t>
            </a:r>
            <a:endParaRPr lang="ru-RU" sz="2400" b="1" kern="10" dirty="0">
              <a:ln w="9525">
                <a:noFill/>
                <a:round/>
              </a:ln>
              <a:solidFill>
                <a:srgbClr val="AD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  <a:p>
            <a:pPr algn="ctr"/>
            <a:r>
              <a:rPr lang="ru-RU" sz="2400" b="1" kern="10" dirty="0">
                <a:ln w="9525">
                  <a:noFill/>
                  <a:round/>
                </a:ln>
                <a:solidFill>
                  <a:srgbClr val="AD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/>
                <a:cs typeface="Times New Roman" panose="02020603050405020304"/>
              </a:rPr>
              <a:t>князя Андрея </a:t>
            </a:r>
            <a:r>
              <a:rPr lang="ru-RU" sz="2400" b="1" kern="10" dirty="0" smtClean="0">
                <a:ln w="9525">
                  <a:noFill/>
                  <a:round/>
                </a:ln>
                <a:solidFill>
                  <a:srgbClr val="AD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/>
                <a:cs typeface="Times New Roman" panose="02020603050405020304"/>
              </a:rPr>
              <a:t>Болконского: </a:t>
            </a:r>
            <a:endParaRPr lang="ru-RU" sz="2400" b="1" kern="10" dirty="0" smtClean="0">
              <a:ln w="9525">
                <a:noFill/>
                <a:round/>
              </a:ln>
              <a:solidFill>
                <a:srgbClr val="AD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  <a:p>
            <a:pPr algn="ctr"/>
            <a:r>
              <a:rPr lang="ru-RU" sz="2400" b="1" kern="10" dirty="0" smtClean="0">
                <a:ln w="9525">
                  <a:noFill/>
                  <a:round/>
                </a:ln>
                <a:solidFill>
                  <a:srgbClr val="AD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/>
                <a:cs typeface="Times New Roman" panose="02020603050405020304"/>
              </a:rPr>
              <a:t>поиски смысла жизни</a:t>
            </a:r>
            <a:endParaRPr lang="ru-RU" sz="2400" b="1" kern="10" dirty="0">
              <a:ln w="9525">
                <a:noFill/>
                <a:round/>
              </a:ln>
              <a:solidFill>
                <a:srgbClr val="AD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pic>
        <p:nvPicPr>
          <p:cNvPr id="3079" name="Picture 7" descr="Открытки прошлого века. . Города советского союза.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843808" y="3429000"/>
            <a:ext cx="4680520" cy="308914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990600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Вторая  встреча с дубом.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684213" y="1557338"/>
            <a:ext cx="8002587" cy="4967287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dirty="0" smtClean="0"/>
              <a:t> 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"Старый дуб, весь преображенный,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 раскинувшись шатром сочной, 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темной зелени, млел, чуть </a:t>
            </a:r>
            <a:r>
              <a:rPr lang="ru-RU" sz="1800" dirty="0" err="1" smtClean="0"/>
              <a:t>колыхаясь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 в лучах вечернего солнца. Ни корявых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 пальцев, ни болячек, ни старого горя 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и недоверия - ничего не было видно. 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Сквозь столетнюю жесткую кору 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пробились без сучков сочные, молодые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листья, так что верить нельзя было, 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что это старик произвел их".</a:t>
            </a:r>
            <a:endParaRPr lang="ru-RU" sz="1800" dirty="0" smtClean="0"/>
          </a:p>
        </p:txBody>
      </p:sp>
      <p:pic>
        <p:nvPicPr>
          <p:cNvPr id="14340" name="Рисунок 3" descr="Рисунок6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076825" y="1844675"/>
            <a:ext cx="366077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919162"/>
          </a:xfrm>
        </p:spPr>
        <p:txBody>
          <a:bodyPr/>
          <a:lstStyle/>
          <a:p>
            <a:pPr algn="ctr">
              <a:defRPr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Душевный подъём.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755650" y="1600200"/>
            <a:ext cx="7931150" cy="45307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sz="1800" smtClean="0"/>
              <a:t>Настоящий душевный подъем </a:t>
            </a:r>
            <a:endParaRPr lang="ru-RU" sz="180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smtClean="0"/>
              <a:t>испытывает Андрей Болконский </a:t>
            </a:r>
            <a:endParaRPr lang="ru-RU" sz="180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smtClean="0"/>
              <a:t>при встреҹе с Наташей Ростовой.</a:t>
            </a:r>
            <a:endParaRPr lang="ru-RU" sz="180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smtClean="0"/>
              <a:t>Общение с ней открывает для </a:t>
            </a:r>
            <a:endParaRPr lang="ru-RU" sz="180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smtClean="0"/>
              <a:t>него новую сторону жизни: </a:t>
            </a:r>
            <a:endParaRPr lang="ru-RU" sz="180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smtClean="0"/>
              <a:t>любовь, красоту, поэзию</a:t>
            </a:r>
            <a:r>
              <a:rPr lang="ru-RU" smtClean="0"/>
              <a:t>.</a:t>
            </a:r>
            <a:endParaRPr lang="ru-RU" smtClean="0"/>
          </a:p>
        </p:txBody>
      </p:sp>
      <p:pic>
        <p:nvPicPr>
          <p:cNvPr id="13316" name="Рисунок 4" descr="war_and_peace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716463" y="1628775"/>
            <a:ext cx="3810000" cy="500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5" descr="350px-Pervyi_Bal_Natashi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4149725"/>
            <a:ext cx="41560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chemeClr val="hlink"/>
                </a:solidFill>
              </a:rPr>
              <a:t>Участие в законодательной деятельности Сперанского. </a:t>
            </a:r>
            <a:endParaRPr lang="ru-RU" sz="2800" dirty="0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684213" y="1600200"/>
            <a:ext cx="8002587" cy="4421188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Болконскому не суждено быть 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err="1" smtClean="0"/>
              <a:t>сҹастливым </a:t>
            </a:r>
            <a:r>
              <a:rPr lang="ru-RU" sz="1800" dirty="0" smtClean="0"/>
              <a:t>с Наташей. Продолжая 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ощущать, </a:t>
            </a:r>
            <a:r>
              <a:rPr lang="ru-RU" sz="1800" dirty="0" err="1" smtClean="0"/>
              <a:t>ҹто </a:t>
            </a:r>
            <a:r>
              <a:rPr lang="ru-RU" sz="1800" dirty="0" smtClean="0"/>
              <a:t>просто существовать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он не может, Андрей едет в Петербург. 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Там он принимает </a:t>
            </a:r>
            <a:r>
              <a:rPr lang="ru-RU" sz="1800" dirty="0" err="1" smtClean="0"/>
              <a:t>уҹастие </a:t>
            </a:r>
            <a:r>
              <a:rPr lang="ru-RU" sz="1800" dirty="0" smtClean="0"/>
              <a:t>в работе 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комиссии Сперанского. И вновь 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err="1" smtClean="0"/>
              <a:t>веҹный </a:t>
            </a:r>
            <a:r>
              <a:rPr lang="ru-RU" sz="1800" dirty="0" smtClean="0"/>
              <a:t>поиск, размышления о жизни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 приводят его к выводу о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 бессмысленности комиссии.</a:t>
            </a:r>
            <a:endParaRPr lang="ru-RU" sz="1800" dirty="0" smtClean="0"/>
          </a:p>
        </p:txBody>
      </p:sp>
      <p:pic>
        <p:nvPicPr>
          <p:cNvPr id="15364" name="Picture 4" descr="index_pic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292725" y="1700213"/>
            <a:ext cx="29718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6300788" y="6021388"/>
            <a:ext cx="1800225" cy="2619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1100"/>
              <a:t>М. М. Сперанский</a:t>
            </a:r>
            <a:endParaRPr lang="ru-RU" sz="11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919162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hlink"/>
                </a:solidFill>
              </a:rPr>
              <a:t>Князь Андрей в период войны 1812 года.</a:t>
            </a:r>
            <a:r>
              <a:rPr lang="ru-RU" sz="2800" dirty="0" smtClean="0"/>
              <a:t> </a:t>
            </a:r>
            <a:endParaRPr lang="ru-RU" sz="2800" dirty="0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684213" y="1600200"/>
            <a:ext cx="8002587" cy="4530725"/>
          </a:xfrm>
        </p:spPr>
        <p:txBody>
          <a:bodyPr/>
          <a:lstStyle/>
          <a:p>
            <a:pPr indent="0">
              <a:buFontTx/>
              <a:buChar char="-"/>
            </a:pPr>
            <a:r>
              <a:rPr lang="ru-RU" sz="2400" dirty="0" smtClean="0"/>
              <a:t>Я тебя вызвал , чтобы оставить при себе.</a:t>
            </a:r>
            <a:endParaRPr lang="ru-RU" sz="2400" dirty="0" smtClean="0"/>
          </a:p>
          <a:p>
            <a:pPr indent="0">
              <a:buFontTx/>
              <a:buChar char="-"/>
            </a:pPr>
            <a:r>
              <a:rPr lang="ru-RU" sz="2400" dirty="0" smtClean="0"/>
              <a:t>- Благодарю вашу светлость, но я боюсь, что не гожусь больше для штабов. А главное, я привык к полку, полюбил офицеров, и </a:t>
            </a:r>
            <a:endParaRPr lang="ru-RU" sz="2400" dirty="0" smtClean="0"/>
          </a:p>
          <a:p>
            <a:pPr indent="0">
              <a:buNone/>
            </a:pPr>
            <a:r>
              <a:rPr lang="ru-RU" sz="2400" dirty="0" smtClean="0"/>
              <a:t>люди меня, кажется, полюбили.</a:t>
            </a:r>
            <a:endParaRPr lang="ru-RU" sz="2400" dirty="0" smtClean="0"/>
          </a:p>
          <a:p>
            <a:pPr indent="0">
              <a:buNone/>
            </a:pPr>
            <a:r>
              <a:rPr lang="ru-RU" sz="2400" dirty="0" smtClean="0"/>
              <a:t> Мне бы жалко было оставить </a:t>
            </a:r>
            <a:endParaRPr lang="ru-RU" sz="2400" dirty="0" smtClean="0"/>
          </a:p>
          <a:p>
            <a:pPr indent="0">
              <a:buNone/>
            </a:pPr>
            <a:r>
              <a:rPr lang="ru-RU" sz="2400" dirty="0" smtClean="0"/>
              <a:t>полк.</a:t>
            </a:r>
            <a:endParaRPr lang="ru-RU" sz="2400" dirty="0" smtClean="0"/>
          </a:p>
          <a:p>
            <a:pPr indent="0">
              <a:buFontTx/>
              <a:buChar char="-"/>
            </a:pPr>
            <a:r>
              <a:rPr lang="ru-RU" sz="2400" dirty="0" smtClean="0"/>
              <a:t>- Иди с богом своей дорогой. </a:t>
            </a:r>
            <a:endParaRPr lang="ru-RU" sz="2400" dirty="0" smtClean="0"/>
          </a:p>
          <a:p>
            <a:pPr indent="0">
              <a:buNone/>
            </a:pPr>
            <a:r>
              <a:rPr lang="ru-RU" sz="2400" dirty="0" smtClean="0"/>
              <a:t>Я знаю,</a:t>
            </a:r>
            <a:endParaRPr lang="ru-RU" sz="2400" dirty="0" smtClean="0"/>
          </a:p>
          <a:p>
            <a:pPr indent="0">
              <a:buNone/>
            </a:pPr>
            <a:r>
              <a:rPr lang="ru-RU" sz="2400" dirty="0" smtClean="0"/>
              <a:t> твоя дорога – это дорога чести.</a:t>
            </a:r>
            <a:endParaRPr lang="ru-RU" sz="2400" dirty="0" smtClean="0"/>
          </a:p>
        </p:txBody>
      </p:sp>
      <p:pic>
        <p:nvPicPr>
          <p:cNvPr id="8194" name="Picture 2" descr="V. Князь Андрей в период войны 1812 года - Фото 3161/15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796136" y="2924944"/>
            <a:ext cx="2736304" cy="358859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chemeClr val="hlink"/>
                </a:solidFill>
              </a:rPr>
              <a:t>Ранение</a:t>
            </a:r>
            <a:endParaRPr lang="ru-RU" sz="2800" dirty="0" smtClean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611188" y="1600200"/>
            <a:ext cx="8075612" cy="4530725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«А что будет там  и что такое было здесь? 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Отчего мне так жалко было расстаться с 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жизнью?  Что-то было в этой жизни, чего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я не понимал и не понимаю».</a:t>
            </a: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«Князь Андрей вспомнил все, и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восторженная жалость и любовь к этому 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человеку наполнили его счастливое сердце.. 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Князь Андрей не мог удерживаться более 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и заплакал нежными, любовными слезами 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над людьми, над собой и над своими 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заблуждениями .</a:t>
            </a:r>
            <a:br>
              <a:rPr lang="ru-RU" sz="1800" dirty="0" smtClean="0"/>
            </a:br>
            <a:br>
              <a:rPr lang="ru-RU" sz="1800" dirty="0" smtClean="0"/>
            </a:br>
            <a:endParaRPr lang="ru-RU" sz="1800" dirty="0" smtClean="0"/>
          </a:p>
        </p:txBody>
      </p:sp>
      <p:pic>
        <p:nvPicPr>
          <p:cNvPr id="17412" name="Picture 3" descr="index_pic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436096" y="1628800"/>
            <a:ext cx="352742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«Сострадание, любовь к братьям, к любящим, любовь к ненавидящим нас,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 любовь к врагам - да, та любовь, которую 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проповедовал Бог на земле... и которой я не понимал; вот отчего мне жалко было жизни, вот оно то, что еще осталось во мне, ежели бы я был жив. Но теперь уже поздно. Я знаю это!»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chemeClr val="hlink"/>
                </a:solidFill>
              </a:rPr>
              <a:t>Последние мгновения жизни и смерть Андрея Болконского.</a:t>
            </a:r>
            <a:endParaRPr lang="ru-RU" sz="2800" dirty="0" smtClean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755650" y="1600200"/>
            <a:ext cx="7931150" cy="45307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endParaRPr lang="ru-RU" sz="1800" dirty="0" smtClean="0"/>
          </a:p>
          <a:p>
            <a:pPr>
              <a:buNone/>
            </a:pPr>
            <a:r>
              <a:rPr lang="ru-RU" sz="2000" b="1" dirty="0" smtClean="0"/>
              <a:t>«Он слишком хорош, он </a:t>
            </a: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не может, не может жить»</a:t>
            </a:r>
            <a:endParaRPr lang="ru-RU" sz="2000" b="1" dirty="0" smtClean="0"/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«он испытывал сознание</a:t>
            </a: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отчужденности от всего </a:t>
            </a: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земного и радостной </a:t>
            </a:r>
            <a:endParaRPr lang="ru-RU" sz="2000" b="1" dirty="0" smtClean="0"/>
          </a:p>
          <a:p>
            <a:pPr>
              <a:buNone/>
            </a:pPr>
            <a:r>
              <a:rPr lang="ru-RU" sz="2000" b="1" smtClean="0"/>
              <a:t>легкости бытия»</a:t>
            </a:r>
            <a:endParaRPr lang="ru-RU" sz="2000" b="1" dirty="0" smtClean="0"/>
          </a:p>
        </p:txBody>
      </p:sp>
      <p:pic>
        <p:nvPicPr>
          <p:cNvPr id="18436" name="Picture 4" descr="index_pic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84663" y="1700213"/>
            <a:ext cx="44640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200" b="1" dirty="0" smtClean="0">
                <a:latin typeface="Times New Roman" panose="02020603050405020304" pitchFamily="18" charset="0"/>
              </a:rPr>
              <a:t>Все жизненные испытания Андрея Болконского – момент истины.</a:t>
            </a:r>
            <a:endParaRPr lang="ru-RU" sz="3200" b="1" dirty="0" smtClean="0">
              <a:latin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latin typeface="Times New Roman" panose="02020603050405020304" pitchFamily="18" charset="0"/>
              </a:rPr>
              <a:t>    Его судьба – это путь человека, совершающего ошибки и способного искупить свою вину, стремящегося к нравственному совершенствованию.</a:t>
            </a:r>
            <a:endParaRPr lang="ru-RU" sz="3200" b="1" dirty="0" smtClean="0">
              <a:latin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latin typeface="Times New Roman" panose="02020603050405020304" pitchFamily="18" charset="0"/>
              </a:rPr>
              <a:t>Жизненный путь Андрея – это «дорога чести».</a:t>
            </a:r>
            <a:endParaRPr lang="ru-RU" sz="3200" b="1" dirty="0" smtClean="0"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Oval 5"/>
          <p:cNvSpPr>
            <a:spLocks noChangeArrowheads="1"/>
          </p:cNvSpPr>
          <p:nvPr/>
        </p:nvSpPr>
        <p:spPr bwMode="auto">
          <a:xfrm>
            <a:off x="2819400" y="2286000"/>
            <a:ext cx="3429000" cy="1828800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0066"/>
                </a:solidFill>
              </a:rPr>
              <a:t>князь Андрей</a:t>
            </a:r>
            <a:endParaRPr lang="ru-RU" sz="3600" b="1">
              <a:solidFill>
                <a:srgbClr val="000066"/>
              </a:solidFill>
            </a:endParaRPr>
          </a:p>
        </p:txBody>
      </p:sp>
      <p:sp>
        <p:nvSpPr>
          <p:cNvPr id="35846" name="Oval 6"/>
          <p:cNvSpPr>
            <a:spLocks noChangeArrowheads="1"/>
          </p:cNvSpPr>
          <p:nvPr/>
        </p:nvSpPr>
        <p:spPr bwMode="auto">
          <a:xfrm>
            <a:off x="6019800" y="4267200"/>
            <a:ext cx="25908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/>
            <a:r>
              <a:rPr lang="ru-RU" sz="2800" b="1"/>
              <a:t>независимость</a:t>
            </a:r>
            <a:endParaRPr lang="ru-RU" sz="2800" b="1"/>
          </a:p>
        </p:txBody>
      </p:sp>
      <p:sp>
        <p:nvSpPr>
          <p:cNvPr id="35847" name="Oval 7"/>
          <p:cNvSpPr>
            <a:spLocks noChangeArrowheads="1"/>
          </p:cNvSpPr>
          <p:nvPr/>
        </p:nvSpPr>
        <p:spPr bwMode="auto">
          <a:xfrm>
            <a:off x="0" y="2514600"/>
            <a:ext cx="23622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anose="02020603050405020304" pitchFamily="18" charset="0"/>
              </a:rPr>
              <a:t>сухость</a:t>
            </a:r>
            <a:endParaRPr lang="ru-RU" sz="2800" b="1">
              <a:latin typeface="Times New Roman" panose="02020603050405020304" pitchFamily="18" charset="0"/>
            </a:endParaRPr>
          </a:p>
        </p:txBody>
      </p:sp>
      <p:sp>
        <p:nvSpPr>
          <p:cNvPr id="35848" name="Oval 8"/>
          <p:cNvSpPr>
            <a:spLocks noChangeArrowheads="1"/>
          </p:cNvSpPr>
          <p:nvPr/>
        </p:nvSpPr>
        <p:spPr bwMode="auto">
          <a:xfrm>
            <a:off x="3124200" y="5410200"/>
            <a:ext cx="3200400" cy="1066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склонность к </a:t>
            </a:r>
            <a:endParaRPr lang="ru-RU" sz="2400" b="1"/>
          </a:p>
          <a:p>
            <a:pPr algn="ctr"/>
            <a:r>
              <a:rPr lang="ru-RU" sz="2400" b="1"/>
              <a:t>духовным исканиям</a:t>
            </a:r>
            <a:r>
              <a:rPr lang="ru-RU"/>
              <a:t> </a:t>
            </a:r>
            <a:endParaRPr lang="ru-RU"/>
          </a:p>
        </p:txBody>
      </p:sp>
      <p:sp>
        <p:nvSpPr>
          <p:cNvPr id="35849" name="Oval 9"/>
          <p:cNvSpPr>
            <a:spLocks noChangeArrowheads="1"/>
          </p:cNvSpPr>
          <p:nvPr/>
        </p:nvSpPr>
        <p:spPr bwMode="auto">
          <a:xfrm>
            <a:off x="6553200" y="2286000"/>
            <a:ext cx="25908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/>
            <a:r>
              <a:rPr lang="ru-RU" sz="2800" b="1"/>
              <a:t>достоинство</a:t>
            </a:r>
            <a:endParaRPr lang="ru-RU" sz="2800" b="1"/>
          </a:p>
        </p:txBody>
      </p:sp>
      <p:sp>
        <p:nvSpPr>
          <p:cNvPr id="35850" name="Oval 10"/>
          <p:cNvSpPr>
            <a:spLocks noChangeArrowheads="1"/>
          </p:cNvSpPr>
          <p:nvPr/>
        </p:nvSpPr>
        <p:spPr bwMode="auto">
          <a:xfrm>
            <a:off x="1143000" y="609600"/>
            <a:ext cx="2667000" cy="838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/>
            <a:r>
              <a:rPr lang="ru-RU" sz="2800" b="1"/>
              <a:t>сдержанность</a:t>
            </a:r>
            <a:endParaRPr lang="ru-RU" sz="2800" b="1"/>
          </a:p>
        </p:txBody>
      </p:sp>
      <p:sp>
        <p:nvSpPr>
          <p:cNvPr id="35851" name="Oval 11"/>
          <p:cNvSpPr>
            <a:spLocks noChangeArrowheads="1"/>
          </p:cNvSpPr>
          <p:nvPr/>
        </p:nvSpPr>
        <p:spPr bwMode="auto">
          <a:xfrm>
            <a:off x="5029200" y="762000"/>
            <a:ext cx="2286000" cy="838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/>
            <a:r>
              <a:rPr lang="ru-RU" sz="2800" b="1"/>
              <a:t>гордость</a:t>
            </a:r>
            <a:endParaRPr lang="ru-RU" sz="2800" b="1"/>
          </a:p>
        </p:txBody>
      </p:sp>
      <p:sp>
        <p:nvSpPr>
          <p:cNvPr id="35853" name="Line 13"/>
          <p:cNvSpPr>
            <a:spLocks noChangeShapeType="1"/>
          </p:cNvSpPr>
          <p:nvPr/>
        </p:nvSpPr>
        <p:spPr bwMode="auto">
          <a:xfrm flipH="1" flipV="1">
            <a:off x="3124200" y="1524000"/>
            <a:ext cx="457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4" name="Line 14"/>
          <p:cNvSpPr>
            <a:spLocks noChangeShapeType="1"/>
          </p:cNvSpPr>
          <p:nvPr/>
        </p:nvSpPr>
        <p:spPr bwMode="auto">
          <a:xfrm flipV="1">
            <a:off x="5181600" y="1676400"/>
            <a:ext cx="381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5" name="Line 15"/>
          <p:cNvSpPr>
            <a:spLocks noChangeShapeType="1"/>
          </p:cNvSpPr>
          <p:nvPr/>
        </p:nvSpPr>
        <p:spPr bwMode="auto">
          <a:xfrm flipH="1" flipV="1">
            <a:off x="2133600" y="3200400"/>
            <a:ext cx="609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6" name="Line 16"/>
          <p:cNvSpPr>
            <a:spLocks noChangeShapeType="1"/>
          </p:cNvSpPr>
          <p:nvPr/>
        </p:nvSpPr>
        <p:spPr bwMode="auto">
          <a:xfrm flipH="1">
            <a:off x="2514600" y="4114800"/>
            <a:ext cx="1219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7" name="Line 17"/>
          <p:cNvSpPr>
            <a:spLocks noChangeShapeType="1"/>
          </p:cNvSpPr>
          <p:nvPr/>
        </p:nvSpPr>
        <p:spPr bwMode="auto">
          <a:xfrm>
            <a:off x="5791200" y="3886200"/>
            <a:ext cx="457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8" name="Line 18"/>
          <p:cNvSpPr>
            <a:spLocks noChangeShapeType="1"/>
          </p:cNvSpPr>
          <p:nvPr/>
        </p:nvSpPr>
        <p:spPr bwMode="auto">
          <a:xfrm flipV="1">
            <a:off x="6324600" y="3200400"/>
            <a:ext cx="685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9" name="Oval 19"/>
          <p:cNvSpPr>
            <a:spLocks noChangeArrowheads="1"/>
          </p:cNvSpPr>
          <p:nvPr/>
        </p:nvSpPr>
        <p:spPr bwMode="auto">
          <a:xfrm>
            <a:off x="0" y="4572000"/>
            <a:ext cx="27432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/>
            <a:r>
              <a:rPr lang="ru-RU" sz="2800" b="1"/>
              <a:t>искренность</a:t>
            </a:r>
            <a:endParaRPr lang="ru-RU" sz="2800" b="1"/>
          </a:p>
        </p:txBody>
      </p:sp>
      <p:sp>
        <p:nvSpPr>
          <p:cNvPr id="35860" name="Line 20"/>
          <p:cNvSpPr>
            <a:spLocks noChangeShapeType="1"/>
          </p:cNvSpPr>
          <p:nvPr/>
        </p:nvSpPr>
        <p:spPr bwMode="auto">
          <a:xfrm>
            <a:off x="4724400" y="4267200"/>
            <a:ext cx="228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b="1" dirty="0" smtClean="0"/>
              <a:t>Написать сочинение-рассуждение </a:t>
            </a:r>
            <a:endParaRPr lang="ru-RU" sz="4400" b="1" dirty="0" smtClean="0"/>
          </a:p>
          <a:p>
            <a:pPr algn="ctr">
              <a:buNone/>
            </a:pPr>
            <a:r>
              <a:rPr lang="ru-RU" sz="5400" b="1" dirty="0" smtClean="0"/>
              <a:t>« </a:t>
            </a:r>
            <a:r>
              <a:rPr lang="ru-RU" sz="5400" b="1" dirty="0" smtClean="0"/>
              <a:t>В чём смысл жизни человека?»</a:t>
            </a:r>
            <a:endParaRPr lang="ru-RU" sz="5400" b="1" dirty="0" smtClean="0"/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772400" cy="663575"/>
          </a:xfrm>
        </p:spPr>
        <p:txBody>
          <a:bodyPr/>
          <a:lstStyle/>
          <a:p>
            <a:pPr eaLnBrk="1" hangingPunct="1"/>
            <a:br>
              <a:rPr lang="ru-RU" sz="2800" b="1" dirty="0" smtClean="0">
                <a:solidFill>
                  <a:schemeClr val="hlink"/>
                </a:solidFill>
              </a:rPr>
            </a:br>
            <a:r>
              <a:rPr lang="ru-RU" sz="2800" b="1" dirty="0" smtClean="0">
                <a:solidFill>
                  <a:schemeClr val="hlink"/>
                </a:solidFill>
              </a:rPr>
              <a:t>                   Первое знакомство</a:t>
            </a:r>
            <a:br>
              <a:rPr lang="ru-RU" sz="2800" b="1" dirty="0" smtClean="0">
                <a:solidFill>
                  <a:schemeClr val="hlink"/>
                </a:solidFill>
              </a:rPr>
            </a:br>
            <a:endParaRPr lang="ru-RU" sz="2800" b="1" i="1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5157788"/>
            <a:ext cx="8893175" cy="15113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dirty="0" smtClean="0"/>
              <a:t>    </a:t>
            </a:r>
            <a:r>
              <a:rPr lang="ru-RU" sz="1800" dirty="0" smtClean="0"/>
              <a:t>Впервые мы встречаемся с ним в салоне Анны Шерер. Его красивое лицо омрачено выражением скуки и недовольства. Это объясняется тем, ҹто все в гостиной не только были знакомы, но уже надоели ему так, ҹто и смотреть на них и слушать их ему было очень скучно.</a:t>
            </a:r>
            <a:endParaRPr lang="ru-RU" sz="1800" b="1" i="1" dirty="0" smtClean="0">
              <a:solidFill>
                <a:srgbClr val="990000"/>
              </a:solidFill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156325" y="2924175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7" name="внешность.mp4">
            <a:hlinkClick r:id="" action="ppaction://media"/>
          </p:cNvPr>
          <p:cNvPicPr>
            <a:picLocks noRot="1"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 cstate="print"/>
          <a:stretch>
            <a:fillRect/>
          </a:stretch>
        </p:blipFill>
        <p:spPr>
          <a:xfrm>
            <a:off x="914400" y="980440"/>
            <a:ext cx="7018020" cy="37553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Андрей Болконский</a:t>
            </a:r>
            <a:endParaRPr lang="ru-RU" dirty="0"/>
          </a:p>
        </p:txBody>
      </p:sp>
      <p:pic>
        <p:nvPicPr>
          <p:cNvPr id="48130" name="Picture 2" descr="Richard Armitage. . Thorin Oakenshield. . Фан-клуб. . - Страница 176 - Хеннет Аннун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843808" y="1124744"/>
            <a:ext cx="3744416" cy="2627661"/>
          </a:xfrm>
          <a:prstGeom prst="rect">
            <a:avLst/>
          </a:prstGeom>
          <a:noFill/>
        </p:spPr>
      </p:pic>
      <p:pic>
        <p:nvPicPr>
          <p:cNvPr id="48132" name="Picture 4" descr="1000dosok.ru / Доска объявлений: Культура и искусство - Антиквариат / частные объявле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2483180" cy="3316213"/>
          </a:xfrm>
          <a:prstGeom prst="rect">
            <a:avLst/>
          </a:prstGeom>
          <a:noFill/>
        </p:spPr>
      </p:pic>
      <p:pic>
        <p:nvPicPr>
          <p:cNvPr id="48134" name="Picture 6" descr="Обои на рабочий стол &quot; Страница 35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861048"/>
            <a:ext cx="3744416" cy="2805518"/>
          </a:xfrm>
          <a:prstGeom prst="rect">
            <a:avLst/>
          </a:prstGeom>
          <a:noFill/>
        </p:spPr>
      </p:pic>
      <p:pic>
        <p:nvPicPr>
          <p:cNvPr id="4813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2204864"/>
            <a:ext cx="2139667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Внешность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123" name="Содержимое 2"/>
          <p:cNvSpPr>
            <a:spLocks noGrp="1"/>
          </p:cNvSpPr>
          <p:nvPr>
            <p:ph sz="half" idx="1"/>
          </p:nvPr>
        </p:nvSpPr>
        <p:spPr>
          <a:xfrm>
            <a:off x="429260" y="1600200"/>
            <a:ext cx="3977640" cy="34131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sz="2000" b="1" i="1" dirty="0" smtClean="0"/>
              <a:t>«Князь Болконский был небольшого  роста, весьма красивый молодой  человек с определенными и сухими  чертами. Всё в его фигуре, начиная от усталого, скучающего взгляда до тихого мерного шага, представляло  резкую противоположность с его маленькою, оживленною женой»</a:t>
            </a:r>
            <a:endParaRPr lang="ru-RU" sz="2000" b="1" i="1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i="1" dirty="0" smtClean="0"/>
              <a:t> </a:t>
            </a:r>
            <a:endParaRPr lang="ru-RU" sz="1800" dirty="0" smtClean="0"/>
          </a:p>
        </p:txBody>
      </p:sp>
      <p:pic>
        <p:nvPicPr>
          <p:cNvPr id="5124" name="Рисунок 3" descr="7861535_1194591152_41f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338955" y="1098550"/>
            <a:ext cx="4618355" cy="5241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919162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hlink"/>
                </a:solidFill>
              </a:rPr>
              <a:t>Духовный кризис. Уход на войну</a:t>
            </a:r>
            <a:endParaRPr lang="ru-RU" sz="2800" dirty="0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684213" y="1600200"/>
            <a:ext cx="8002587" cy="45307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sz="2000" dirty="0" smtClean="0"/>
              <a:t>Он жаждет деятельности, </a:t>
            </a:r>
            <a:endParaRPr lang="en-US" sz="20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2000" dirty="0" smtClean="0"/>
              <a:t>меҹтает совершить подвиг во</a:t>
            </a:r>
            <a:endParaRPr lang="en-US" sz="20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2000" dirty="0" smtClean="0"/>
              <a:t>имя людей. Обладая не только</a:t>
            </a:r>
            <a:endParaRPr lang="en-US" sz="20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2000" dirty="0" smtClean="0"/>
              <a:t>блестящим умом и </a:t>
            </a:r>
            <a:endParaRPr lang="ru-RU" sz="20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2000" dirty="0" smtClean="0"/>
              <a:t>образованностью, но и сильной</a:t>
            </a:r>
            <a:endParaRPr lang="ru-RU" sz="20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2000" dirty="0" smtClean="0"/>
              <a:t> волей, Андрей Болконский </a:t>
            </a:r>
            <a:endParaRPr lang="ru-RU" sz="20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2000" dirty="0" smtClean="0"/>
              <a:t>полностью меняет свою жизнь -  </a:t>
            </a:r>
            <a:endParaRPr lang="ru-RU" sz="20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2000" dirty="0" smtClean="0"/>
              <a:t>поступает на службу в штаб </a:t>
            </a:r>
            <a:endParaRPr lang="ru-RU" sz="20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2000" dirty="0" smtClean="0"/>
              <a:t>главнокомандующего</a:t>
            </a:r>
            <a:r>
              <a:rPr lang="ru-RU" sz="3200" dirty="0" smtClean="0"/>
              <a:t>.</a:t>
            </a:r>
            <a:endParaRPr lang="ru-RU" sz="3200" dirty="0" smtClean="0"/>
          </a:p>
        </p:txBody>
      </p:sp>
      <p:pic>
        <p:nvPicPr>
          <p:cNvPr id="7172" name="Содержимое 3" descr="Рисунок2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43438" y="1628775"/>
            <a:ext cx="3871912" cy="450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630907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hlink"/>
                </a:solidFill>
              </a:rPr>
              <a:t>Мечты о славе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600200"/>
            <a:ext cx="8496944" cy="4530725"/>
          </a:xfrm>
        </p:spPr>
        <p:txBody>
          <a:bodyPr/>
          <a:lstStyle/>
          <a:p>
            <a:pPr indent="0">
              <a:buNone/>
            </a:pPr>
            <a:r>
              <a:rPr lang="ru-RU" sz="2000" b="1" dirty="0" smtClean="0"/>
              <a:t>«Завтра, может быть, все будет кончено для меня…Завтра же, может быть, - даже наверное завтра, я это предчувствую, в первый раз мне придется , наконец, показать все то, что я могу сделать.» </a:t>
            </a:r>
            <a:endParaRPr lang="ru-RU" sz="2000" b="1" dirty="0" smtClean="0"/>
          </a:p>
          <a:p>
            <a:pPr indent="0">
              <a:buNone/>
            </a:pPr>
            <a:r>
              <a:rPr lang="ru-RU" sz="2000" b="1" dirty="0" smtClean="0"/>
              <a:t>«И вот  та счастливая минута, тот Тулон, которого так долго ждал  он, наконец представляется ему…Я не знаю, что будет потом, не хочу и не могу знать; но ежели я хочу этого, хочу славу, хочу быть известным людям, хочу быть любимым ими, то ведь я не виноват, что я хочу этого, что одного этого я хочу, для одного этого я живу. Да, для одного этого! Я никогда никому не скажу этого, но, боже мой! Что же мне делать, ежели я ничего не люблю, как только славу, любовь людскую . Смерть, раны, потери семьи, ничто мне не страшно. …я всех их отдам сейчас за минуту славы, торжества над людьми, за любовь к себе людей…»</a:t>
            </a:r>
            <a:endParaRPr lang="ru-RU" sz="4800" b="1" dirty="0" smtClean="0"/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Рисунок 4" descr="Рисунок3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004048" y="1628800"/>
            <a:ext cx="3681413" cy="462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chemeClr val="hlink"/>
                </a:solidFill>
              </a:rPr>
              <a:t>                                           </a:t>
            </a:r>
            <a:r>
              <a:rPr lang="ru-RU" sz="2800" b="1" dirty="0" smtClean="0">
                <a:solidFill>
                  <a:schemeClr val="hlink"/>
                </a:solidFill>
              </a:rPr>
              <a:t>Аустерлиц.</a:t>
            </a:r>
            <a:br>
              <a:rPr lang="ru-RU" sz="2800" b="1" dirty="0" smtClean="0">
                <a:solidFill>
                  <a:schemeClr val="hlink"/>
                </a:solidFill>
              </a:rPr>
            </a:br>
            <a:r>
              <a:rPr lang="ru-RU" sz="2800" b="1" dirty="0" smtClean="0">
                <a:solidFill>
                  <a:schemeClr val="hlink"/>
                </a:solidFill>
              </a:rPr>
              <a:t>                      </a:t>
            </a:r>
            <a:r>
              <a:rPr lang="ru-RU" sz="2800" b="1" i="1" dirty="0" smtClean="0"/>
              <a:t>Подвиг князя Андрея</a:t>
            </a:r>
            <a:endParaRPr lang="ru-RU" sz="2800" dirty="0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611188" y="1600200"/>
            <a:ext cx="8075612" cy="4853136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sz="1800" b="1" dirty="0" smtClean="0">
                <a:latin typeface="+mj-lt"/>
              </a:rPr>
              <a:t>Подвиг, совершенный Андреем </a:t>
            </a:r>
            <a:endParaRPr lang="ru-RU" sz="1800" b="1" dirty="0" smtClean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sz="1800" b="1" dirty="0" smtClean="0">
                <a:latin typeface="+mj-lt"/>
              </a:rPr>
              <a:t>Болконским во время Аустерлицкого </a:t>
            </a:r>
            <a:endParaRPr lang="ru-RU" sz="1800" b="1" dirty="0" smtClean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sz="1800" b="1" dirty="0" smtClean="0">
                <a:latin typeface="+mj-lt"/>
              </a:rPr>
              <a:t>сражения, когда он со знаменем в </a:t>
            </a:r>
            <a:endParaRPr lang="ru-RU" sz="1800" b="1" dirty="0" smtClean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sz="1800" b="1" dirty="0" smtClean="0">
                <a:latin typeface="+mj-lt"/>
              </a:rPr>
              <a:t>руках вел солдат в бой, был замечен</a:t>
            </a:r>
            <a:endParaRPr lang="ru-RU" sz="1800" b="1" dirty="0" smtClean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sz="1800" b="1" dirty="0" smtClean="0">
                <a:latin typeface="+mj-lt"/>
              </a:rPr>
              <a:t>окружающими и даже самим </a:t>
            </a:r>
            <a:endParaRPr lang="ru-RU" sz="1800" b="1" dirty="0" smtClean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sz="1800" b="1" dirty="0" smtClean="0">
                <a:latin typeface="+mj-lt"/>
              </a:rPr>
              <a:t>Наполеоном. Но совершив этот </a:t>
            </a:r>
            <a:endParaRPr lang="ru-RU" sz="1800" b="1" dirty="0" smtClean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sz="1800" b="1" dirty="0" smtClean="0">
                <a:latin typeface="+mj-lt"/>
              </a:rPr>
              <a:t>героический поступок, Андрей не </a:t>
            </a:r>
            <a:endParaRPr lang="ru-RU" sz="1800" b="1" dirty="0" smtClean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sz="1800" b="1" dirty="0" smtClean="0">
                <a:latin typeface="+mj-lt"/>
              </a:rPr>
              <a:t>испытывает счастья. Этот момент в его </a:t>
            </a:r>
            <a:endParaRPr lang="ru-RU" sz="1800" b="1" dirty="0" smtClean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sz="1800" b="1" dirty="0" smtClean="0">
                <a:latin typeface="+mj-lt"/>
              </a:rPr>
              <a:t>жизни является переломным. Князь </a:t>
            </a:r>
            <a:endParaRPr lang="ru-RU" sz="1800" b="1" dirty="0" smtClean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sz="1800" b="1" dirty="0" smtClean="0">
                <a:latin typeface="+mj-lt"/>
              </a:rPr>
              <a:t>Андрей по-новому оценивает все</a:t>
            </a:r>
            <a:endParaRPr lang="ru-RU" sz="1800" b="1" dirty="0" smtClean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sz="1800" b="1" dirty="0" smtClean="0">
                <a:latin typeface="+mj-lt"/>
              </a:rPr>
              <a:t>происходящее. Он впервые увидел небо, </a:t>
            </a:r>
            <a:endParaRPr lang="ru-RU" sz="1800" b="1" dirty="0" smtClean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sz="1800" b="1" dirty="0" smtClean="0">
                <a:latin typeface="+mj-lt"/>
              </a:rPr>
              <a:t>а вместе с ним и ту простую правду жизни, </a:t>
            </a:r>
            <a:endParaRPr lang="ru-RU" sz="1800" b="1" dirty="0" smtClean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sz="1800" b="1" dirty="0" smtClean="0">
                <a:latin typeface="+mj-lt"/>
              </a:rPr>
              <a:t>которая заключается в любви человека к</a:t>
            </a:r>
            <a:endParaRPr lang="ru-RU" sz="1800" b="1" dirty="0" smtClean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sz="1800" b="1" dirty="0" smtClean="0">
                <a:latin typeface="+mj-lt"/>
              </a:rPr>
              <a:t> дому, семье, к природе.</a:t>
            </a:r>
            <a:endParaRPr lang="ru-RU" sz="1800" b="1" dirty="0" smtClean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chemeClr val="hlink"/>
                </a:solidFill>
              </a:rPr>
              <a:t> Возвращение домой после ранения.</a:t>
            </a:r>
            <a:endParaRPr lang="ru-RU" sz="2800" dirty="0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684213" y="1600200"/>
            <a:ext cx="8002587" cy="45307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sz="2000" dirty="0" smtClean="0"/>
              <a:t>После Аустерлица он </a:t>
            </a:r>
            <a:endParaRPr lang="ru-RU" sz="20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2000" dirty="0" smtClean="0"/>
              <a:t>возвращается к семье, но там </a:t>
            </a:r>
            <a:endParaRPr lang="ru-RU" sz="20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2000" dirty="0" smtClean="0"/>
              <a:t>его ждет новое потрясение-</a:t>
            </a:r>
            <a:endParaRPr lang="ru-RU" sz="20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2000" dirty="0" smtClean="0"/>
              <a:t> смерть жены Лизы, к которой</a:t>
            </a:r>
            <a:endParaRPr lang="ru-RU" sz="20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2000" dirty="0" smtClean="0"/>
              <a:t> он в свое время охладел, и </a:t>
            </a:r>
            <a:endParaRPr lang="ru-RU" sz="20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2000" dirty="0" smtClean="0"/>
              <a:t>теперь хотел загладить свою </a:t>
            </a:r>
            <a:endParaRPr lang="ru-RU" sz="20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2000" dirty="0" smtClean="0"/>
              <a:t>вину. Андрей пытается жить</a:t>
            </a:r>
            <a:endParaRPr lang="ru-RU" sz="20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2000" dirty="0" smtClean="0"/>
              <a:t> спокойной жизнью, заботясь </a:t>
            </a:r>
            <a:endParaRPr lang="ru-RU" sz="20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2000" dirty="0" smtClean="0"/>
              <a:t>о сыне, занимаясь улучшением</a:t>
            </a:r>
            <a:endParaRPr lang="ru-RU" sz="20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2000" dirty="0" smtClean="0"/>
              <a:t> жизни своих крепостных.</a:t>
            </a:r>
            <a:endParaRPr lang="ru-RU" sz="2000" dirty="0" smtClean="0"/>
          </a:p>
        </p:txBody>
      </p:sp>
      <p:pic>
        <p:nvPicPr>
          <p:cNvPr id="4" name="душенька.avi">
            <a:hlinkClick r:id="" action="ppaction://media"/>
          </p:cNvPr>
          <p:cNvPicPr>
            <a:picLocks noRot="1"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1557338"/>
            <a:ext cx="3927475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chemeClr val="hlink"/>
                </a:solidFill>
              </a:rPr>
              <a:t> Постепенное пробуждение от нравственного кризиса.</a:t>
            </a:r>
            <a:endParaRPr lang="ru-RU" sz="2800" dirty="0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684213" y="1600200"/>
            <a:ext cx="8002587" cy="45307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Перемены в тяжелом душевном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 состоянии Андрея наступают с 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приездом Пьера, который 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старается внушить другу веру 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в существование добра, правды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 и счастья. В спорах Андрея с 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Пьером мы замечаем, что князь 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критически относится к себе. 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Он понимает, что в тридцать один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 год жизнь кончена.</a:t>
            </a: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b="1" dirty="0" smtClean="0"/>
              <a:t>«Надо жить, надо любить, </a:t>
            </a:r>
            <a:endParaRPr lang="ru-RU" sz="1800" b="1" dirty="0" smtClean="0"/>
          </a:p>
          <a:p>
            <a:pPr>
              <a:buNone/>
            </a:pPr>
            <a:r>
              <a:rPr lang="ru-RU" sz="1800" b="1" dirty="0" smtClean="0"/>
              <a:t>надо верить….»</a:t>
            </a:r>
            <a:endParaRPr lang="ru-RU" sz="1800" b="1" dirty="0" smtClean="0"/>
          </a:p>
        </p:txBody>
      </p:sp>
      <p:pic>
        <p:nvPicPr>
          <p:cNvPr id="11268" name="Рисунок 3" descr="Рисунок4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43438" y="1557338"/>
            <a:ext cx="3902075" cy="455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919162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                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Встреча с дубом</a:t>
            </a:r>
            <a:r>
              <a:rPr lang="ru-RU" sz="2800" b="1" dirty="0" smtClean="0">
                <a:solidFill>
                  <a:schemeClr val="hlink"/>
                </a:solidFill>
              </a:rPr>
              <a:t>. </a:t>
            </a:r>
            <a:endParaRPr lang="ru-RU" sz="2800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684213" y="1557338"/>
            <a:ext cx="8002587" cy="5040014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«Ему начинать ничего… не надо, 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что он должен доживать свою жизнь,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не делая зла, не тревожась и ничего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не желая» .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"С огромными своими неуклюже,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 несимметрично растопыренными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 корявыми руками и пальцами, он 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старым, сердитым, презрительным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уродом стоял между улыбающимися 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березами. Только он один не хотел </a:t>
            </a:r>
            <a:endParaRPr lang="ru-RU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sz="1800" dirty="0" smtClean="0"/>
              <a:t>подчиняться обаянию весны и не 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хотел видеть ни весны, ни солнца" 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«Весна, любовь и </a:t>
            </a:r>
            <a:r>
              <a:rPr lang="ru-RU" sz="1800" dirty="0" err="1" smtClean="0"/>
              <a:t>счастие</a:t>
            </a:r>
            <a:r>
              <a:rPr lang="ru-RU" sz="1800" dirty="0" smtClean="0"/>
              <a:t>!.. И как не 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надоест вам один и тот же глупый, бессмысленный обман!»</a:t>
            </a:r>
            <a:endParaRPr lang="ru-RU" sz="1800" dirty="0" smtClean="0"/>
          </a:p>
        </p:txBody>
      </p:sp>
      <p:pic>
        <p:nvPicPr>
          <p:cNvPr id="12292" name="Рисунок 3" descr="Рисунок5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220072" y="1484784"/>
            <a:ext cx="36734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6016</Words>
  <Application>WPS Presentation</Application>
  <PresentationFormat>Экран (4:3)</PresentationFormat>
  <Paragraphs>204</Paragraphs>
  <Slides>20</Slides>
  <Notes>0</Notes>
  <HiddenSlides>0</HiddenSlides>
  <MMClips>9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Arial</vt:lpstr>
      <vt:lpstr>SimSun</vt:lpstr>
      <vt:lpstr>Wingdings</vt:lpstr>
      <vt:lpstr>Times New Roman</vt:lpstr>
      <vt:lpstr>Times New Roman</vt:lpstr>
      <vt:lpstr>Microsoft YaHei</vt:lpstr>
      <vt:lpstr>Arial Unicode MS</vt:lpstr>
      <vt:lpstr>Calibri</vt:lpstr>
      <vt:lpstr>Слои</vt:lpstr>
      <vt:lpstr>PowerPoint 演示文稿</vt:lpstr>
      <vt:lpstr>                    Первое знакомство </vt:lpstr>
      <vt:lpstr>                              Внешность</vt:lpstr>
      <vt:lpstr>Духовный кризис. Уход на войну</vt:lpstr>
      <vt:lpstr>Мечты о славе</vt:lpstr>
      <vt:lpstr>                                           Аустерлиц.                       Подвиг князя Андрея</vt:lpstr>
      <vt:lpstr> Возвращение домой после ранения.</vt:lpstr>
      <vt:lpstr> Постепенное пробуждение от нравственного кризиса.</vt:lpstr>
      <vt:lpstr>                 Встреча с дубом. </vt:lpstr>
      <vt:lpstr>                        Вторая  встреча с дубом.</vt:lpstr>
      <vt:lpstr>                       Душевный подъём.</vt:lpstr>
      <vt:lpstr>Участие в законодательной деятельности Сперанского. </vt:lpstr>
      <vt:lpstr>Князь Андрей в период войны 1812 года. </vt:lpstr>
      <vt:lpstr>Ранение</vt:lpstr>
      <vt:lpstr>PowerPoint 演示文稿</vt:lpstr>
      <vt:lpstr>Последние мгновения жизни и смерть Андрея Болконского.</vt:lpstr>
      <vt:lpstr>Вывод:</vt:lpstr>
      <vt:lpstr>PowerPoint 演示文稿</vt:lpstr>
      <vt:lpstr>Домашнее задание</vt:lpstr>
      <vt:lpstr>Андрей Болконский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german german</cp:lastModifiedBy>
  <cp:revision>108</cp:revision>
  <dcterms:created xsi:type="dcterms:W3CDTF">2009-04-15T21:36:00Z</dcterms:created>
  <dcterms:modified xsi:type="dcterms:W3CDTF">2022-03-14T16:41:59Z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CEE573B6CE9648728403E23A46FC79A2</vt:lpwstr>
  </property>
  <property fmtid="{D5CDD505-2E9C-101B-9397-08002B2CF9AE}" pid="3" name="KSOProductBuildVer">
    <vt:lpwstr>1049-11.2.0.10451</vt:lpwstr>
  </property>
</Properties>
</file>