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13E11-677E-419C-A6FC-93D0B65F76FB}" type="datetimeFigureOut">
              <a:rPr lang="ru-RU" smtClean="0"/>
              <a:pPr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B717D-FD00-442A-B8BF-059F5E702E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70279" y="469986"/>
            <a:ext cx="4499124" cy="101018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Весёлая математика: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  <a:cs typeface="Aharoni"/>
              </a:rPr>
              <a:t>«Давайте посчитаем».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857892"/>
            <a:ext cx="4214842" cy="857256"/>
          </a:xfrm>
          <a:noFill/>
        </p:spPr>
        <p:txBody>
          <a:bodyPr>
            <a:normAutofit fontScale="85000" lnSpcReduction="10000"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Презентацию подготовила воспитатель ГБДОУ детский сад №34 Красногвардейского района города Санкт-Петербурга </a:t>
            </a:r>
          </a:p>
          <a:p>
            <a:r>
              <a:rPr lang="ru-RU" sz="1400" b="1" dirty="0" err="1" smtClean="0">
                <a:solidFill>
                  <a:srgbClr val="FF0000"/>
                </a:solidFill>
              </a:rPr>
              <a:t>Фисан</a:t>
            </a:r>
            <a:r>
              <a:rPr lang="ru-RU" sz="1400" b="1" dirty="0" smtClean="0">
                <a:solidFill>
                  <a:srgbClr val="FF0000"/>
                </a:solidFill>
              </a:rPr>
              <a:t> Елена Григорьевна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2020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21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Посчитай сколько машин?(Один, два….)</a:t>
            </a:r>
            <a:br>
              <a:rPr lang="ru-RU" sz="2800" b="1" dirty="0" smtClean="0"/>
            </a:br>
            <a:r>
              <a:rPr lang="ru-RU" sz="2800" b="1" dirty="0" smtClean="0"/>
              <a:t>Посчитай в обратном направлении (Десять, девять…).</a:t>
            </a:r>
            <a:br>
              <a:rPr lang="ru-RU" sz="2800" b="1" dirty="0" smtClean="0"/>
            </a:br>
            <a:r>
              <a:rPr lang="ru-RU" sz="2800" b="1" dirty="0" smtClean="0"/>
              <a:t>Посчитай ещё раз.</a:t>
            </a:r>
            <a:endParaRPr lang="ru-RU" sz="2800" b="1" dirty="0"/>
          </a:p>
        </p:txBody>
      </p:sp>
      <p:pic>
        <p:nvPicPr>
          <p:cNvPr id="13" name="Рисунок 12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785918" y="1428736"/>
            <a:ext cx="1362134" cy="1000132"/>
          </a:xfrm>
          <a:prstGeom prst="rect">
            <a:avLst/>
          </a:prstGeom>
        </p:spPr>
      </p:pic>
      <p:pic>
        <p:nvPicPr>
          <p:cNvPr id="14" name="Рисунок 13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4714884"/>
            <a:ext cx="1428760" cy="1000132"/>
          </a:xfrm>
          <a:prstGeom prst="rect">
            <a:avLst/>
          </a:prstGeom>
        </p:spPr>
      </p:pic>
      <p:pic>
        <p:nvPicPr>
          <p:cNvPr id="15" name="Рисунок 14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214950"/>
            <a:ext cx="1352510" cy="1000132"/>
          </a:xfrm>
          <a:prstGeom prst="rect">
            <a:avLst/>
          </a:prstGeom>
        </p:spPr>
      </p:pic>
      <p:pic>
        <p:nvPicPr>
          <p:cNvPr id="16" name="Рисунок 15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714876" y="1857364"/>
            <a:ext cx="1362134" cy="1000132"/>
          </a:xfrm>
          <a:prstGeom prst="rect">
            <a:avLst/>
          </a:prstGeom>
        </p:spPr>
      </p:pic>
      <p:pic>
        <p:nvPicPr>
          <p:cNvPr id="17" name="Рисунок 16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214678" y="1643050"/>
            <a:ext cx="1357322" cy="1000132"/>
          </a:xfrm>
          <a:prstGeom prst="rect">
            <a:avLst/>
          </a:prstGeom>
        </p:spPr>
      </p:pic>
      <p:pic>
        <p:nvPicPr>
          <p:cNvPr id="18" name="Рисунок 17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072198" y="2000240"/>
            <a:ext cx="1428760" cy="1000132"/>
          </a:xfrm>
          <a:prstGeom prst="rect">
            <a:avLst/>
          </a:prstGeom>
        </p:spPr>
      </p:pic>
      <p:pic>
        <p:nvPicPr>
          <p:cNvPr id="19" name="Рисунок 18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96" y="2285992"/>
            <a:ext cx="1352510" cy="1000132"/>
          </a:xfrm>
          <a:prstGeom prst="rect">
            <a:avLst/>
          </a:prstGeom>
        </p:spPr>
      </p:pic>
      <p:pic>
        <p:nvPicPr>
          <p:cNvPr id="20" name="Рисунок 19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6" y="3429000"/>
            <a:ext cx="1352510" cy="1000132"/>
          </a:xfrm>
          <a:prstGeom prst="rect">
            <a:avLst/>
          </a:prstGeom>
        </p:spPr>
      </p:pic>
      <p:pic>
        <p:nvPicPr>
          <p:cNvPr id="22" name="Рисунок 21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4143380"/>
            <a:ext cx="1352510" cy="1000132"/>
          </a:xfrm>
          <a:prstGeom prst="rect">
            <a:avLst/>
          </a:prstGeom>
        </p:spPr>
      </p:pic>
      <p:pic>
        <p:nvPicPr>
          <p:cNvPr id="23" name="Рисунок 22" descr="х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4929198"/>
            <a:ext cx="1352510" cy="1000132"/>
          </a:xfrm>
          <a:prstGeom prst="rect">
            <a:avLst/>
          </a:prstGeom>
        </p:spPr>
      </p:pic>
      <p:sp>
        <p:nvSpPr>
          <p:cNvPr id="27" name="Стрелка вправо 26"/>
          <p:cNvSpPr/>
          <p:nvPr/>
        </p:nvSpPr>
        <p:spPr>
          <a:xfrm>
            <a:off x="2071670" y="2428868"/>
            <a:ext cx="9642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571472" y="457200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2817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Посчитай по порядку (первый, второй….).</a:t>
            </a:r>
            <a:br>
              <a:rPr lang="ru-RU" sz="2800" b="1" dirty="0" smtClean="0"/>
            </a:br>
            <a:r>
              <a:rPr lang="ru-RU" sz="2800" b="1" dirty="0" smtClean="0"/>
              <a:t>Посчитай ещё раз.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4" name="Рисунок 13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97474">
            <a:off x="5996643" y="4697526"/>
            <a:ext cx="1381644" cy="942972"/>
          </a:xfrm>
          <a:prstGeom prst="rect">
            <a:avLst/>
          </a:prstGeom>
        </p:spPr>
      </p:pic>
      <p:pic>
        <p:nvPicPr>
          <p:cNvPr id="16" name="Рисунок 15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34121">
            <a:off x="7427224" y="4050702"/>
            <a:ext cx="1381644" cy="942972"/>
          </a:xfrm>
          <a:prstGeom prst="rect">
            <a:avLst/>
          </a:prstGeom>
        </p:spPr>
      </p:pic>
      <p:pic>
        <p:nvPicPr>
          <p:cNvPr id="17" name="Рисунок 16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534326">
            <a:off x="5852579" y="3056584"/>
            <a:ext cx="1381644" cy="942972"/>
          </a:xfrm>
          <a:prstGeom prst="rect">
            <a:avLst/>
          </a:prstGeom>
        </p:spPr>
      </p:pic>
      <p:pic>
        <p:nvPicPr>
          <p:cNvPr id="18" name="Рисунок 17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87183">
            <a:off x="144517" y="505485"/>
            <a:ext cx="1381644" cy="942972"/>
          </a:xfrm>
          <a:prstGeom prst="rect">
            <a:avLst/>
          </a:prstGeom>
        </p:spPr>
      </p:pic>
      <p:pic>
        <p:nvPicPr>
          <p:cNvPr id="19" name="Рисунок 18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6279">
            <a:off x="288191" y="1742782"/>
            <a:ext cx="1381644" cy="942972"/>
          </a:xfrm>
          <a:prstGeom prst="rect">
            <a:avLst/>
          </a:prstGeom>
        </p:spPr>
      </p:pic>
      <p:pic>
        <p:nvPicPr>
          <p:cNvPr id="20" name="Рисунок 19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05005">
            <a:off x="1930722" y="1462613"/>
            <a:ext cx="1381644" cy="942972"/>
          </a:xfrm>
          <a:prstGeom prst="rect">
            <a:avLst/>
          </a:prstGeom>
        </p:spPr>
      </p:pic>
      <p:pic>
        <p:nvPicPr>
          <p:cNvPr id="21" name="Рисунок 20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1391">
            <a:off x="2360105" y="2879350"/>
            <a:ext cx="1381644" cy="942972"/>
          </a:xfrm>
          <a:prstGeom prst="rect">
            <a:avLst/>
          </a:prstGeom>
        </p:spPr>
      </p:pic>
      <p:pic>
        <p:nvPicPr>
          <p:cNvPr id="22" name="Рисунок 21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736232">
            <a:off x="3844118" y="2066467"/>
            <a:ext cx="1381644" cy="942972"/>
          </a:xfrm>
          <a:prstGeom prst="rect">
            <a:avLst/>
          </a:prstGeom>
        </p:spPr>
      </p:pic>
      <p:pic>
        <p:nvPicPr>
          <p:cNvPr id="24" name="Рисунок 23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79626">
            <a:off x="7623055" y="5576262"/>
            <a:ext cx="1381644" cy="942972"/>
          </a:xfrm>
          <a:prstGeom prst="rect">
            <a:avLst/>
          </a:prstGeom>
        </p:spPr>
      </p:pic>
      <p:pic>
        <p:nvPicPr>
          <p:cNvPr id="25" name="Рисунок 24" descr="skazka-psichologa-samolet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44391">
            <a:off x="4285436" y="3490967"/>
            <a:ext cx="1381644" cy="942972"/>
          </a:xfrm>
          <a:prstGeom prst="rect">
            <a:avLst/>
          </a:prstGeom>
        </p:spPr>
      </p:pic>
    </p:spTree>
  </p:cSld>
  <p:clrMapOvr>
    <a:masterClrMapping/>
  </p:clrMapOvr>
  <p:transition advTm="3299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Спасибо, ребята!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До свидания!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_43633-7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2143116"/>
            <a:ext cx="3786214" cy="4391040"/>
          </a:xfrm>
          <a:prstGeom prst="rect">
            <a:avLst/>
          </a:prstGeom>
        </p:spPr>
      </p:pic>
    </p:spTree>
  </p:cSld>
  <p:clrMapOvr>
    <a:masterClrMapping/>
  </p:clrMapOvr>
  <p:transition advTm="296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2919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Здравствуйте, ребята! 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Я лягушонок  </a:t>
            </a:r>
            <a:r>
              <a:rPr lang="ru-RU" sz="3200" b="1" dirty="0" err="1" smtClean="0">
                <a:solidFill>
                  <a:srgbClr val="00B050"/>
                </a:solidFill>
              </a:rPr>
              <a:t>Кваксик</a:t>
            </a:r>
            <a:r>
              <a:rPr lang="ru-RU" sz="3200" b="1" dirty="0" smtClean="0">
                <a:solidFill>
                  <a:srgbClr val="00B050"/>
                </a:solidFill>
              </a:rPr>
              <a:t>!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 Сегодня у меня для вас </a:t>
            </a:r>
            <a:r>
              <a:rPr lang="ru-RU" sz="3200" b="1" dirty="0" smtClean="0">
                <a:solidFill>
                  <a:srgbClr val="00B050"/>
                </a:solidFill>
              </a:rPr>
              <a:t>новые </a:t>
            </a:r>
            <a:r>
              <a:rPr lang="ru-RU" sz="3200" b="1" dirty="0" smtClean="0">
                <a:solidFill>
                  <a:srgbClr val="00B050"/>
                </a:solidFill>
              </a:rPr>
              <a:t>задания!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_43633-7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285728"/>
            <a:ext cx="3902552" cy="4525963"/>
          </a:xfrm>
        </p:spPr>
      </p:pic>
    </p:spTree>
  </p:cSld>
  <p:clrMapOvr>
    <a:masterClrMapping/>
  </p:clrMapOvr>
  <p:transition advTm="61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Посчитай сколько машинок? Найди цифру.</a:t>
            </a:r>
            <a:br>
              <a:rPr lang="ru-RU" sz="2800" b="1" dirty="0" smtClean="0"/>
            </a:br>
            <a:r>
              <a:rPr lang="ru-RU" sz="2800" b="1" dirty="0" smtClean="0"/>
              <a:t>Посчитай сколько зайчиков? Найди цифру.</a:t>
            </a:r>
            <a:br>
              <a:rPr lang="ru-RU" sz="2800" b="1" dirty="0" smtClean="0"/>
            </a:br>
            <a:r>
              <a:rPr lang="ru-RU" sz="2800" b="1" dirty="0" smtClean="0"/>
              <a:t>Больше машинок или зайчиков?</a:t>
            </a:r>
            <a:br>
              <a:rPr lang="ru-RU" sz="2800" b="1" dirty="0" smtClean="0"/>
            </a:br>
            <a:r>
              <a:rPr lang="ru-RU" sz="2800" b="1" dirty="0" smtClean="0"/>
              <a:t>Меньше машинок или зайчиков?</a:t>
            </a:r>
            <a:endParaRPr lang="ru-RU" sz="2800" b="1" dirty="0"/>
          </a:p>
        </p:txBody>
      </p:sp>
      <p:pic>
        <p:nvPicPr>
          <p:cNvPr id="5" name="Содержимое 4" descr="images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6500826" y="4357694"/>
            <a:ext cx="1095375" cy="1533525"/>
          </a:xfrm>
        </p:spPr>
      </p:pic>
      <p:pic>
        <p:nvPicPr>
          <p:cNvPr id="6" name="Содержимое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000240"/>
            <a:ext cx="1071571" cy="1500198"/>
          </a:xfrm>
          <a:prstGeom prst="rect">
            <a:avLst/>
          </a:prstGeom>
        </p:spPr>
      </p:pic>
      <p:pic>
        <p:nvPicPr>
          <p:cNvPr id="7" name="Содержимое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1928802"/>
            <a:ext cx="1122597" cy="1571636"/>
          </a:xfrm>
          <a:prstGeom prst="rect">
            <a:avLst/>
          </a:prstGeom>
        </p:spPr>
      </p:pic>
      <p:pic>
        <p:nvPicPr>
          <p:cNvPr id="8" name="Содержимое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643314"/>
            <a:ext cx="1122597" cy="1571636"/>
          </a:xfrm>
          <a:prstGeom prst="rect">
            <a:avLst/>
          </a:prstGeom>
        </p:spPr>
      </p:pic>
      <p:pic>
        <p:nvPicPr>
          <p:cNvPr id="9" name="Содержимое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710" y="3714752"/>
            <a:ext cx="1071570" cy="1500198"/>
          </a:xfrm>
          <a:prstGeom prst="rect">
            <a:avLst/>
          </a:prstGeom>
        </p:spPr>
      </p:pic>
      <p:pic>
        <p:nvPicPr>
          <p:cNvPr id="12" name="Содержимое 9" descr="skazka_pro_mork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7430"/>
            <a:ext cx="4315753" cy="3140508"/>
          </a:xfrm>
          <a:prstGeom prst="rect">
            <a:avLst/>
          </a:prstGeom>
        </p:spPr>
      </p:pic>
      <p:pic>
        <p:nvPicPr>
          <p:cNvPr id="17" name="Рисунок 16" descr="f17f9d838b77b5cc013aa6f0ebaa7e90.jpg"/>
          <p:cNvPicPr>
            <a:picLocks noChangeAspect="1"/>
          </p:cNvPicPr>
          <p:nvPr/>
        </p:nvPicPr>
        <p:blipFill>
          <a:blip r:embed="rId4" cstate="print"/>
          <a:srcRect l="25781" t="7291" r="27344" b="7291"/>
          <a:stretch>
            <a:fillRect/>
          </a:stretch>
        </p:blipFill>
        <p:spPr>
          <a:xfrm>
            <a:off x="4429124" y="1928802"/>
            <a:ext cx="1071570" cy="1464479"/>
          </a:xfrm>
          <a:prstGeom prst="rect">
            <a:avLst/>
          </a:prstGeom>
        </p:spPr>
      </p:pic>
      <p:pic>
        <p:nvPicPr>
          <p:cNvPr id="18" name="Рисунок 17" descr="св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7620" y="4572008"/>
            <a:ext cx="1571629" cy="1571629"/>
          </a:xfrm>
          <a:prstGeom prst="rect">
            <a:avLst/>
          </a:prstGeom>
        </p:spPr>
      </p:pic>
    </p:spTree>
  </p:cSld>
  <p:clrMapOvr>
    <a:masterClrMapping/>
  </p:clrMapOvr>
  <p:transition advTm="2254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Посчитай и подбери цифру.</a:t>
            </a:r>
            <a:endParaRPr lang="ru-RU" sz="3200" b="1" dirty="0"/>
          </a:p>
        </p:txBody>
      </p:sp>
      <p:pic>
        <p:nvPicPr>
          <p:cNvPr id="6" name="Содержимое 5" descr="33201a39157b836c62989c4af75376a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1857364"/>
            <a:ext cx="3088529" cy="3088529"/>
          </a:xfrm>
        </p:spPr>
      </p:pic>
      <p:pic>
        <p:nvPicPr>
          <p:cNvPr id="7" name="Рисунок 6" descr="maxresdefault.jpg"/>
          <p:cNvPicPr>
            <a:picLocks noChangeAspect="1"/>
          </p:cNvPicPr>
          <p:nvPr/>
        </p:nvPicPr>
        <p:blipFill>
          <a:blip r:embed="rId3" cstate="print"/>
          <a:srcRect l="28906" r="27344"/>
          <a:stretch>
            <a:fillRect/>
          </a:stretch>
        </p:blipFill>
        <p:spPr>
          <a:xfrm>
            <a:off x="7072330" y="500042"/>
            <a:ext cx="1277927" cy="1643038"/>
          </a:xfrm>
          <a:prstGeom prst="rect">
            <a:avLst/>
          </a:prstGeom>
        </p:spPr>
      </p:pic>
      <p:pic>
        <p:nvPicPr>
          <p:cNvPr id="9" name="Рисунок 8" descr="1560927346_3.jpg"/>
          <p:cNvPicPr>
            <a:picLocks noChangeAspect="1"/>
          </p:cNvPicPr>
          <p:nvPr/>
        </p:nvPicPr>
        <p:blipFill>
          <a:blip r:embed="rId4" cstate="print"/>
          <a:srcRect l="17187" r="12500"/>
          <a:stretch>
            <a:fillRect/>
          </a:stretch>
        </p:blipFill>
        <p:spPr>
          <a:xfrm>
            <a:off x="6572264" y="4857760"/>
            <a:ext cx="1262392" cy="1433506"/>
          </a:xfrm>
          <a:prstGeom prst="rect">
            <a:avLst/>
          </a:prstGeom>
        </p:spPr>
      </p:pic>
      <p:pic>
        <p:nvPicPr>
          <p:cNvPr id="11" name="Рисунок 10" descr="gruzovik_suppergigant_00111.906610B56BB6439B9B648FF250E2E4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3571876"/>
            <a:ext cx="3143272" cy="3143272"/>
          </a:xfrm>
          <a:prstGeom prst="rect">
            <a:avLst/>
          </a:prstGeom>
        </p:spPr>
      </p:pic>
      <p:pic>
        <p:nvPicPr>
          <p:cNvPr id="5" name="Содержимое 4" descr="373c8bdc90c96d2baa7f0a583067f25e.jpg"/>
          <p:cNvPicPr>
            <a:picLocks noGrp="1" noChangeAspect="1"/>
          </p:cNvPicPr>
          <p:nvPr>
            <p:ph sz="half" idx="1"/>
          </p:nvPr>
        </p:nvPicPr>
        <p:blipFill>
          <a:blip r:embed="rId5"/>
          <a:srcRect t="18524" b="15612"/>
          <a:stretch>
            <a:fillRect/>
          </a:stretch>
        </p:blipFill>
        <p:spPr>
          <a:xfrm>
            <a:off x="785786" y="1714488"/>
            <a:ext cx="3470831" cy="2286016"/>
          </a:xfrm>
        </p:spPr>
      </p:pic>
      <p:pic>
        <p:nvPicPr>
          <p:cNvPr id="8" name="Рисунок 7" descr="civra3.jpg"/>
          <p:cNvPicPr>
            <a:picLocks noChangeAspect="1"/>
          </p:cNvPicPr>
          <p:nvPr/>
        </p:nvPicPr>
        <p:blipFill>
          <a:blip r:embed="rId6"/>
          <a:srcRect l="27500" t="10000" r="29000" b="10000"/>
          <a:stretch>
            <a:fillRect/>
          </a:stretch>
        </p:blipFill>
        <p:spPr>
          <a:xfrm>
            <a:off x="571472" y="714356"/>
            <a:ext cx="1294814" cy="1428760"/>
          </a:xfrm>
          <a:prstGeom prst="rect">
            <a:avLst/>
          </a:prstGeom>
        </p:spPr>
      </p:pic>
    </p:spTree>
  </p:cSld>
  <p:clrMapOvr>
    <a:masterClrMapping/>
  </p:clrMapOvr>
  <p:transition advTm="756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Сколько машин загрузил крот?</a:t>
            </a:r>
            <a:endParaRPr lang="ru-RU" b="1" dirty="0"/>
          </a:p>
        </p:txBody>
      </p:sp>
      <p:pic>
        <p:nvPicPr>
          <p:cNvPr id="6" name="Содержимое 5" descr="рпнн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6311900" y="1784350"/>
            <a:ext cx="2832100" cy="4002088"/>
          </a:xfrm>
        </p:spPr>
      </p:pic>
      <p:pic>
        <p:nvPicPr>
          <p:cNvPr id="12" name="Рисунок 11" descr="detskaja-mashinka-bolshoj-samosval-buran-01.jpg"/>
          <p:cNvPicPr>
            <a:picLocks noChangeAspect="1"/>
          </p:cNvPicPr>
          <p:nvPr/>
        </p:nvPicPr>
        <p:blipFill>
          <a:blip r:embed="rId3" cstate="print"/>
          <a:srcRect t="18750" b="15000"/>
          <a:stretch>
            <a:fillRect/>
          </a:stretch>
        </p:blipFill>
        <p:spPr>
          <a:xfrm>
            <a:off x="357158" y="1643050"/>
            <a:ext cx="1940943" cy="1285884"/>
          </a:xfrm>
          <a:prstGeom prst="rect">
            <a:avLst/>
          </a:prstGeom>
        </p:spPr>
      </p:pic>
      <p:pic>
        <p:nvPicPr>
          <p:cNvPr id="14" name="Рисунок 13" descr="detskaja-mashinka-bolshoj-samosval-buran-01.jpg"/>
          <p:cNvPicPr>
            <a:picLocks noChangeAspect="1"/>
          </p:cNvPicPr>
          <p:nvPr/>
        </p:nvPicPr>
        <p:blipFill>
          <a:blip r:embed="rId3" cstate="print"/>
          <a:srcRect t="18750" b="15000"/>
          <a:stretch>
            <a:fillRect/>
          </a:stretch>
        </p:blipFill>
        <p:spPr>
          <a:xfrm>
            <a:off x="4500562" y="3714752"/>
            <a:ext cx="1940943" cy="1285884"/>
          </a:xfrm>
          <a:prstGeom prst="rect">
            <a:avLst/>
          </a:prstGeom>
        </p:spPr>
      </p:pic>
      <p:pic>
        <p:nvPicPr>
          <p:cNvPr id="15" name="Рисунок 14" descr="detskaja-mashinka-bolshoj-samosval-buran-01.jpg"/>
          <p:cNvPicPr>
            <a:picLocks noChangeAspect="1"/>
          </p:cNvPicPr>
          <p:nvPr/>
        </p:nvPicPr>
        <p:blipFill>
          <a:blip r:embed="rId3" cstate="print"/>
          <a:srcRect t="18750" b="15000"/>
          <a:stretch>
            <a:fillRect/>
          </a:stretch>
        </p:blipFill>
        <p:spPr>
          <a:xfrm>
            <a:off x="285720" y="3214686"/>
            <a:ext cx="1940943" cy="1285884"/>
          </a:xfrm>
          <a:prstGeom prst="rect">
            <a:avLst/>
          </a:prstGeom>
        </p:spPr>
      </p:pic>
      <p:pic>
        <p:nvPicPr>
          <p:cNvPr id="16" name="Рисунок 15" descr="detskaja-mashinka-bolshoj-samosval-buran-01.jpg"/>
          <p:cNvPicPr>
            <a:picLocks noChangeAspect="1"/>
          </p:cNvPicPr>
          <p:nvPr/>
        </p:nvPicPr>
        <p:blipFill>
          <a:blip r:embed="rId3" cstate="print"/>
          <a:srcRect t="18750" b="15000"/>
          <a:stretch>
            <a:fillRect/>
          </a:stretch>
        </p:blipFill>
        <p:spPr>
          <a:xfrm>
            <a:off x="285720" y="4857760"/>
            <a:ext cx="1940943" cy="1285884"/>
          </a:xfrm>
          <a:prstGeom prst="rect">
            <a:avLst/>
          </a:prstGeom>
        </p:spPr>
      </p:pic>
      <p:pic>
        <p:nvPicPr>
          <p:cNvPr id="17" name="Рисунок 16" descr="detskaja-mashinka-bolshoj-samosval-buran-01.jpg"/>
          <p:cNvPicPr>
            <a:picLocks noChangeAspect="1"/>
          </p:cNvPicPr>
          <p:nvPr/>
        </p:nvPicPr>
        <p:blipFill>
          <a:blip r:embed="rId3" cstate="print"/>
          <a:srcRect t="18750" b="15000"/>
          <a:stretch>
            <a:fillRect/>
          </a:stretch>
        </p:blipFill>
        <p:spPr>
          <a:xfrm>
            <a:off x="2928926" y="1643050"/>
            <a:ext cx="1940943" cy="1285884"/>
          </a:xfrm>
          <a:prstGeom prst="rect">
            <a:avLst/>
          </a:prstGeom>
        </p:spPr>
      </p:pic>
      <p:pic>
        <p:nvPicPr>
          <p:cNvPr id="18" name="Рисунок 17" descr="detskaja-mashinka-bolshoj-samosval-buran-01.jpg"/>
          <p:cNvPicPr>
            <a:picLocks noChangeAspect="1"/>
          </p:cNvPicPr>
          <p:nvPr/>
        </p:nvPicPr>
        <p:blipFill>
          <a:blip r:embed="rId3" cstate="print"/>
          <a:srcRect t="18750" b="15000"/>
          <a:stretch>
            <a:fillRect/>
          </a:stretch>
        </p:blipFill>
        <p:spPr>
          <a:xfrm>
            <a:off x="2571736" y="3214686"/>
            <a:ext cx="1940943" cy="1285884"/>
          </a:xfrm>
          <a:prstGeom prst="rect">
            <a:avLst/>
          </a:prstGeom>
        </p:spPr>
      </p:pic>
      <p:pic>
        <p:nvPicPr>
          <p:cNvPr id="19" name="Рисунок 18" descr="detskaja-mashinka-bolshoj-samosval-buran-01.jpg"/>
          <p:cNvPicPr>
            <a:picLocks noChangeAspect="1"/>
          </p:cNvPicPr>
          <p:nvPr/>
        </p:nvPicPr>
        <p:blipFill>
          <a:blip r:embed="rId3" cstate="print"/>
          <a:srcRect t="18750" b="15000"/>
          <a:stretch>
            <a:fillRect/>
          </a:stretch>
        </p:blipFill>
        <p:spPr>
          <a:xfrm>
            <a:off x="2500298" y="4929198"/>
            <a:ext cx="1940943" cy="1285884"/>
          </a:xfrm>
          <a:prstGeom prst="rect">
            <a:avLst/>
          </a:prstGeom>
        </p:spPr>
      </p:pic>
    </p:spTree>
  </p:cSld>
  <p:clrMapOvr>
    <a:masterClrMapping/>
  </p:clrMapOvr>
  <p:transition advTm="967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988536"/>
            <a:ext cx="7286676" cy="25677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Сколько бельчат ? Покажи цифру.</a:t>
            </a:r>
            <a:br>
              <a:rPr lang="ru-RU" sz="2400" b="1" dirty="0" smtClean="0"/>
            </a:br>
            <a:r>
              <a:rPr lang="ru-RU" sz="2400" b="1" dirty="0" smtClean="0"/>
              <a:t> Сколько вагончиков у паровоза? Покажи цифру.</a:t>
            </a:r>
            <a:br>
              <a:rPr lang="ru-RU" sz="2400" b="1" dirty="0" smtClean="0"/>
            </a:br>
            <a:r>
              <a:rPr lang="ru-RU" sz="2400" b="1" dirty="0" smtClean="0"/>
              <a:t>Хватит ли  бельчатам вагончиков ? Почему?</a:t>
            </a:r>
            <a:endParaRPr lang="ru-RU" sz="2400" b="1" dirty="0"/>
          </a:p>
        </p:txBody>
      </p:sp>
      <p:pic>
        <p:nvPicPr>
          <p:cNvPr id="5" name="Содержимое 4" descr="117373386_1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rcRect l="12381" t="7035" r="15095" b="8544"/>
          <a:stretch>
            <a:fillRect/>
          </a:stretch>
        </p:blipFill>
        <p:spPr>
          <a:xfrm flipH="1">
            <a:off x="6357950" y="1785926"/>
            <a:ext cx="1143006" cy="1285874"/>
          </a:xfrm>
        </p:spPr>
      </p:pic>
      <p:pic>
        <p:nvPicPr>
          <p:cNvPr id="14" name="Рисунок 13" descr="104298666_images_12961755024.jpg"/>
          <p:cNvPicPr>
            <a:picLocks noChangeAspect="1"/>
          </p:cNvPicPr>
          <p:nvPr/>
        </p:nvPicPr>
        <p:blipFill>
          <a:blip r:embed="rId4" cstate="print"/>
          <a:srcRect l="11734"/>
          <a:stretch>
            <a:fillRect/>
          </a:stretch>
        </p:blipFill>
        <p:spPr>
          <a:xfrm>
            <a:off x="5429256" y="5286388"/>
            <a:ext cx="1214446" cy="1375900"/>
          </a:xfrm>
          <a:prstGeom prst="rect">
            <a:avLst/>
          </a:prstGeom>
        </p:spPr>
      </p:pic>
      <p:pic>
        <p:nvPicPr>
          <p:cNvPr id="15" name="Рисунок 14" descr="civra3.jpg"/>
          <p:cNvPicPr>
            <a:picLocks noChangeAspect="1"/>
          </p:cNvPicPr>
          <p:nvPr/>
        </p:nvPicPr>
        <p:blipFill>
          <a:blip r:embed="rId5"/>
          <a:srcRect l="29000" t="10000" r="33500" b="10000"/>
          <a:stretch>
            <a:fillRect/>
          </a:stretch>
        </p:blipFill>
        <p:spPr>
          <a:xfrm>
            <a:off x="2071670" y="5214950"/>
            <a:ext cx="1071570" cy="1371610"/>
          </a:xfrm>
          <a:prstGeom prst="rect">
            <a:avLst/>
          </a:prstGeom>
        </p:spPr>
      </p:pic>
      <p:pic>
        <p:nvPicPr>
          <p:cNvPr id="18" name="Содержимое 4" descr="117373386_1.jpg"/>
          <p:cNvPicPr>
            <a:picLocks noChangeAspect="1"/>
          </p:cNvPicPr>
          <p:nvPr/>
        </p:nvPicPr>
        <p:blipFill>
          <a:blip r:embed="rId3" cstate="print"/>
          <a:srcRect l="12381" t="7035" r="15095" b="8544"/>
          <a:stretch>
            <a:fillRect/>
          </a:stretch>
        </p:blipFill>
        <p:spPr>
          <a:xfrm flipH="1">
            <a:off x="4857752" y="1857364"/>
            <a:ext cx="1143006" cy="1285874"/>
          </a:xfrm>
          <a:prstGeom prst="rect">
            <a:avLst/>
          </a:prstGeom>
        </p:spPr>
      </p:pic>
      <p:pic>
        <p:nvPicPr>
          <p:cNvPr id="19" name="Содержимое 4" descr="117373386_1.jpg"/>
          <p:cNvPicPr>
            <a:picLocks noChangeAspect="1"/>
          </p:cNvPicPr>
          <p:nvPr/>
        </p:nvPicPr>
        <p:blipFill>
          <a:blip r:embed="rId3" cstate="print"/>
          <a:srcRect l="12381" t="7035" r="15095" b="8544"/>
          <a:stretch>
            <a:fillRect/>
          </a:stretch>
        </p:blipFill>
        <p:spPr>
          <a:xfrm flipH="1">
            <a:off x="3428992" y="1928802"/>
            <a:ext cx="1143006" cy="1285874"/>
          </a:xfrm>
          <a:prstGeom prst="rect">
            <a:avLst/>
          </a:prstGeom>
        </p:spPr>
      </p:pic>
      <p:pic>
        <p:nvPicPr>
          <p:cNvPr id="20" name="Содержимое 4" descr="117373386_1.jpg"/>
          <p:cNvPicPr>
            <a:picLocks noChangeAspect="1"/>
          </p:cNvPicPr>
          <p:nvPr/>
        </p:nvPicPr>
        <p:blipFill>
          <a:blip r:embed="rId3" cstate="print"/>
          <a:srcRect l="12381" t="7035" r="15095" b="8544"/>
          <a:stretch>
            <a:fillRect/>
          </a:stretch>
        </p:blipFill>
        <p:spPr>
          <a:xfrm flipH="1">
            <a:off x="2071670" y="1857364"/>
            <a:ext cx="1143006" cy="1285874"/>
          </a:xfrm>
          <a:prstGeom prst="rect">
            <a:avLst/>
          </a:prstGeom>
        </p:spPr>
      </p:pic>
    </p:spTree>
  </p:cSld>
  <p:clrMapOvr>
    <a:masterClrMapping/>
  </p:clrMapOvr>
  <p:transition advTm="2584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Помоги Мишутке посчитать  сколько больших машин? Покажи цифру.</a:t>
            </a:r>
            <a:br>
              <a:rPr lang="ru-RU" sz="2000" b="1" dirty="0" smtClean="0"/>
            </a:br>
            <a:r>
              <a:rPr lang="ru-RU" sz="2000" b="1" dirty="0" smtClean="0"/>
              <a:t>Сколько маленьких машинок? Покажи цифру.</a:t>
            </a:r>
            <a:br>
              <a:rPr lang="ru-RU" sz="2000" b="1" dirty="0" smtClean="0"/>
            </a:br>
            <a:r>
              <a:rPr lang="ru-RU" sz="2000" b="1" dirty="0" smtClean="0"/>
              <a:t>Сколько всего машин? Покажи цифру.</a:t>
            </a:r>
            <a:endParaRPr lang="ru-RU" sz="2000" b="1" dirty="0"/>
          </a:p>
        </p:txBody>
      </p:sp>
      <p:pic>
        <p:nvPicPr>
          <p:cNvPr id="12" name="Рисунок 11" descr="Медведь-картинки-для-детей-медвежонок-картинки-для-детей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71472" y="1142984"/>
            <a:ext cx="1857388" cy="2011665"/>
          </a:xfrm>
          <a:prstGeom prst="rect">
            <a:avLst/>
          </a:prstGeom>
        </p:spPr>
      </p:pic>
      <p:pic>
        <p:nvPicPr>
          <p:cNvPr id="13" name="Рисунок 12" descr="ef88d3cb6d3bbc3395df7dd86a4c468ae01e55e977b5adb7e7341d0f480255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1571612"/>
            <a:ext cx="785818" cy="785818"/>
          </a:xfrm>
          <a:prstGeom prst="rect">
            <a:avLst/>
          </a:prstGeom>
        </p:spPr>
      </p:pic>
      <p:pic>
        <p:nvPicPr>
          <p:cNvPr id="14" name="Рисунок 13" descr="1560927346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3357562"/>
            <a:ext cx="984195" cy="785818"/>
          </a:xfrm>
          <a:prstGeom prst="rect">
            <a:avLst/>
          </a:prstGeom>
        </p:spPr>
      </p:pic>
      <p:pic>
        <p:nvPicPr>
          <p:cNvPr id="15" name="Рисунок 14" descr="104298666_images_129617550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2857496"/>
            <a:ext cx="707702" cy="707702"/>
          </a:xfrm>
          <a:prstGeom prst="rect">
            <a:avLst/>
          </a:prstGeom>
        </p:spPr>
      </p:pic>
      <p:pic>
        <p:nvPicPr>
          <p:cNvPr id="17" name="Рисунок 16" descr="ло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662" y="4143380"/>
            <a:ext cx="3309866" cy="2271716"/>
          </a:xfrm>
          <a:prstGeom prst="rect">
            <a:avLst/>
          </a:prstGeom>
        </p:spPr>
      </p:pic>
      <p:pic>
        <p:nvPicPr>
          <p:cNvPr id="18" name="Рисунок 17" descr="depositphotos_123695986-stock-illustration-cartoon-funny-red-car.jpg"/>
          <p:cNvPicPr>
            <a:picLocks noChangeAspect="1"/>
          </p:cNvPicPr>
          <p:nvPr/>
        </p:nvPicPr>
        <p:blipFill>
          <a:blip r:embed="rId7"/>
          <a:srcRect t="8695" b="7249"/>
          <a:stretch>
            <a:fillRect/>
          </a:stretch>
        </p:blipFill>
        <p:spPr>
          <a:xfrm>
            <a:off x="3500430" y="1571612"/>
            <a:ext cx="2794936" cy="2071702"/>
          </a:xfrm>
          <a:prstGeom prst="rect">
            <a:avLst/>
          </a:prstGeom>
        </p:spPr>
      </p:pic>
      <p:pic>
        <p:nvPicPr>
          <p:cNvPr id="19" name="Рисунок 18" descr="unnamed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6446" y="3571876"/>
            <a:ext cx="2795590" cy="2795590"/>
          </a:xfrm>
          <a:prstGeom prst="rect">
            <a:avLst/>
          </a:prstGeom>
        </p:spPr>
      </p:pic>
    </p:spTree>
  </p:cSld>
  <p:clrMapOvr>
    <a:masterClrMapping/>
  </p:clrMapOvr>
  <p:transition advTm="1533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Сколько вагончиков в каждом поезде? Покажи цифру.</a:t>
            </a:r>
            <a:br>
              <a:rPr lang="ru-RU" sz="2400" b="1" dirty="0" smtClean="0"/>
            </a:br>
            <a:r>
              <a:rPr lang="ru-RU" sz="2400" b="1" dirty="0" smtClean="0"/>
              <a:t> Какой поезд самый длинный? Какой поезд самый короткий?</a:t>
            </a:r>
            <a:br>
              <a:rPr lang="ru-RU" sz="2400" b="1" dirty="0" smtClean="0"/>
            </a:br>
            <a:r>
              <a:rPr lang="ru-RU" sz="6000" b="1" dirty="0" smtClean="0">
                <a:solidFill>
                  <a:srgbClr val="FF0000"/>
                </a:solidFill>
              </a:rPr>
              <a:t>6           7           8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26" name="Рисунок 25" descr="2.png"/>
          <p:cNvPicPr>
            <a:picLocks noChangeAspect="1"/>
          </p:cNvPicPr>
          <p:nvPr/>
        </p:nvPicPr>
        <p:blipFill>
          <a:blip r:embed="rId2"/>
          <a:srcRect l="51308"/>
          <a:stretch>
            <a:fillRect/>
          </a:stretch>
        </p:blipFill>
        <p:spPr>
          <a:xfrm>
            <a:off x="7000892" y="3286124"/>
            <a:ext cx="2000232" cy="1447619"/>
          </a:xfrm>
          <a:prstGeom prst="rect">
            <a:avLst/>
          </a:prstGeom>
        </p:spPr>
      </p:pic>
      <p:pic>
        <p:nvPicPr>
          <p:cNvPr id="27" name="Рисунок 26" descr="2.png"/>
          <p:cNvPicPr>
            <a:picLocks noChangeAspect="1"/>
          </p:cNvPicPr>
          <p:nvPr/>
        </p:nvPicPr>
        <p:blipFill>
          <a:blip r:embed="rId2"/>
          <a:srcRect l="27824"/>
          <a:stretch>
            <a:fillRect/>
          </a:stretch>
        </p:blipFill>
        <p:spPr>
          <a:xfrm>
            <a:off x="4071934" y="3286124"/>
            <a:ext cx="2964929" cy="1447619"/>
          </a:xfrm>
          <a:prstGeom prst="rect">
            <a:avLst/>
          </a:prstGeom>
        </p:spPr>
      </p:pic>
      <p:pic>
        <p:nvPicPr>
          <p:cNvPr id="28" name="Рисунок 27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6124"/>
            <a:ext cx="4107937" cy="1447619"/>
          </a:xfrm>
          <a:prstGeom prst="rect">
            <a:avLst/>
          </a:prstGeom>
        </p:spPr>
      </p:pic>
      <p:pic>
        <p:nvPicPr>
          <p:cNvPr id="29" name="Рисунок 28" descr="2.png"/>
          <p:cNvPicPr>
            <a:picLocks noChangeAspect="1"/>
          </p:cNvPicPr>
          <p:nvPr/>
        </p:nvPicPr>
        <p:blipFill>
          <a:blip r:embed="rId2"/>
          <a:srcRect l="74778"/>
          <a:stretch>
            <a:fillRect/>
          </a:stretch>
        </p:blipFill>
        <p:spPr>
          <a:xfrm>
            <a:off x="7143768" y="1500174"/>
            <a:ext cx="1036103" cy="1447619"/>
          </a:xfrm>
          <a:prstGeom prst="rect">
            <a:avLst/>
          </a:prstGeom>
        </p:spPr>
      </p:pic>
      <p:pic>
        <p:nvPicPr>
          <p:cNvPr id="30" name="Рисунок 29" descr="2.png"/>
          <p:cNvPicPr>
            <a:picLocks noChangeAspect="1"/>
          </p:cNvPicPr>
          <p:nvPr/>
        </p:nvPicPr>
        <p:blipFill>
          <a:blip r:embed="rId2"/>
          <a:srcRect l="27824"/>
          <a:stretch>
            <a:fillRect/>
          </a:stretch>
        </p:blipFill>
        <p:spPr>
          <a:xfrm>
            <a:off x="4286248" y="1500174"/>
            <a:ext cx="2964929" cy="1447619"/>
          </a:xfrm>
          <a:prstGeom prst="rect">
            <a:avLst/>
          </a:prstGeom>
        </p:spPr>
      </p:pic>
      <p:pic>
        <p:nvPicPr>
          <p:cNvPr id="31" name="Рисунок 30" descr="2.png"/>
          <p:cNvPicPr>
            <a:picLocks noChangeAspect="1"/>
          </p:cNvPicPr>
          <p:nvPr/>
        </p:nvPicPr>
        <p:blipFill>
          <a:blip r:embed="rId2"/>
          <a:srcRect r="876"/>
          <a:stretch>
            <a:fillRect/>
          </a:stretch>
        </p:blipFill>
        <p:spPr>
          <a:xfrm>
            <a:off x="285720" y="1500174"/>
            <a:ext cx="4071966" cy="1447619"/>
          </a:xfrm>
          <a:prstGeom prst="rect">
            <a:avLst/>
          </a:prstGeom>
        </p:spPr>
      </p:pic>
      <p:pic>
        <p:nvPicPr>
          <p:cNvPr id="32" name="Рисунок 31" descr="2.png"/>
          <p:cNvPicPr>
            <a:picLocks noChangeAspect="1"/>
          </p:cNvPicPr>
          <p:nvPr/>
        </p:nvPicPr>
        <p:blipFill>
          <a:blip r:embed="rId2"/>
          <a:srcRect l="27824"/>
          <a:stretch>
            <a:fillRect/>
          </a:stretch>
        </p:blipFill>
        <p:spPr>
          <a:xfrm>
            <a:off x="4429124" y="5072074"/>
            <a:ext cx="2964929" cy="1447619"/>
          </a:xfrm>
          <a:prstGeom prst="rect">
            <a:avLst/>
          </a:prstGeom>
        </p:spPr>
      </p:pic>
      <p:pic>
        <p:nvPicPr>
          <p:cNvPr id="33" name="Рисунок 32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072074"/>
            <a:ext cx="4107937" cy="1447619"/>
          </a:xfrm>
          <a:prstGeom prst="rect">
            <a:avLst/>
          </a:prstGeom>
        </p:spPr>
      </p:pic>
    </p:spTree>
  </p:cSld>
  <p:clrMapOvr>
    <a:masterClrMapping/>
  </p:clrMapOvr>
  <p:transition advTm="3040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Сколько самолётов? Сколько машин?</a:t>
            </a:r>
            <a:br>
              <a:rPr lang="ru-RU" sz="2800" b="1" dirty="0" smtClean="0"/>
            </a:br>
            <a:r>
              <a:rPr lang="ru-RU" sz="2800" b="1" dirty="0" smtClean="0"/>
              <a:t>Кого больше самолётов  или машин?</a:t>
            </a:r>
            <a:br>
              <a:rPr lang="ru-RU" sz="2800" b="1" dirty="0" smtClean="0"/>
            </a:br>
            <a:r>
              <a:rPr lang="ru-RU" sz="2800" b="1" dirty="0" smtClean="0"/>
              <a:t>Выбери цифру.</a:t>
            </a:r>
            <a:endParaRPr lang="ru-RU" sz="2800" b="1" dirty="0"/>
          </a:p>
        </p:txBody>
      </p:sp>
      <p:pic>
        <p:nvPicPr>
          <p:cNvPr id="22" name="Рисунок 21" descr="ef88d3cb6d3bbc3395df7dd86a4c468ae01e55e977b5adb7e7341d0f480255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000496" y="1857364"/>
            <a:ext cx="1262695" cy="1220331"/>
          </a:xfrm>
          <a:prstGeom prst="rect">
            <a:avLst/>
          </a:prstGeom>
        </p:spPr>
      </p:pic>
      <p:pic>
        <p:nvPicPr>
          <p:cNvPr id="24" name="Рисунок 23" descr="св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4000504"/>
            <a:ext cx="1143008" cy="1143008"/>
          </a:xfrm>
          <a:prstGeom prst="rect">
            <a:avLst/>
          </a:prstGeom>
        </p:spPr>
      </p:pic>
      <p:pic>
        <p:nvPicPr>
          <p:cNvPr id="25" name="Рисунок 24" descr="skazka-psichologa-samolet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5500702"/>
            <a:ext cx="1404934" cy="958867"/>
          </a:xfrm>
          <a:prstGeom prst="rect">
            <a:avLst/>
          </a:prstGeom>
        </p:spPr>
      </p:pic>
      <p:pic>
        <p:nvPicPr>
          <p:cNvPr id="26" name="Рисунок 25" descr="skazka-psichologa-samolet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4643446"/>
            <a:ext cx="1404934" cy="958867"/>
          </a:xfrm>
          <a:prstGeom prst="rect">
            <a:avLst/>
          </a:prstGeom>
        </p:spPr>
      </p:pic>
      <p:pic>
        <p:nvPicPr>
          <p:cNvPr id="27" name="Рисунок 26" descr="skazka-psichologa-samolet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572008"/>
            <a:ext cx="1404934" cy="958867"/>
          </a:xfrm>
          <a:prstGeom prst="rect">
            <a:avLst/>
          </a:prstGeom>
        </p:spPr>
      </p:pic>
      <p:pic>
        <p:nvPicPr>
          <p:cNvPr id="28" name="Рисунок 27" descr="skazka-psichologa-samolet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3643314"/>
            <a:ext cx="1404934" cy="958867"/>
          </a:xfrm>
          <a:prstGeom prst="rect">
            <a:avLst/>
          </a:prstGeom>
        </p:spPr>
      </p:pic>
      <p:pic>
        <p:nvPicPr>
          <p:cNvPr id="29" name="Рисунок 28" descr="skazka-psichologa-samolet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500438"/>
            <a:ext cx="1404934" cy="958867"/>
          </a:xfrm>
          <a:prstGeom prst="rect">
            <a:avLst/>
          </a:prstGeom>
        </p:spPr>
      </p:pic>
      <p:pic>
        <p:nvPicPr>
          <p:cNvPr id="30" name="Рисунок 29" descr="skazka-psichologa-samolet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2643182"/>
            <a:ext cx="1404934" cy="958867"/>
          </a:xfrm>
          <a:prstGeom prst="rect">
            <a:avLst/>
          </a:prstGeom>
        </p:spPr>
      </p:pic>
      <p:pic>
        <p:nvPicPr>
          <p:cNvPr id="31" name="Рисунок 30" descr="skazka-psichologa-samolet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571744"/>
            <a:ext cx="1404934" cy="958867"/>
          </a:xfrm>
          <a:prstGeom prst="rect">
            <a:avLst/>
          </a:prstGeom>
        </p:spPr>
      </p:pic>
      <p:pic>
        <p:nvPicPr>
          <p:cNvPr id="32" name="Рисунок 31" descr="skazka-psichologa-samolet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1643050"/>
            <a:ext cx="1404934" cy="958867"/>
          </a:xfrm>
          <a:prstGeom prst="rect">
            <a:avLst/>
          </a:prstGeom>
        </p:spPr>
      </p:pic>
      <p:pic>
        <p:nvPicPr>
          <p:cNvPr id="33" name="Рисунок 32" descr="skazka-psichologa-samolet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1500174"/>
            <a:ext cx="1404934" cy="958867"/>
          </a:xfrm>
          <a:prstGeom prst="rect">
            <a:avLst/>
          </a:prstGeom>
        </p:spPr>
      </p:pic>
      <p:pic>
        <p:nvPicPr>
          <p:cNvPr id="34" name="Рисунок 33" descr="ку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1643050"/>
            <a:ext cx="1428760" cy="1428760"/>
          </a:xfrm>
          <a:prstGeom prst="rect">
            <a:avLst/>
          </a:prstGeom>
        </p:spPr>
      </p:pic>
      <p:pic>
        <p:nvPicPr>
          <p:cNvPr id="35" name="Рисунок 34" descr="ку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0958" y="428604"/>
            <a:ext cx="1428760" cy="1428760"/>
          </a:xfrm>
          <a:prstGeom prst="rect">
            <a:avLst/>
          </a:prstGeom>
        </p:spPr>
      </p:pic>
      <p:pic>
        <p:nvPicPr>
          <p:cNvPr id="36" name="Рисунок 35" descr="ку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4143380"/>
            <a:ext cx="1428760" cy="1428760"/>
          </a:xfrm>
          <a:prstGeom prst="rect">
            <a:avLst/>
          </a:prstGeom>
        </p:spPr>
      </p:pic>
      <p:pic>
        <p:nvPicPr>
          <p:cNvPr id="37" name="Рисунок 36" descr="ку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0958" y="1643050"/>
            <a:ext cx="1428760" cy="1428760"/>
          </a:xfrm>
          <a:prstGeom prst="rect">
            <a:avLst/>
          </a:prstGeom>
        </p:spPr>
      </p:pic>
      <p:pic>
        <p:nvPicPr>
          <p:cNvPr id="38" name="Рисунок 37" descr="ку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520" y="5429240"/>
            <a:ext cx="1428760" cy="1428760"/>
          </a:xfrm>
          <a:prstGeom prst="rect">
            <a:avLst/>
          </a:prstGeom>
        </p:spPr>
      </p:pic>
      <p:pic>
        <p:nvPicPr>
          <p:cNvPr id="19" name="Рисунок 18" descr="ку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0958" y="2786058"/>
            <a:ext cx="1428760" cy="1428760"/>
          </a:xfrm>
          <a:prstGeom prst="rect">
            <a:avLst/>
          </a:prstGeom>
        </p:spPr>
      </p:pic>
      <p:pic>
        <p:nvPicPr>
          <p:cNvPr id="20" name="Рисунок 19" descr="ку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5429240"/>
            <a:ext cx="1428760" cy="1428760"/>
          </a:xfrm>
          <a:prstGeom prst="rect">
            <a:avLst/>
          </a:prstGeom>
        </p:spPr>
      </p:pic>
      <p:pic>
        <p:nvPicPr>
          <p:cNvPr id="21" name="Рисунок 20" descr="ку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0958" y="4143380"/>
            <a:ext cx="1428760" cy="1428760"/>
          </a:xfrm>
          <a:prstGeom prst="rect">
            <a:avLst/>
          </a:prstGeom>
        </p:spPr>
      </p:pic>
      <p:pic>
        <p:nvPicPr>
          <p:cNvPr id="23" name="Рисунок 22" descr="куц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2857496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Tm="2252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81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Весёлая математика: «Давайте посчитаем».</vt:lpstr>
      <vt:lpstr>Здравствуйте, ребята!  Я лягушонок  Кваксик!  Сегодня у меня для вас новые задания!</vt:lpstr>
      <vt:lpstr>Посчитай сколько машинок? Найди цифру. Посчитай сколько зайчиков? Найди цифру. Больше машинок или зайчиков? Меньше машинок или зайчиков?</vt:lpstr>
      <vt:lpstr>Посчитай и подбери цифру.</vt:lpstr>
      <vt:lpstr>Сколько машин загрузил крот?</vt:lpstr>
      <vt:lpstr>Сколько бельчат ? Покажи цифру.  Сколько вагончиков у паровоза? Покажи цифру. Хватит ли  бельчатам вагончиков ? Почему?</vt:lpstr>
      <vt:lpstr> Помоги Мишутке посчитать  сколько больших машин? Покажи цифру. Сколько маленьких машинок? Покажи цифру. Сколько всего машин? Покажи цифру.</vt:lpstr>
      <vt:lpstr>Сколько вагончиков в каждом поезде? Покажи цифру.  Какой поезд самый длинный? Какой поезд самый короткий? 6           7           8</vt:lpstr>
      <vt:lpstr>Сколько самолётов? Сколько машин? Кого больше самолётов  или машин? Выбери цифру.</vt:lpstr>
      <vt:lpstr>Посчитай сколько машин?(Один, два….) Посчитай в обратном направлении (Десять, девять…). Посчитай ещё раз.</vt:lpstr>
      <vt:lpstr>Посчитай по порядку (первый, второй….). Посчитай ещё раз. </vt:lpstr>
      <vt:lpstr>Спасибо, ребята! До свидания!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Весёлая математика: «Давайте посчитаем».</dc:title>
  <dc:creator>1</dc:creator>
  <cp:lastModifiedBy>1</cp:lastModifiedBy>
  <cp:revision>27</cp:revision>
  <dcterms:created xsi:type="dcterms:W3CDTF">2020-04-13T23:48:14Z</dcterms:created>
  <dcterms:modified xsi:type="dcterms:W3CDTF">2020-05-18T21:44:08Z</dcterms:modified>
</cp:coreProperties>
</file>