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71" r:id="rId6"/>
    <p:sldId id="291" r:id="rId7"/>
    <p:sldId id="262" r:id="rId8"/>
    <p:sldId id="273" r:id="rId9"/>
    <p:sldId id="292" r:id="rId10"/>
    <p:sldId id="295" r:id="rId11"/>
    <p:sldId id="264" r:id="rId12"/>
    <p:sldId id="288" r:id="rId13"/>
    <p:sldId id="272" r:id="rId14"/>
    <p:sldId id="274" r:id="rId15"/>
    <p:sldId id="266" r:id="rId16"/>
    <p:sldId id="275" r:id="rId17"/>
    <p:sldId id="293" r:id="rId18"/>
    <p:sldId id="297" r:id="rId19"/>
    <p:sldId id="27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2D5A6D-BB0F-48FF-93F7-2389AF5ECBF0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D6D075-89A2-48B3-A481-833BE4026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490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D6D075-89A2-48B3-A481-833BE4026C1E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93886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If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D6D075-89A2-48B3-A481-833BE4026C1E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25898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D6D075-89A2-48B3-A481-833BE4026C1E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9388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1747489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696954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300962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127034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11726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769262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668839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361701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8332935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795430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368939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120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00438"/>
            <a:ext cx="8229600" cy="2000264"/>
          </a:xfrm>
        </p:spPr>
        <p:txBody>
          <a:bodyPr>
            <a:normAutofit/>
          </a:bodyPr>
          <a:lstStyle/>
          <a:p>
            <a:r>
              <a:rPr lang="en-US" sz="6000" b="1" dirty="0">
                <a:solidFill>
                  <a:srgbClr val="FF0000"/>
                </a:solidFill>
                <a:latin typeface="Georgia" pitchFamily="18" charset="0"/>
                <a:cs typeface="Aharoni" pitchFamily="2" charset="-79"/>
              </a:rPr>
              <a:t>CONDITIONAL SENTENCES</a:t>
            </a:r>
            <a:endParaRPr lang="ru-RU" sz="6000" b="1" dirty="0">
              <a:solidFill>
                <a:srgbClr val="FF0000"/>
              </a:solidFill>
              <a:latin typeface="Georgia" pitchFamily="18" charset="0"/>
              <a:cs typeface="Aharoni" pitchFamily="2" charset="-79"/>
            </a:endParaRPr>
          </a:p>
        </p:txBody>
      </p:sp>
      <p:pic>
        <p:nvPicPr>
          <p:cNvPr id="3" name="Picture 2" descr="Условные предложения в английском ‹ Инглекс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-34929"/>
            <a:ext cx="5266743" cy="368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772400" cy="1362075"/>
          </a:xfrm>
        </p:spPr>
        <p:txBody>
          <a:bodyPr/>
          <a:lstStyle/>
          <a:p>
            <a:r>
              <a:rPr lang="en-US" dirty="0" smtClean="0"/>
              <a:t>Open the brackets, define the type of the conditional (0 or I).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916832"/>
            <a:ext cx="9041193" cy="3046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AutoNum type="arabicPeriod"/>
            </a:pPr>
            <a:r>
              <a:rPr lang="en-US" sz="2400" b="1" dirty="0">
                <a:ea typeface="+mj-ea"/>
                <a:cs typeface="+mj-cs"/>
              </a:rPr>
              <a:t>You </a:t>
            </a:r>
            <a:r>
              <a:rPr lang="en-US" sz="2400" b="1" dirty="0" smtClean="0">
                <a:ea typeface="+mj-ea"/>
                <a:cs typeface="+mj-cs"/>
              </a:rPr>
              <a:t>… (be)</a:t>
            </a:r>
            <a:r>
              <a:rPr lang="en-US" sz="2400" b="1" dirty="0">
                <a:ea typeface="+mj-ea"/>
                <a:cs typeface="+mj-cs"/>
              </a:rPr>
              <a:t> late if you </a:t>
            </a:r>
            <a:r>
              <a:rPr lang="en-US" sz="2400" b="1" dirty="0" smtClean="0">
                <a:ea typeface="+mj-ea"/>
                <a:cs typeface="+mj-cs"/>
              </a:rPr>
              <a:t>(not, hurry up).</a:t>
            </a:r>
            <a:endParaRPr lang="en-US" sz="2400" b="1" dirty="0">
              <a:ea typeface="+mj-ea"/>
              <a:cs typeface="+mj-cs"/>
            </a:endParaRPr>
          </a:p>
          <a:p>
            <a:pPr marL="342900" indent="-342900">
              <a:buAutoNum type="arabicPeriod"/>
            </a:pPr>
            <a:r>
              <a:rPr lang="en-US" sz="2400" b="1" dirty="0">
                <a:ea typeface="+mj-ea"/>
                <a:cs typeface="+mj-cs"/>
              </a:rPr>
              <a:t>I </a:t>
            </a:r>
            <a:r>
              <a:rPr lang="en-US" sz="2400" b="1" dirty="0" smtClean="0">
                <a:ea typeface="+mj-ea"/>
                <a:cs typeface="+mj-cs"/>
              </a:rPr>
              <a:t>… (buy)</a:t>
            </a:r>
            <a:r>
              <a:rPr lang="en-US" sz="2400" b="1" dirty="0">
                <a:ea typeface="+mj-ea"/>
                <a:cs typeface="+mj-cs"/>
              </a:rPr>
              <a:t> a car if I </a:t>
            </a:r>
            <a:r>
              <a:rPr lang="en-US" sz="2400" b="1" dirty="0" smtClean="0">
                <a:ea typeface="+mj-ea"/>
                <a:cs typeface="+mj-cs"/>
              </a:rPr>
              <a:t>… (get)</a:t>
            </a:r>
            <a:r>
              <a:rPr lang="en-US" sz="2400" b="1" dirty="0">
                <a:ea typeface="+mj-ea"/>
                <a:cs typeface="+mj-cs"/>
              </a:rPr>
              <a:t> my rise.</a:t>
            </a:r>
          </a:p>
          <a:p>
            <a:pPr marL="342900" indent="-342900">
              <a:buAutoNum type="arabicPeriod"/>
            </a:pPr>
            <a:r>
              <a:rPr lang="en-US" sz="2400" b="1" dirty="0">
                <a:ea typeface="+mj-ea"/>
                <a:cs typeface="+mj-cs"/>
              </a:rPr>
              <a:t>If </a:t>
            </a:r>
            <a:r>
              <a:rPr lang="en-US" sz="2400" b="1" dirty="0" smtClean="0">
                <a:ea typeface="+mj-ea"/>
                <a:cs typeface="+mj-cs"/>
              </a:rPr>
              <a:t>water</a:t>
            </a:r>
            <a:r>
              <a:rPr lang="en-US" sz="2400" b="1" dirty="0">
                <a:ea typeface="+mj-ea"/>
                <a:cs typeface="+mj-cs"/>
              </a:rPr>
              <a:t> </a:t>
            </a:r>
            <a:r>
              <a:rPr lang="en-US" sz="2400" b="1" dirty="0" smtClean="0">
                <a:ea typeface="+mj-ea"/>
                <a:cs typeface="+mj-cs"/>
              </a:rPr>
              <a:t>… (be)</a:t>
            </a:r>
            <a:r>
              <a:rPr lang="en-US" sz="2400" b="1" dirty="0">
                <a:ea typeface="+mj-ea"/>
                <a:cs typeface="+mj-cs"/>
              </a:rPr>
              <a:t> </a:t>
            </a:r>
            <a:r>
              <a:rPr lang="en-US" sz="2400" b="1" dirty="0" smtClean="0">
                <a:ea typeface="+mj-ea"/>
                <a:cs typeface="+mj-cs"/>
              </a:rPr>
              <a:t>heated</a:t>
            </a:r>
            <a:r>
              <a:rPr lang="en-US" sz="2400" b="1" dirty="0">
                <a:ea typeface="+mj-ea"/>
                <a:cs typeface="+mj-cs"/>
              </a:rPr>
              <a:t> to </a:t>
            </a:r>
            <a:r>
              <a:rPr lang="en-US" sz="2400" b="1" dirty="0" smtClean="0">
                <a:ea typeface="+mj-ea"/>
                <a:cs typeface="+mj-cs"/>
              </a:rPr>
              <a:t>100°C, </a:t>
            </a:r>
            <a:r>
              <a:rPr lang="en-US" sz="2400" b="1" dirty="0">
                <a:ea typeface="+mj-ea"/>
                <a:cs typeface="+mj-cs"/>
              </a:rPr>
              <a:t>it </a:t>
            </a:r>
            <a:r>
              <a:rPr lang="en-US" sz="2400" b="1" dirty="0" smtClean="0">
                <a:ea typeface="+mj-ea"/>
                <a:cs typeface="+mj-cs"/>
              </a:rPr>
              <a:t>… (turn)</a:t>
            </a:r>
            <a:r>
              <a:rPr lang="en-US" sz="2400" b="1" dirty="0">
                <a:ea typeface="+mj-ea"/>
                <a:cs typeface="+mj-cs"/>
              </a:rPr>
              <a:t> to steam.</a:t>
            </a:r>
          </a:p>
          <a:p>
            <a:pPr marL="342900" indent="-342900">
              <a:buAutoNum type="arabicPeriod"/>
            </a:pPr>
            <a:r>
              <a:rPr lang="en-US" sz="2400" b="1" dirty="0">
                <a:ea typeface="+mj-ea"/>
                <a:cs typeface="+mj-cs"/>
              </a:rPr>
              <a:t>If anyone </a:t>
            </a:r>
            <a:r>
              <a:rPr lang="en-US" sz="2400" b="1" dirty="0" smtClean="0">
                <a:ea typeface="+mj-ea"/>
                <a:cs typeface="+mj-cs"/>
              </a:rPr>
              <a:t>… (call), </a:t>
            </a:r>
            <a:r>
              <a:rPr lang="en-US" sz="2400" b="1" dirty="0">
                <a:ea typeface="+mj-ea"/>
                <a:cs typeface="+mj-cs"/>
              </a:rPr>
              <a:t>just say </a:t>
            </a:r>
            <a:r>
              <a:rPr lang="en-US" sz="2400" b="1" dirty="0" smtClean="0">
                <a:ea typeface="+mj-ea"/>
                <a:cs typeface="+mj-cs"/>
              </a:rPr>
              <a:t>I … (be) back </a:t>
            </a:r>
            <a:r>
              <a:rPr lang="en-US" sz="2400" b="1" dirty="0">
                <a:ea typeface="+mj-ea"/>
                <a:cs typeface="+mj-cs"/>
              </a:rPr>
              <a:t>in the office at four o'clock.</a:t>
            </a:r>
          </a:p>
          <a:p>
            <a:pPr marL="342900" indent="-342900">
              <a:buAutoNum type="arabicPeriod"/>
            </a:pPr>
            <a:r>
              <a:rPr lang="en-US" sz="2400" b="1" dirty="0">
                <a:ea typeface="+mj-ea"/>
                <a:cs typeface="+mj-cs"/>
              </a:rPr>
              <a:t>If someone </a:t>
            </a:r>
            <a:r>
              <a:rPr lang="en-US" sz="2400" b="1" dirty="0" smtClean="0">
                <a:ea typeface="+mj-ea"/>
                <a:cs typeface="+mj-cs"/>
              </a:rPr>
              <a:t>…. (</a:t>
            </a:r>
            <a:r>
              <a:rPr lang="en-US" sz="2400" b="1" dirty="0">
                <a:ea typeface="+mj-ea"/>
                <a:cs typeface="+mj-cs"/>
              </a:rPr>
              <a:t>disturb) the nest, the bird </a:t>
            </a:r>
            <a:r>
              <a:rPr lang="en-US" sz="2400" b="1" dirty="0" smtClean="0">
                <a:ea typeface="+mj-ea"/>
                <a:cs typeface="+mj-cs"/>
              </a:rPr>
              <a:t>… (abandon)</a:t>
            </a:r>
            <a:r>
              <a:rPr lang="en-US" sz="2400" b="1" dirty="0">
                <a:ea typeface="+mj-ea"/>
                <a:cs typeface="+mj-cs"/>
              </a:rPr>
              <a:t> </a:t>
            </a:r>
            <a:r>
              <a:rPr lang="en-US" sz="2400" b="1" dirty="0" smtClean="0">
                <a:ea typeface="+mj-ea"/>
                <a:cs typeface="+mj-cs"/>
              </a:rPr>
              <a:t>it.</a:t>
            </a:r>
            <a:endParaRPr lang="en-US" sz="2400" b="1" dirty="0">
              <a:ea typeface="+mj-ea"/>
              <a:cs typeface="+mj-cs"/>
            </a:endParaRPr>
          </a:p>
          <a:p>
            <a:pPr marL="342900" indent="-342900">
              <a:buAutoNum type="arabicPeriod"/>
            </a:pPr>
            <a:r>
              <a:rPr lang="en-US" sz="2400" b="1" dirty="0" smtClean="0">
                <a:ea typeface="+mj-ea"/>
                <a:cs typeface="+mj-cs"/>
              </a:rPr>
              <a:t>You … (feel)</a:t>
            </a:r>
            <a:r>
              <a:rPr lang="en-US" sz="2400" b="1" dirty="0">
                <a:ea typeface="+mj-ea"/>
                <a:cs typeface="+mj-cs"/>
              </a:rPr>
              <a:t> cold if you </a:t>
            </a:r>
            <a:r>
              <a:rPr lang="en-US" sz="2400" b="1" dirty="0" smtClean="0">
                <a:ea typeface="+mj-ea"/>
                <a:cs typeface="+mj-cs"/>
              </a:rPr>
              <a:t>… (not, wear)</a:t>
            </a:r>
            <a:r>
              <a:rPr lang="en-US" sz="2400" b="1" dirty="0">
                <a:ea typeface="+mj-ea"/>
                <a:cs typeface="+mj-cs"/>
              </a:rPr>
              <a:t> a coat.</a:t>
            </a:r>
          </a:p>
          <a:p>
            <a:pPr marL="342900" indent="-342900">
              <a:buAutoNum type="arabicPeriod"/>
            </a:pPr>
            <a:r>
              <a:rPr lang="en-US" sz="2400" b="1" dirty="0">
                <a:ea typeface="+mj-ea"/>
                <a:cs typeface="+mj-cs"/>
              </a:rPr>
              <a:t>If I </a:t>
            </a:r>
            <a:r>
              <a:rPr lang="en-US" sz="2400" b="1" dirty="0" smtClean="0">
                <a:ea typeface="+mj-ea"/>
                <a:cs typeface="+mj-cs"/>
              </a:rPr>
              <a:t>… (not, get) </a:t>
            </a:r>
            <a:r>
              <a:rPr lang="en-US" sz="2400" b="1" dirty="0">
                <a:ea typeface="+mj-ea"/>
                <a:cs typeface="+mj-cs"/>
              </a:rPr>
              <a:t>enough </a:t>
            </a:r>
            <a:r>
              <a:rPr lang="en-US" sz="2400" b="1" dirty="0" smtClean="0">
                <a:ea typeface="+mj-ea"/>
                <a:cs typeface="+mj-cs"/>
              </a:rPr>
              <a:t>sleep,</a:t>
            </a:r>
            <a:r>
              <a:rPr lang="en-US" sz="2400" b="1" dirty="0">
                <a:ea typeface="+mj-ea"/>
                <a:cs typeface="+mj-cs"/>
              </a:rPr>
              <a:t> I </a:t>
            </a:r>
            <a:r>
              <a:rPr lang="en-US" sz="2400" b="1" dirty="0" smtClean="0">
                <a:ea typeface="+mj-ea"/>
                <a:cs typeface="+mj-cs"/>
              </a:rPr>
              <a:t>… (get) </a:t>
            </a:r>
            <a:r>
              <a:rPr lang="en-US" sz="2400" b="1" dirty="0">
                <a:ea typeface="+mj-ea"/>
                <a:cs typeface="+mj-cs"/>
              </a:rPr>
              <a:t>a headache.</a:t>
            </a:r>
          </a:p>
          <a:p>
            <a:pPr marL="342900" indent="-342900">
              <a:buAutoNum type="arabicPeriod"/>
            </a:pPr>
            <a:r>
              <a:rPr lang="en-US" sz="2400" b="1" dirty="0" smtClean="0">
                <a:ea typeface="+mj-ea"/>
                <a:cs typeface="+mj-cs"/>
              </a:rPr>
              <a:t>We … (have) </a:t>
            </a:r>
            <a:r>
              <a:rPr lang="en-US" sz="2400" b="1" dirty="0">
                <a:ea typeface="+mj-ea"/>
                <a:cs typeface="+mj-cs"/>
              </a:rPr>
              <a:t>the party in the garden if the </a:t>
            </a:r>
            <a:r>
              <a:rPr lang="en-US" sz="2400" b="1" dirty="0" smtClean="0">
                <a:ea typeface="+mj-ea"/>
                <a:cs typeface="+mj-cs"/>
              </a:rPr>
              <a:t>weather</a:t>
            </a:r>
            <a:r>
              <a:rPr lang="en-US" sz="2400" b="1" dirty="0">
                <a:ea typeface="+mj-ea"/>
                <a:cs typeface="+mj-cs"/>
              </a:rPr>
              <a:t> </a:t>
            </a:r>
            <a:r>
              <a:rPr lang="en-US" sz="2400" b="1" dirty="0" smtClean="0">
                <a:ea typeface="+mj-ea"/>
                <a:cs typeface="+mj-cs"/>
              </a:rPr>
              <a:t>… (be) </a:t>
            </a:r>
            <a:r>
              <a:rPr lang="en-US" sz="2400" b="1" dirty="0">
                <a:ea typeface="+mj-ea"/>
                <a:cs typeface="+mj-cs"/>
              </a:rPr>
              <a:t>good.</a:t>
            </a:r>
            <a:endParaRPr lang="ru-RU" sz="2400" b="1" dirty="0"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4918853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Conditional II</a:t>
            </a:r>
            <a:endParaRPr lang="ru-RU" sz="60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7459499"/>
              </p:ext>
            </p:extLst>
          </p:nvPr>
        </p:nvGraphicFramePr>
        <p:xfrm>
          <a:off x="251520" y="2708920"/>
          <a:ext cx="8643998" cy="3416376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424972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39427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302332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>
                          <a:latin typeface="+mn-lt"/>
                        </a:rPr>
                        <a:t>If</a:t>
                      </a:r>
                      <a:r>
                        <a:rPr lang="en-US" sz="4400" baseline="0" dirty="0">
                          <a:latin typeface="+mn-lt"/>
                        </a:rPr>
                        <a:t> </a:t>
                      </a:r>
                      <a:r>
                        <a:rPr lang="en-US" sz="4400" dirty="0">
                          <a:latin typeface="+mn-lt"/>
                        </a:rPr>
                        <a:t>– clause,</a:t>
                      </a:r>
                      <a:endParaRPr lang="ru-RU" sz="4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>
                          <a:latin typeface="+mn-lt"/>
                        </a:rPr>
                        <a:t>main </a:t>
                      </a:r>
                      <a:r>
                        <a:rPr lang="en-US" sz="4400" dirty="0">
                          <a:latin typeface="+mn-lt"/>
                        </a:rPr>
                        <a:t>clause</a:t>
                      </a:r>
                      <a:r>
                        <a:rPr lang="en-US" sz="4400" dirty="0" smtClean="0">
                          <a:latin typeface="+mn-lt"/>
                        </a:rPr>
                        <a:t>.</a:t>
                      </a:r>
                    </a:p>
                    <a:p>
                      <a:pPr algn="ctr"/>
                      <a:r>
                        <a:rPr lang="en-US" sz="4400" dirty="0" smtClean="0">
                          <a:latin typeface="+mn-lt"/>
                        </a:rPr>
                        <a:t>(result)</a:t>
                      </a:r>
                      <a:endParaRPr lang="ru-RU" sz="44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983816"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>
                          <a:latin typeface="+mn-lt"/>
                        </a:rPr>
                        <a:t>The Past</a:t>
                      </a:r>
                      <a:r>
                        <a:rPr lang="en-US" sz="4000" b="1" baseline="0" dirty="0">
                          <a:latin typeface="+mn-lt"/>
                        </a:rPr>
                        <a:t> Simple Tense</a:t>
                      </a:r>
                      <a:endParaRPr lang="ru-RU" sz="40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>
                          <a:latin typeface="+mn-lt"/>
                        </a:rPr>
                        <a:t>Would + infinitive</a:t>
                      </a:r>
                      <a:endParaRPr lang="ru-RU" sz="4000" b="1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67544" y="1432451"/>
            <a:ext cx="83529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/>
              <a:t>A hypothetical condition and its probable result</a:t>
            </a:r>
            <a:endParaRPr lang="ru-RU" sz="4000" b="1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106" y="12454"/>
            <a:ext cx="8939336" cy="4297370"/>
          </a:xfrm>
        </p:spPr>
        <p:txBody>
          <a:bodyPr/>
          <a:lstStyle/>
          <a:p>
            <a:r>
              <a:rPr lang="en-US" sz="6000" b="1" dirty="0">
                <a:solidFill>
                  <a:srgbClr val="C00000"/>
                </a:solidFill>
                <a:latin typeface="+mn-lt"/>
              </a:rPr>
              <a:t>Remember!</a:t>
            </a:r>
            <a:r>
              <a:rPr lang="ru-RU" sz="6000" b="1" dirty="0">
                <a:solidFill>
                  <a:srgbClr val="C00000"/>
                </a:solidFill>
                <a:latin typeface="+mn-lt"/>
              </a:rPr>
              <a:t/>
            </a:r>
            <a:br>
              <a:rPr lang="ru-RU" sz="6000" b="1" dirty="0">
                <a:solidFill>
                  <a:srgbClr val="C00000"/>
                </a:solidFill>
                <a:latin typeface="+mn-lt"/>
              </a:rPr>
            </a:br>
            <a:r>
              <a:rPr lang="en-US" dirty="0">
                <a:latin typeface="+mn-lt"/>
              </a:rPr>
              <a:t/>
            </a:r>
            <a:br>
              <a:rPr lang="en-US" dirty="0">
                <a:latin typeface="+mn-lt"/>
              </a:rPr>
            </a:br>
            <a:r>
              <a:rPr lang="en-US" sz="4800" b="1" dirty="0">
                <a:latin typeface="+mn-lt"/>
              </a:rPr>
              <a:t>In Conditional II the verb </a:t>
            </a:r>
            <a:r>
              <a:rPr lang="en-US" sz="4800" b="1" dirty="0" smtClean="0">
                <a:solidFill>
                  <a:srgbClr val="C00000"/>
                </a:solidFill>
                <a:latin typeface="+mn-lt"/>
              </a:rPr>
              <a:t>“to be”</a:t>
            </a:r>
            <a:r>
              <a:rPr lang="ru-RU" sz="4800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en-US" sz="4800" b="1" dirty="0">
                <a:latin typeface="+mn-lt"/>
              </a:rPr>
              <a:t>sometimes has the form </a:t>
            </a:r>
            <a:r>
              <a:rPr lang="en-US" sz="4800" b="1" dirty="0" smtClean="0">
                <a:solidFill>
                  <a:srgbClr val="C00000"/>
                </a:solidFill>
                <a:latin typeface="+mn-lt"/>
              </a:rPr>
              <a:t>“were”</a:t>
            </a:r>
            <a:br>
              <a:rPr lang="en-US" sz="4800" b="1" dirty="0" smtClean="0">
                <a:solidFill>
                  <a:srgbClr val="C00000"/>
                </a:solidFill>
                <a:latin typeface="+mn-lt"/>
              </a:rPr>
            </a:br>
            <a:r>
              <a:rPr lang="en-US" sz="4800" b="1" dirty="0" smtClean="0">
                <a:latin typeface="+mn-lt"/>
              </a:rPr>
              <a:t>instead of </a:t>
            </a:r>
            <a:r>
              <a:rPr lang="en-US" sz="4800" b="1" dirty="0" smtClean="0">
                <a:solidFill>
                  <a:srgbClr val="C00000"/>
                </a:solidFill>
                <a:latin typeface="+mn-lt"/>
              </a:rPr>
              <a:t>“was”</a:t>
            </a:r>
            <a:endParaRPr lang="ru-RU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4365104"/>
            <a:ext cx="92170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/>
              <a:t>If I </a:t>
            </a:r>
            <a:r>
              <a:rPr lang="en-US" sz="4000" b="1" dirty="0" smtClean="0">
                <a:solidFill>
                  <a:srgbClr val="FF0000"/>
                </a:solidFill>
              </a:rPr>
              <a:t>were</a:t>
            </a:r>
            <a:r>
              <a:rPr lang="en-US" sz="4000" b="1" dirty="0" smtClean="0"/>
              <a:t> you, I </a:t>
            </a:r>
            <a:r>
              <a:rPr lang="en-US" sz="4000" b="1" dirty="0" smtClean="0">
                <a:solidFill>
                  <a:srgbClr val="FF0000"/>
                </a:solidFill>
              </a:rPr>
              <a:t>would give </a:t>
            </a:r>
            <a:r>
              <a:rPr lang="en-US" sz="4000" b="1" dirty="0" smtClean="0"/>
              <a:t>him one more chance.</a:t>
            </a:r>
            <a:endParaRPr lang="ru-RU" sz="4000" b="1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071563"/>
            <a:ext cx="8643938" cy="5429250"/>
          </a:xfrm>
        </p:spPr>
        <p:txBody>
          <a:bodyPr>
            <a:normAutofit/>
          </a:bodyPr>
          <a:lstStyle/>
          <a:p>
            <a:pPr marL="514350" indent="-514350" eaLnBrk="1" hangingPunct="1">
              <a:buFont typeface="Calibri" pitchFamily="34" charset="0"/>
              <a:buAutoNum type="arabicPeriod"/>
              <a:defRPr/>
            </a:pPr>
            <a:r>
              <a:rPr lang="en-US" sz="2800" dirty="0" smtClean="0"/>
              <a:t>If Jane </a:t>
            </a:r>
            <a:r>
              <a:rPr lang="en-US" sz="2800" b="1" i="1" dirty="0" smtClean="0"/>
              <a:t>(be</a:t>
            </a:r>
            <a:r>
              <a:rPr lang="en-US" sz="2800" b="1" i="1" dirty="0"/>
              <a:t>)</a:t>
            </a:r>
            <a:r>
              <a:rPr lang="en-US" sz="2800" i="1" dirty="0"/>
              <a:t> </a:t>
            </a:r>
            <a:r>
              <a:rPr lang="en-US" sz="2800" dirty="0"/>
              <a:t>rich, she </a:t>
            </a:r>
            <a:r>
              <a:rPr lang="en-US" sz="2800" b="1" i="1" dirty="0" smtClean="0"/>
              <a:t>(study</a:t>
            </a:r>
            <a:r>
              <a:rPr lang="en-US" sz="2800" b="1" i="1" dirty="0"/>
              <a:t>) </a:t>
            </a:r>
            <a:r>
              <a:rPr lang="en-US" sz="2800" dirty="0" smtClean="0"/>
              <a:t>abroad. </a:t>
            </a:r>
            <a:endParaRPr lang="en-US" sz="2800" dirty="0"/>
          </a:p>
          <a:p>
            <a:pPr marL="514350" indent="-514350" eaLnBrk="1" hangingPunct="1">
              <a:buFont typeface="Calibri" pitchFamily="34" charset="0"/>
              <a:buAutoNum type="arabicPeriod"/>
              <a:defRPr/>
            </a:pPr>
            <a:r>
              <a:rPr lang="en-US" sz="2800" dirty="0"/>
              <a:t>If it </a:t>
            </a:r>
            <a:r>
              <a:rPr lang="en-US" sz="2800" b="1" i="1" dirty="0" smtClean="0"/>
              <a:t>(snow</a:t>
            </a:r>
            <a:r>
              <a:rPr lang="en-US" sz="2800" b="1" i="1" dirty="0"/>
              <a:t>) </a:t>
            </a:r>
            <a:r>
              <a:rPr lang="en-US" sz="2800" dirty="0"/>
              <a:t>now,  it </a:t>
            </a:r>
            <a:r>
              <a:rPr lang="en-US" sz="2800" b="1" i="1" dirty="0" smtClean="0"/>
              <a:t>(be</a:t>
            </a:r>
            <a:r>
              <a:rPr lang="en-US" sz="2800" b="1" i="1" dirty="0"/>
              <a:t>) </a:t>
            </a:r>
            <a:r>
              <a:rPr lang="en-US" sz="2800" dirty="0"/>
              <a:t>really difficult to get to the country for us.</a:t>
            </a:r>
          </a:p>
          <a:p>
            <a:pPr marL="514350" indent="-514350" eaLnBrk="1" hangingPunct="1">
              <a:buFont typeface="Calibri" pitchFamily="34" charset="0"/>
              <a:buAutoNum type="arabicPeriod"/>
              <a:defRPr/>
            </a:pPr>
            <a:r>
              <a:rPr lang="en-US" sz="2800" dirty="0"/>
              <a:t>If somebody </a:t>
            </a:r>
            <a:r>
              <a:rPr lang="en-US" sz="2800" b="1" i="1" dirty="0" smtClean="0"/>
              <a:t>(rob</a:t>
            </a:r>
            <a:r>
              <a:rPr lang="en-US" sz="2800" b="1" i="1" dirty="0"/>
              <a:t>)</a:t>
            </a:r>
            <a:r>
              <a:rPr lang="en-US" sz="2800" i="1" dirty="0"/>
              <a:t> </a:t>
            </a:r>
            <a:r>
              <a:rPr lang="en-US" sz="2800" dirty="0"/>
              <a:t>your house, what </a:t>
            </a:r>
            <a:r>
              <a:rPr lang="en-US" sz="2800" b="1" i="1" dirty="0" smtClean="0"/>
              <a:t>(do</a:t>
            </a:r>
            <a:r>
              <a:rPr lang="en-US" sz="2800" b="1" i="1" dirty="0"/>
              <a:t>) </a:t>
            </a:r>
            <a:r>
              <a:rPr lang="en-US" sz="2800" dirty="0"/>
              <a:t>you?</a:t>
            </a:r>
          </a:p>
          <a:p>
            <a:pPr marL="514350" indent="-514350" eaLnBrk="1" hangingPunct="1">
              <a:buFont typeface="Calibri" pitchFamily="34" charset="0"/>
              <a:buAutoNum type="arabicPeriod"/>
              <a:defRPr/>
            </a:pPr>
            <a:r>
              <a:rPr lang="en-US" sz="2800" dirty="0"/>
              <a:t>If I ever </a:t>
            </a:r>
            <a:r>
              <a:rPr lang="en-US" sz="2800" b="1" i="1" dirty="0" smtClean="0"/>
              <a:t>(get</a:t>
            </a:r>
            <a:r>
              <a:rPr lang="en-US" sz="2800" b="1" i="1" dirty="0"/>
              <a:t>) </a:t>
            </a:r>
            <a:r>
              <a:rPr lang="en-US" sz="2800" dirty="0"/>
              <a:t>married, I </a:t>
            </a:r>
            <a:r>
              <a:rPr lang="en-US" sz="2800" b="1" i="1" dirty="0" smtClean="0"/>
              <a:t>(do</a:t>
            </a:r>
            <a:r>
              <a:rPr lang="en-US" sz="2800" b="1" i="1" dirty="0"/>
              <a:t>)</a:t>
            </a:r>
            <a:r>
              <a:rPr lang="en-US" sz="2800" i="1" dirty="0"/>
              <a:t> </a:t>
            </a:r>
            <a:r>
              <a:rPr lang="en-US" sz="2800" dirty="0"/>
              <a:t>it only of love.</a:t>
            </a:r>
          </a:p>
          <a:p>
            <a:pPr marL="514350" indent="-514350">
              <a:buFont typeface="Calibri" pitchFamily="34" charset="0"/>
              <a:buAutoNum type="arabicPeriod"/>
              <a:defRPr/>
            </a:pPr>
            <a:r>
              <a:rPr lang="en-US" sz="2800" dirty="0"/>
              <a:t>If I </a:t>
            </a:r>
            <a:r>
              <a:rPr lang="ru-RU" sz="2800" b="1" i="1" dirty="0"/>
              <a:t>(</a:t>
            </a:r>
            <a:r>
              <a:rPr lang="en-US" sz="2800" b="1" i="1" dirty="0"/>
              <a:t>see) </a:t>
            </a:r>
            <a:r>
              <a:rPr lang="en-US" sz="2800" dirty="0"/>
              <a:t>Jack,  I </a:t>
            </a:r>
            <a:r>
              <a:rPr lang="en-US" sz="2800" b="1" i="1" dirty="0"/>
              <a:t>(be) </a:t>
            </a:r>
            <a:r>
              <a:rPr lang="en-US" sz="2800" dirty="0"/>
              <a:t>really pleased to meet him. </a:t>
            </a:r>
            <a:endParaRPr lang="ru-RU" sz="2800" dirty="0"/>
          </a:p>
          <a:p>
            <a:pPr marL="514350" indent="-514350" eaLnBrk="1" hangingPunct="1">
              <a:buFont typeface="Calibri" pitchFamily="34" charset="0"/>
              <a:buAutoNum type="arabicPeriod"/>
              <a:defRPr/>
            </a:pPr>
            <a:r>
              <a:rPr lang="en-US" sz="2800" dirty="0" smtClean="0"/>
              <a:t>If </a:t>
            </a:r>
            <a:r>
              <a:rPr lang="en-US" sz="2800" dirty="0"/>
              <a:t>I </a:t>
            </a:r>
            <a:r>
              <a:rPr lang="en-US" sz="2800" b="1" i="1" dirty="0" smtClean="0"/>
              <a:t>(have</a:t>
            </a:r>
            <a:r>
              <a:rPr lang="en-US" sz="2800" b="1" i="1" dirty="0"/>
              <a:t>) </a:t>
            </a:r>
            <a:r>
              <a:rPr lang="en-US" sz="2800" dirty="0"/>
              <a:t>enough money, I </a:t>
            </a:r>
            <a:r>
              <a:rPr lang="en-US" sz="2800" b="1" i="1" dirty="0"/>
              <a:t>(buy)  </a:t>
            </a:r>
            <a:r>
              <a:rPr lang="en-US" sz="2800" dirty="0"/>
              <a:t>a country cottage. 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633412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4800" b="1" dirty="0" smtClean="0"/>
              <a:t>2</a:t>
            </a:r>
            <a:r>
              <a:rPr lang="en-US" sz="4800" b="1" baseline="30000" dirty="0" smtClean="0"/>
              <a:t>d   </a:t>
            </a:r>
            <a:r>
              <a:rPr lang="en-US" sz="4800" b="1" dirty="0"/>
              <a:t>Conditional</a:t>
            </a:r>
            <a:endParaRPr lang="ru-RU" sz="4800" b="1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500438"/>
            <a:ext cx="7772400" cy="3000396"/>
          </a:xfrm>
        </p:spPr>
        <p:txBody>
          <a:bodyPr>
            <a:noAutofit/>
          </a:bodyPr>
          <a:lstStyle/>
          <a:p>
            <a:pPr algn="ctr"/>
            <a:r>
              <a:rPr lang="ru-RU" sz="4400" cap="none" dirty="0">
                <a:latin typeface="+mn-lt"/>
              </a:rPr>
              <a:t>Если бы мы перерабатывали мусор, наша окружающая среда была бы чище.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476672"/>
            <a:ext cx="7772400" cy="2786081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sz="5600" b="1" dirty="0">
                <a:solidFill>
                  <a:schemeClr val="tx1"/>
                </a:solidFill>
              </a:rPr>
              <a:t>Example:</a:t>
            </a:r>
            <a:endParaRPr lang="en-US" sz="5600" b="1" dirty="0" smtClean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en-US" sz="5600" b="1" dirty="0" smtClean="0">
                <a:solidFill>
                  <a:schemeClr val="tx1"/>
                </a:solidFill>
                <a:latin typeface="+mj-lt"/>
              </a:rPr>
              <a:t>If </a:t>
            </a:r>
            <a:r>
              <a:rPr lang="en-US" sz="5600" b="1" dirty="0">
                <a:solidFill>
                  <a:schemeClr val="tx1"/>
                </a:solidFill>
                <a:latin typeface="+mj-lt"/>
              </a:rPr>
              <a:t>we </a:t>
            </a:r>
            <a:r>
              <a:rPr lang="en-US" sz="5600" b="1" dirty="0">
                <a:solidFill>
                  <a:srgbClr val="FF0000"/>
                </a:solidFill>
                <a:latin typeface="+mj-lt"/>
              </a:rPr>
              <a:t>recycled </a:t>
            </a:r>
            <a:r>
              <a:rPr lang="en-US" sz="5600" b="1" dirty="0">
                <a:solidFill>
                  <a:schemeClr val="tx1"/>
                </a:solidFill>
                <a:latin typeface="+mj-lt"/>
              </a:rPr>
              <a:t>the litter, our environment </a:t>
            </a:r>
            <a:r>
              <a:rPr lang="en-US" sz="5600" b="1" dirty="0">
                <a:solidFill>
                  <a:srgbClr val="FF0000"/>
                </a:solidFill>
                <a:latin typeface="+mj-lt"/>
              </a:rPr>
              <a:t>would be </a:t>
            </a:r>
            <a:r>
              <a:rPr lang="en-US" sz="5600" b="1" dirty="0">
                <a:solidFill>
                  <a:schemeClr val="tx1"/>
                </a:solidFill>
                <a:latin typeface="+mj-lt"/>
              </a:rPr>
              <a:t>cleaner. </a:t>
            </a:r>
            <a:r>
              <a:rPr lang="en-US" b="1" dirty="0">
                <a:latin typeface="+mj-lt"/>
              </a:rPr>
              <a:t/>
            </a:r>
            <a:br>
              <a:rPr lang="en-US" b="1" dirty="0">
                <a:latin typeface="+mj-lt"/>
              </a:rPr>
            </a:br>
            <a:endParaRPr lang="ru-RU" dirty="0">
              <a:latin typeface="+mj-lt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b="1" dirty="0"/>
              <a:t>Conditional III</a:t>
            </a:r>
            <a:endParaRPr lang="ru-RU" sz="60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7413103"/>
              </p:ext>
            </p:extLst>
          </p:nvPr>
        </p:nvGraphicFramePr>
        <p:xfrm>
          <a:off x="395536" y="2564904"/>
          <a:ext cx="8401080" cy="4042709"/>
        </p:xfrm>
        <a:graphic>
          <a:graphicData uri="http://schemas.openxmlformats.org/drawingml/2006/table">
            <a:tbl>
              <a:tblPr firstRow="1" bandRow="1">
                <a:tableStyleId>{E269D01E-BC32-4049-B463-5C60D7B0CCD2}</a:tableStyleId>
              </a:tblPr>
              <a:tblGrid>
                <a:gridCol w="420054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20054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785950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>
                          <a:latin typeface="+mn-lt"/>
                        </a:rPr>
                        <a:t>If – clause,</a:t>
                      </a:r>
                      <a:endParaRPr lang="ru-RU" sz="4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>
                          <a:latin typeface="+mn-lt"/>
                        </a:rPr>
                        <a:t>main </a:t>
                      </a:r>
                      <a:r>
                        <a:rPr lang="en-US" sz="4400" dirty="0">
                          <a:latin typeface="+mn-lt"/>
                        </a:rPr>
                        <a:t>clause</a:t>
                      </a:r>
                      <a:r>
                        <a:rPr lang="en-US" sz="4400" dirty="0" smtClean="0">
                          <a:latin typeface="+mn-lt"/>
                        </a:rPr>
                        <a:t>.</a:t>
                      </a:r>
                    </a:p>
                    <a:p>
                      <a:pPr algn="ctr"/>
                      <a:r>
                        <a:rPr lang="en-US" sz="4000" dirty="0" smtClean="0">
                          <a:latin typeface="+mn-lt"/>
                        </a:rPr>
                        <a:t>(result)</a:t>
                      </a:r>
                      <a:endParaRPr lang="ru-RU" sz="40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256759"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>
                          <a:latin typeface="+mn-lt"/>
                        </a:rPr>
                        <a:t>The Past Perfect Tense</a:t>
                      </a:r>
                      <a:endParaRPr lang="ru-RU" sz="40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>
                          <a:latin typeface="+mn-lt"/>
                        </a:rPr>
                        <a:t>Would + The Present Perfect Tense</a:t>
                      </a:r>
                      <a:endParaRPr lang="ru-RU" sz="4000" b="1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39552" y="1124744"/>
            <a:ext cx="79208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/>
              <a:t>An unreal past condition and its probable result in the past</a:t>
            </a:r>
            <a:endParaRPr lang="ru-RU" sz="4000" b="1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140968"/>
            <a:ext cx="7993091" cy="2428892"/>
          </a:xfrm>
        </p:spPr>
        <p:txBody>
          <a:bodyPr>
            <a:noAutofit/>
          </a:bodyPr>
          <a:lstStyle/>
          <a:p>
            <a:pPr algn="ctr"/>
            <a:r>
              <a:rPr lang="ru-RU" cap="none" dirty="0" smtClean="0">
                <a:ea typeface="+mn-ea"/>
                <a:cs typeface="+mn-cs"/>
              </a:rPr>
              <a:t>Если бы ты пригласил их, они бы пришли. (Но ты их не пригласил, и, поэтому, они не пришли.)</a:t>
            </a:r>
            <a:endParaRPr lang="ru-RU" cap="none" dirty="0">
              <a:ea typeface="+mn-ea"/>
              <a:cs typeface="+mn-cs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-891480"/>
            <a:ext cx="7772400" cy="3357585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>
                <a:solidFill>
                  <a:schemeClr val="tx1"/>
                </a:solidFill>
                <a:latin typeface="+mj-lt"/>
              </a:rPr>
              <a:t>Example:</a:t>
            </a:r>
            <a:br>
              <a:rPr lang="en-US" sz="4800" b="1" dirty="0">
                <a:solidFill>
                  <a:schemeClr val="tx1"/>
                </a:solidFill>
                <a:latin typeface="+mj-lt"/>
              </a:rPr>
            </a:br>
            <a:r>
              <a:rPr lang="en-US" sz="4800" b="1" dirty="0">
                <a:solidFill>
                  <a:schemeClr val="tx1"/>
                </a:solidFill>
                <a:latin typeface="+mj-lt"/>
              </a:rPr>
              <a:t>If you </a:t>
            </a:r>
            <a:r>
              <a:rPr lang="en-US" sz="4800" b="1" dirty="0">
                <a:solidFill>
                  <a:srgbClr val="FF0000"/>
                </a:solidFill>
                <a:latin typeface="+mj-lt"/>
              </a:rPr>
              <a:t>had invited</a:t>
            </a:r>
            <a:r>
              <a:rPr lang="en-US" sz="4800" b="1" dirty="0">
                <a:solidFill>
                  <a:schemeClr val="tx1"/>
                </a:solidFill>
                <a:latin typeface="+mj-lt"/>
              </a:rPr>
              <a:t> them, they </a:t>
            </a:r>
            <a:r>
              <a:rPr lang="en-US" sz="4800" b="1" dirty="0">
                <a:solidFill>
                  <a:srgbClr val="FF0000"/>
                </a:solidFill>
                <a:latin typeface="+mj-lt"/>
              </a:rPr>
              <a:t>would have come</a:t>
            </a:r>
            <a:r>
              <a:rPr lang="en-US" sz="4800" b="1" dirty="0">
                <a:solidFill>
                  <a:schemeClr val="tx1"/>
                </a:solidFill>
                <a:latin typeface="+mj-lt"/>
              </a:rPr>
              <a:t>.</a:t>
            </a:r>
            <a:endParaRPr lang="ru-RU" sz="2400" b="1" dirty="0"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79388" y="1196975"/>
            <a:ext cx="8964612" cy="5343525"/>
          </a:xfrm>
        </p:spPr>
        <p:txBody>
          <a:bodyPr>
            <a:normAutofit/>
          </a:bodyPr>
          <a:lstStyle/>
          <a:p>
            <a:pPr marL="514350" indent="-514350" eaLnBrk="1" hangingPunct="1">
              <a:lnSpc>
                <a:spcPct val="150000"/>
              </a:lnSpc>
              <a:buFont typeface="Calibri" pitchFamily="34" charset="0"/>
              <a:buAutoNum type="arabicPeriod"/>
              <a:defRPr/>
            </a:pPr>
            <a:r>
              <a:rPr lang="en-US" sz="2600" dirty="0" smtClean="0"/>
              <a:t>If </a:t>
            </a:r>
            <a:r>
              <a:rPr lang="en-US" sz="2600" dirty="0"/>
              <a:t>we </a:t>
            </a:r>
            <a:r>
              <a:rPr lang="en-US" sz="2600" b="1" dirty="0" smtClean="0"/>
              <a:t>(begin</a:t>
            </a:r>
            <a:r>
              <a:rPr lang="en-US" sz="2600" b="1" dirty="0"/>
              <a:t>) </a:t>
            </a:r>
            <a:r>
              <a:rPr lang="en-US" sz="2600" dirty="0"/>
              <a:t>the work earlier, we </a:t>
            </a:r>
            <a:r>
              <a:rPr lang="en-US" sz="2600" b="1" i="1" dirty="0" smtClean="0"/>
              <a:t>(have</a:t>
            </a:r>
            <a:r>
              <a:rPr lang="en-US" sz="2600" b="1" i="1" dirty="0"/>
              <a:t>)</a:t>
            </a:r>
            <a:r>
              <a:rPr lang="en-US" sz="2600" dirty="0"/>
              <a:t> more time.</a:t>
            </a:r>
          </a:p>
          <a:p>
            <a:pPr marL="514350" indent="-514350">
              <a:lnSpc>
                <a:spcPct val="150000"/>
              </a:lnSpc>
              <a:buFont typeface="Calibri" pitchFamily="34" charset="0"/>
              <a:buAutoNum type="arabicPeriod"/>
              <a:defRPr/>
            </a:pPr>
            <a:r>
              <a:rPr lang="en-US" sz="2600" dirty="0"/>
              <a:t>If she </a:t>
            </a:r>
            <a:r>
              <a:rPr lang="ru-RU" sz="2600" b="1" dirty="0"/>
              <a:t>(</a:t>
            </a:r>
            <a:r>
              <a:rPr lang="en-US" sz="2600" b="1" dirty="0"/>
              <a:t>study) </a:t>
            </a:r>
            <a:r>
              <a:rPr lang="en-US" sz="2600" dirty="0"/>
              <a:t>harder, she </a:t>
            </a:r>
            <a:r>
              <a:rPr lang="en-US" sz="2600" b="1" i="1" dirty="0"/>
              <a:t>(pass) </a:t>
            </a:r>
            <a:r>
              <a:rPr lang="en-US" sz="2600" dirty="0"/>
              <a:t>her </a:t>
            </a:r>
            <a:r>
              <a:rPr lang="en-US" sz="2600" dirty="0" smtClean="0"/>
              <a:t>exam  </a:t>
            </a:r>
            <a:r>
              <a:rPr lang="en-US" sz="2600" dirty="0"/>
              <a:t>better then.</a:t>
            </a:r>
          </a:p>
          <a:p>
            <a:pPr marL="514350" indent="-514350" eaLnBrk="1" hangingPunct="1">
              <a:lnSpc>
                <a:spcPct val="150000"/>
              </a:lnSpc>
              <a:buFont typeface="Calibri" pitchFamily="34" charset="0"/>
              <a:buAutoNum type="arabicPeriod"/>
              <a:defRPr/>
            </a:pPr>
            <a:r>
              <a:rPr lang="en-US" sz="2600" dirty="0" smtClean="0"/>
              <a:t>Mary </a:t>
            </a:r>
            <a:r>
              <a:rPr lang="en-US" sz="2600" b="1" dirty="0" smtClean="0"/>
              <a:t>(buy</a:t>
            </a:r>
            <a:r>
              <a:rPr lang="en-US" sz="2600" b="1" dirty="0"/>
              <a:t>) </a:t>
            </a:r>
            <a:r>
              <a:rPr lang="en-US" sz="2600" dirty="0" smtClean="0"/>
              <a:t>some bread if </a:t>
            </a:r>
            <a:r>
              <a:rPr lang="en-US" sz="2600" dirty="0"/>
              <a:t>she </a:t>
            </a:r>
            <a:r>
              <a:rPr lang="en-US" sz="2600" b="1" i="1" dirty="0" smtClean="0"/>
              <a:t>(not, forget</a:t>
            </a:r>
            <a:r>
              <a:rPr lang="en-US" sz="2600" b="1" i="1" dirty="0"/>
              <a:t>) </a:t>
            </a:r>
            <a:r>
              <a:rPr lang="en-US" sz="2600" dirty="0"/>
              <a:t>about it.</a:t>
            </a:r>
          </a:p>
          <a:p>
            <a:pPr marL="514350" indent="-514350" eaLnBrk="1" hangingPunct="1">
              <a:lnSpc>
                <a:spcPct val="150000"/>
              </a:lnSpc>
              <a:buFont typeface="Calibri" pitchFamily="34" charset="0"/>
              <a:buAutoNum type="arabicPeriod"/>
              <a:defRPr/>
            </a:pPr>
            <a:r>
              <a:rPr lang="en-US" sz="2600" dirty="0"/>
              <a:t>They </a:t>
            </a:r>
            <a:r>
              <a:rPr lang="en-US" sz="2600" b="1" dirty="0"/>
              <a:t>(</a:t>
            </a:r>
            <a:r>
              <a:rPr lang="en-US" sz="2600" b="1" dirty="0" smtClean="0"/>
              <a:t>not, get</a:t>
            </a:r>
            <a:r>
              <a:rPr lang="en-US" sz="2600" b="1" dirty="0"/>
              <a:t>) </a:t>
            </a:r>
            <a:r>
              <a:rPr lang="en-US" sz="2600" dirty="0"/>
              <a:t>into that accident if </a:t>
            </a:r>
            <a:r>
              <a:rPr lang="en-US" sz="2600" dirty="0" smtClean="0"/>
              <a:t>Jack </a:t>
            </a:r>
            <a:r>
              <a:rPr lang="en-US" sz="2600" b="1" dirty="0"/>
              <a:t>(</a:t>
            </a:r>
            <a:r>
              <a:rPr lang="en-US" sz="2600" b="1" dirty="0" smtClean="0"/>
              <a:t>not, drive) </a:t>
            </a:r>
            <a:r>
              <a:rPr lang="en-US" sz="2600" dirty="0"/>
              <a:t>so </a:t>
            </a:r>
            <a:r>
              <a:rPr lang="en-US" sz="2600" dirty="0" smtClean="0"/>
              <a:t>fast.</a:t>
            </a:r>
            <a:endParaRPr lang="en-US" sz="2600" dirty="0"/>
          </a:p>
          <a:p>
            <a:pPr marL="514350" indent="-514350" eaLnBrk="1" hangingPunct="1">
              <a:lnSpc>
                <a:spcPct val="150000"/>
              </a:lnSpc>
              <a:buFont typeface="Calibri" pitchFamily="34" charset="0"/>
              <a:buAutoNum type="arabicPeriod"/>
              <a:defRPr/>
            </a:pPr>
            <a:r>
              <a:rPr lang="en-US" sz="2600" dirty="0"/>
              <a:t>The </a:t>
            </a:r>
            <a:r>
              <a:rPr lang="en-US" sz="2600" dirty="0" smtClean="0"/>
              <a:t>cats </a:t>
            </a:r>
            <a:r>
              <a:rPr lang="en-US" sz="2600" b="1" dirty="0" smtClean="0"/>
              <a:t>(get </a:t>
            </a:r>
            <a:r>
              <a:rPr lang="en-US" sz="2600" b="1" dirty="0"/>
              <a:t>out) </a:t>
            </a:r>
            <a:r>
              <a:rPr lang="en-US" sz="2600" dirty="0"/>
              <a:t>if the door </a:t>
            </a:r>
            <a:r>
              <a:rPr lang="en-US" sz="2600" b="1" dirty="0" smtClean="0"/>
              <a:t>(not, be</a:t>
            </a:r>
            <a:r>
              <a:rPr lang="en-US" sz="2600" b="1" dirty="0"/>
              <a:t>) </a:t>
            </a:r>
            <a:r>
              <a:rPr lang="en-US" sz="2600" dirty="0"/>
              <a:t>locked.</a:t>
            </a:r>
          </a:p>
          <a:p>
            <a:pPr marL="514350" indent="-514350" eaLnBrk="1" hangingPunct="1">
              <a:lnSpc>
                <a:spcPct val="150000"/>
              </a:lnSpc>
              <a:buFont typeface="Calibri" pitchFamily="34" charset="0"/>
              <a:buAutoNum type="arabicPeriod"/>
              <a:defRPr/>
            </a:pPr>
            <a:r>
              <a:rPr lang="en-US" sz="2600" dirty="0"/>
              <a:t>If </a:t>
            </a:r>
            <a:r>
              <a:rPr lang="en-US" sz="2600" dirty="0" smtClean="0"/>
              <a:t>Sam  </a:t>
            </a:r>
            <a:r>
              <a:rPr lang="en-US" sz="2600" b="1" i="1" dirty="0" smtClean="0"/>
              <a:t>(ask</a:t>
            </a:r>
            <a:r>
              <a:rPr lang="en-US" sz="2600" b="1" i="1" dirty="0"/>
              <a:t>)</a:t>
            </a:r>
            <a:r>
              <a:rPr lang="en-US" sz="2600" dirty="0"/>
              <a:t> me about the matter,  I </a:t>
            </a:r>
            <a:r>
              <a:rPr lang="en-US" sz="2600" b="1" dirty="0" smtClean="0"/>
              <a:t>(answer</a:t>
            </a:r>
            <a:r>
              <a:rPr lang="en-US" sz="2600" b="1" dirty="0"/>
              <a:t>) </a:t>
            </a:r>
            <a:r>
              <a:rPr lang="en-US" sz="2600" dirty="0"/>
              <a:t>all </a:t>
            </a:r>
            <a:r>
              <a:rPr lang="en-US" sz="2600" dirty="0" smtClean="0"/>
              <a:t>his </a:t>
            </a:r>
            <a:r>
              <a:rPr lang="en-US" sz="2600" dirty="0"/>
              <a:t>questions. </a:t>
            </a:r>
          </a:p>
          <a:p>
            <a:pPr marL="514350" indent="-514350" eaLnBrk="1" hangingPunct="1">
              <a:lnSpc>
                <a:spcPct val="150000"/>
              </a:lnSpc>
              <a:buFont typeface="Calibri" pitchFamily="34" charset="0"/>
              <a:buAutoNum type="arabicPeriod"/>
              <a:defRPr/>
            </a:pPr>
            <a:r>
              <a:rPr lang="en-US" sz="2600" dirty="0"/>
              <a:t>I </a:t>
            </a:r>
            <a:r>
              <a:rPr lang="en-US" sz="2600" b="1" i="1" dirty="0" smtClean="0"/>
              <a:t>(call</a:t>
            </a:r>
            <a:r>
              <a:rPr lang="en-US" sz="2600" b="1" i="1" dirty="0"/>
              <a:t>)</a:t>
            </a:r>
            <a:r>
              <a:rPr lang="en-US" sz="2600" dirty="0"/>
              <a:t> the police if I </a:t>
            </a:r>
            <a:r>
              <a:rPr lang="en-US" sz="2600" b="1" i="1" dirty="0" smtClean="0"/>
              <a:t>(see</a:t>
            </a:r>
            <a:r>
              <a:rPr lang="en-US" sz="2600" b="1" i="1" dirty="0"/>
              <a:t>) </a:t>
            </a:r>
            <a:r>
              <a:rPr lang="en-US" sz="2600" dirty="0" smtClean="0"/>
              <a:t>those robbers </a:t>
            </a:r>
            <a:r>
              <a:rPr lang="en-US" sz="2600" dirty="0"/>
              <a:t>again.</a:t>
            </a:r>
            <a:endParaRPr lang="ru-RU" sz="26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50825" y="404813"/>
            <a:ext cx="8893175" cy="490537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4800" b="1" dirty="0"/>
              <a:t>3</a:t>
            </a:r>
            <a:r>
              <a:rPr lang="en-US" sz="4800" b="1" baseline="30000" dirty="0"/>
              <a:t>d  </a:t>
            </a:r>
            <a:r>
              <a:rPr lang="en-US" sz="4800" b="1" dirty="0"/>
              <a:t>Conditional</a:t>
            </a:r>
            <a:endParaRPr lang="ru-RU" sz="4800" b="1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820472" cy="1944216"/>
          </a:xfrm>
        </p:spPr>
        <p:txBody>
          <a:bodyPr>
            <a:normAutofit/>
          </a:bodyPr>
          <a:lstStyle/>
          <a:p>
            <a:r>
              <a:rPr lang="en-US" dirty="0" smtClean="0"/>
              <a:t>Open the brackets, define the type of the conditional (II or III).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952613"/>
            <a:ext cx="90364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US" sz="2400" dirty="0"/>
              <a:t>If I </a:t>
            </a:r>
            <a:r>
              <a:rPr lang="en-US" sz="2400" dirty="0" smtClean="0"/>
              <a:t>… (be) you</a:t>
            </a:r>
            <a:r>
              <a:rPr lang="en-US" sz="2400" dirty="0"/>
              <a:t>, </a:t>
            </a:r>
            <a:r>
              <a:rPr lang="en-US" sz="2400" dirty="0" err="1"/>
              <a:t>Mrs</a:t>
            </a:r>
            <a:r>
              <a:rPr lang="en-US" sz="2400" dirty="0"/>
              <a:t> </a:t>
            </a:r>
            <a:r>
              <a:rPr lang="en-US" sz="2400" dirty="0" smtClean="0"/>
              <a:t>Black, </a:t>
            </a:r>
            <a:r>
              <a:rPr lang="en-US" sz="2400" dirty="0"/>
              <a:t>I </a:t>
            </a:r>
            <a:r>
              <a:rPr lang="en-US" sz="2400" dirty="0" smtClean="0"/>
              <a:t>… (worry) </a:t>
            </a:r>
            <a:r>
              <a:rPr lang="en-US" sz="2400" dirty="0"/>
              <a:t>about it. </a:t>
            </a:r>
            <a:endParaRPr lang="en-US" sz="2400" dirty="0">
              <a:ea typeface="+mj-ea"/>
              <a:cs typeface="+mj-cs"/>
            </a:endParaRPr>
          </a:p>
          <a:p>
            <a:pPr marL="342900" indent="-342900">
              <a:buAutoNum type="arabicPeriod"/>
            </a:pPr>
            <a:r>
              <a:rPr lang="en-US" sz="2400" dirty="0"/>
              <a:t>I </a:t>
            </a:r>
            <a:r>
              <a:rPr lang="en-US" sz="2400" dirty="0" smtClean="0"/>
              <a:t>… (work)</a:t>
            </a:r>
            <a:r>
              <a:rPr lang="en-US" sz="2400" dirty="0"/>
              <a:t> for them </a:t>
            </a:r>
            <a:r>
              <a:rPr lang="en-US" sz="2400" dirty="0" smtClean="0"/>
              <a:t>even</a:t>
            </a:r>
            <a:r>
              <a:rPr lang="en-US" sz="2400" dirty="0"/>
              <a:t> if they paid me twice my current salary</a:t>
            </a:r>
            <a:r>
              <a:rPr lang="en-US" sz="2400" dirty="0" smtClean="0"/>
              <a:t>.</a:t>
            </a:r>
          </a:p>
          <a:p>
            <a:pPr marL="342900" indent="-342900">
              <a:buAutoNum type="arabicPeriod"/>
            </a:pPr>
            <a:r>
              <a:rPr lang="en-US" sz="2400" dirty="0"/>
              <a:t>If she </a:t>
            </a:r>
            <a:r>
              <a:rPr lang="en-US" sz="2400" dirty="0" smtClean="0"/>
              <a:t>… (call) me yesterday, </a:t>
            </a:r>
            <a:r>
              <a:rPr lang="en-US" sz="2400" dirty="0"/>
              <a:t>I </a:t>
            </a:r>
            <a:r>
              <a:rPr lang="en-US" sz="2400" dirty="0" smtClean="0"/>
              <a:t>(know) that information.</a:t>
            </a:r>
          </a:p>
          <a:p>
            <a:pPr marL="342900" indent="-342900">
              <a:buAutoNum type="arabicPeriod"/>
            </a:pPr>
            <a:r>
              <a:rPr lang="en-US" sz="2400" dirty="0"/>
              <a:t>If I (</a:t>
            </a:r>
            <a:r>
              <a:rPr lang="en-US" sz="2400" dirty="0" smtClean="0"/>
              <a:t>won)</a:t>
            </a:r>
            <a:r>
              <a:rPr lang="en-US" sz="2400" dirty="0"/>
              <a:t> that </a:t>
            </a:r>
            <a:r>
              <a:rPr lang="en-US" sz="2400" dirty="0" smtClean="0"/>
              <a:t>award that day, </a:t>
            </a:r>
            <a:r>
              <a:rPr lang="en-US" sz="2400" dirty="0"/>
              <a:t>my </a:t>
            </a:r>
            <a:r>
              <a:rPr lang="en-US" sz="2400" dirty="0" smtClean="0"/>
              <a:t>life</a:t>
            </a:r>
            <a:r>
              <a:rPr lang="en-US" sz="2400" dirty="0"/>
              <a:t> </a:t>
            </a:r>
            <a:r>
              <a:rPr lang="en-US" sz="2400" dirty="0" smtClean="0"/>
              <a:t>… (change).</a:t>
            </a:r>
          </a:p>
          <a:p>
            <a:pPr marL="342900" indent="-342900">
              <a:buAutoNum type="arabicPeriod"/>
            </a:pPr>
            <a:r>
              <a:rPr lang="en-US" sz="2400" dirty="0"/>
              <a:t>If she </a:t>
            </a:r>
            <a:r>
              <a:rPr lang="en-US" sz="2400" dirty="0" smtClean="0"/>
              <a:t>… (study)</a:t>
            </a:r>
            <a:r>
              <a:rPr lang="en-US" sz="2400" dirty="0"/>
              <a:t> </a:t>
            </a:r>
            <a:r>
              <a:rPr lang="en-US" sz="2400" dirty="0" smtClean="0"/>
              <a:t>science at the university, </a:t>
            </a:r>
            <a:r>
              <a:rPr lang="en-US" sz="2400" dirty="0"/>
              <a:t>she </a:t>
            </a:r>
            <a:r>
              <a:rPr lang="en-US" sz="2400" dirty="0" smtClean="0"/>
              <a:t>… (find)</a:t>
            </a:r>
            <a:r>
              <a:rPr lang="en-US" sz="2400" dirty="0"/>
              <a:t> a better job</a:t>
            </a:r>
            <a:r>
              <a:rPr lang="en-US" sz="2400" dirty="0" smtClean="0"/>
              <a:t>.</a:t>
            </a:r>
            <a:r>
              <a:rPr lang="en-US" sz="2400" dirty="0"/>
              <a:t> </a:t>
            </a:r>
            <a:r>
              <a:rPr lang="en-US" sz="2400" dirty="0" smtClean="0"/>
              <a:t>Unfortunately, she hadn’t.</a:t>
            </a:r>
          </a:p>
          <a:p>
            <a:pPr marL="342900" indent="-342900">
              <a:buAutoNum type="arabicPeriod"/>
            </a:pPr>
            <a:r>
              <a:rPr lang="en-US" sz="2400" dirty="0" smtClean="0"/>
              <a:t>If</a:t>
            </a:r>
            <a:r>
              <a:rPr lang="en-US" sz="2400" dirty="0"/>
              <a:t> I </a:t>
            </a:r>
            <a:r>
              <a:rPr lang="en-US" sz="2400" dirty="0" smtClean="0"/>
              <a:t>… (have)</a:t>
            </a:r>
            <a:r>
              <a:rPr lang="en-US" sz="2400" dirty="0"/>
              <a:t> more money, I </a:t>
            </a:r>
            <a:r>
              <a:rPr lang="en-US" sz="2400" dirty="0" smtClean="0"/>
              <a:t>… (can) buy</a:t>
            </a:r>
            <a:r>
              <a:rPr lang="en-US" sz="2400" dirty="0"/>
              <a:t> a new car</a:t>
            </a:r>
            <a:r>
              <a:rPr lang="en-US" sz="2400" dirty="0" smtClean="0"/>
              <a:t>.</a:t>
            </a:r>
            <a:r>
              <a:rPr lang="en-US" sz="2400" dirty="0"/>
              <a:t> </a:t>
            </a:r>
            <a:endParaRPr lang="en-US" sz="2400" dirty="0" smtClean="0"/>
          </a:p>
          <a:p>
            <a:pPr marL="342900" indent="-342900">
              <a:buAutoNum type="arabicPeriod"/>
            </a:pPr>
            <a:r>
              <a:rPr lang="en-US" sz="2400" dirty="0" smtClean="0"/>
              <a:t>I</a:t>
            </a:r>
            <a:r>
              <a:rPr lang="en-US" sz="2400" dirty="0"/>
              <a:t> </a:t>
            </a:r>
            <a:r>
              <a:rPr lang="en-US" sz="2400" dirty="0" smtClean="0"/>
              <a:t>… (low)</a:t>
            </a:r>
            <a:r>
              <a:rPr lang="en-US" sz="2400" dirty="0"/>
              <a:t> the taxes if I </a:t>
            </a:r>
            <a:r>
              <a:rPr lang="en-US" sz="2400" dirty="0" smtClean="0"/>
              <a:t>… (be)</a:t>
            </a:r>
            <a:r>
              <a:rPr lang="en-US" sz="2400" dirty="0"/>
              <a:t> the President.</a:t>
            </a:r>
            <a:endParaRPr lang="ru-RU" sz="2400" dirty="0"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7066687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31775"/>
            <a:ext cx="8204200" cy="103505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1" dirty="0">
                <a:solidFill>
                  <a:schemeClr val="tx1"/>
                </a:solidFill>
              </a:rPr>
              <a:t>Name the </a:t>
            </a:r>
            <a:r>
              <a:rPr lang="en-US" sz="4800" b="1" dirty="0" smtClean="0">
                <a:solidFill>
                  <a:schemeClr val="tx1"/>
                </a:solidFill>
              </a:rPr>
              <a:t>types </a:t>
            </a:r>
            <a:r>
              <a:rPr lang="en-US" sz="4800" b="1" dirty="0">
                <a:solidFill>
                  <a:schemeClr val="tx1"/>
                </a:solidFill>
              </a:rPr>
              <a:t>of conditional sentences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7870" y="1628800"/>
            <a:ext cx="8964488" cy="4525963"/>
          </a:xfrm>
        </p:spPr>
        <p:txBody>
          <a:bodyPr>
            <a:normAutofit fontScale="62500" lnSpcReduction="20000"/>
          </a:bodyPr>
          <a:lstStyle/>
          <a:p>
            <a:pPr marL="514350" indent="-514350" eaLnBrk="1" hangingPunct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4000" b="1" dirty="0"/>
              <a:t>If I were you, I would tell him about their</a:t>
            </a:r>
            <a:r>
              <a:rPr lang="ru-RU" sz="4000" b="1" dirty="0"/>
              <a:t> </a:t>
            </a:r>
            <a:r>
              <a:rPr lang="en-US" sz="4000" b="1" dirty="0"/>
              <a:t>plan.</a:t>
            </a:r>
          </a:p>
          <a:p>
            <a:pPr marL="514350" indent="-514350" eaLnBrk="1" hangingPunct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4000" b="1" dirty="0"/>
              <a:t>If he had come yesterday, we would have met him.</a:t>
            </a:r>
          </a:p>
          <a:p>
            <a:pPr marL="514350" indent="-514350" eaLnBrk="1" hangingPunct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4000" b="1" dirty="0"/>
              <a:t>If this story were not interesting, I wouldn't read it!</a:t>
            </a:r>
          </a:p>
          <a:p>
            <a:pPr marL="514350" indent="-514350" eaLnBrk="1" hangingPunct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4000" b="1" dirty="0"/>
              <a:t>If we had come a minute later, we would not have seen  the matter.</a:t>
            </a:r>
          </a:p>
          <a:p>
            <a:pPr marL="514350" indent="-514350" eaLnBrk="1" hangingPunct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4000" b="1" dirty="0"/>
              <a:t>If it rains hard  for a long time, water runs along the streets.</a:t>
            </a:r>
          </a:p>
          <a:p>
            <a:pPr marL="514350" indent="-514350" eaLnBrk="1" hangingPunct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4000" b="1" dirty="0"/>
              <a:t>If I have some free time, I will call on you.</a:t>
            </a:r>
          </a:p>
          <a:p>
            <a:pPr eaLnBrk="1" hangingPunct="1">
              <a:lnSpc>
                <a:spcPct val="150000"/>
              </a:lnSpc>
              <a:defRPr/>
            </a:pPr>
            <a:endParaRPr lang="ru-RU" sz="30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>
                <a:latin typeface="Georgia" pitchFamily="18" charset="0"/>
              </a:rPr>
              <a:t>The structure </a:t>
            </a:r>
            <a:endParaRPr lang="ru-RU" sz="5400" b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7"/>
            <a:ext cx="8229600" cy="5072074"/>
          </a:xfrm>
        </p:spPr>
        <p:txBody>
          <a:bodyPr/>
          <a:lstStyle/>
          <a:p>
            <a:pPr algn="ctr">
              <a:buNone/>
            </a:pPr>
            <a:r>
              <a:rPr lang="en-US" dirty="0"/>
              <a:t>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2006579"/>
              </p:ext>
            </p:extLst>
          </p:nvPr>
        </p:nvGraphicFramePr>
        <p:xfrm>
          <a:off x="500034" y="1714488"/>
          <a:ext cx="8358246" cy="183166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03624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32199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831662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/>
                        <a:t>If – clause,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main </a:t>
                      </a:r>
                      <a:r>
                        <a:rPr lang="en-US" sz="4400" dirty="0"/>
                        <a:t>clause</a:t>
                      </a:r>
                      <a:r>
                        <a:rPr lang="en-US" sz="4400" dirty="0" smtClean="0"/>
                        <a:t>.</a:t>
                      </a:r>
                    </a:p>
                    <a:p>
                      <a:pPr algn="ctr"/>
                      <a:r>
                        <a:rPr lang="en-US" sz="4000" dirty="0" smtClean="0"/>
                        <a:t>(result)</a:t>
                      </a:r>
                      <a:endParaRPr lang="ru-RU" sz="4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612201"/>
              </p:ext>
            </p:extLst>
          </p:nvPr>
        </p:nvGraphicFramePr>
        <p:xfrm>
          <a:off x="571472" y="4143380"/>
          <a:ext cx="8286808" cy="1785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340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14340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785950">
                <a:tc>
                  <a:txBody>
                    <a:bodyPr/>
                    <a:lstStyle/>
                    <a:p>
                      <a:pPr algn="ctr"/>
                      <a:r>
                        <a:rPr lang="en-US" sz="4400" b="1" dirty="0" smtClean="0">
                          <a:latin typeface="+mn-lt"/>
                        </a:rPr>
                        <a:t>Main clause</a:t>
                      </a:r>
                    </a:p>
                    <a:p>
                      <a:pPr algn="ctr"/>
                      <a:r>
                        <a:rPr lang="en-US" sz="4000" b="1" dirty="0" smtClean="0">
                          <a:latin typeface="+mn-lt"/>
                        </a:rPr>
                        <a:t>(result)</a:t>
                      </a:r>
                      <a:endParaRPr lang="ru-RU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>
                          <a:latin typeface="+mn-lt"/>
                        </a:rPr>
                        <a:t>i</a:t>
                      </a:r>
                      <a:r>
                        <a:rPr lang="en-US" sz="4400" dirty="0" smtClean="0">
                          <a:latin typeface="+mn-lt"/>
                        </a:rPr>
                        <a:t>f </a:t>
                      </a:r>
                      <a:r>
                        <a:rPr lang="en-US" sz="4400" dirty="0">
                          <a:latin typeface="+mn-lt"/>
                        </a:rPr>
                        <a:t>– clause.</a:t>
                      </a:r>
                      <a:endParaRPr lang="ru-RU" sz="44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>
                <a:solidFill>
                  <a:srgbClr val="FF0000"/>
                </a:solidFill>
              </a:rPr>
              <a:t>Types: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6000" b="1" dirty="0"/>
              <a:t>Zero Conditional</a:t>
            </a:r>
          </a:p>
          <a:p>
            <a:pPr>
              <a:buFont typeface="Wingdings" pitchFamily="2" charset="2"/>
              <a:buChar char="ü"/>
            </a:pPr>
            <a:r>
              <a:rPr lang="en-US" sz="6000" b="1" dirty="0"/>
              <a:t>Conditional I</a:t>
            </a:r>
          </a:p>
          <a:p>
            <a:pPr>
              <a:buFont typeface="Wingdings" pitchFamily="2" charset="2"/>
              <a:buChar char="ü"/>
            </a:pPr>
            <a:r>
              <a:rPr lang="en-US" sz="6000" b="1" dirty="0"/>
              <a:t>Conditional II</a:t>
            </a:r>
          </a:p>
          <a:p>
            <a:pPr>
              <a:buFont typeface="Wingdings" pitchFamily="2" charset="2"/>
              <a:buChar char="ü"/>
            </a:pPr>
            <a:r>
              <a:rPr lang="en-US" sz="6000" b="1" dirty="0"/>
              <a:t>Conditional III</a:t>
            </a:r>
            <a:endParaRPr lang="ru-RU" sz="6000" b="1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Zero Conditional</a:t>
            </a:r>
            <a:endParaRPr lang="ru-RU" sz="60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1503296"/>
              </p:ext>
            </p:extLst>
          </p:nvPr>
        </p:nvGraphicFramePr>
        <p:xfrm>
          <a:off x="323528" y="2564904"/>
          <a:ext cx="8572560" cy="342902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6338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40917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790713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/>
                        <a:t>If – clause,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main </a:t>
                      </a:r>
                      <a:r>
                        <a:rPr lang="en-US" sz="4400" dirty="0"/>
                        <a:t>clause</a:t>
                      </a:r>
                      <a:r>
                        <a:rPr lang="en-US" sz="4400" dirty="0" smtClean="0"/>
                        <a:t>.</a:t>
                      </a:r>
                    </a:p>
                    <a:p>
                      <a:pPr algn="ctr"/>
                      <a:r>
                        <a:rPr lang="en-US" sz="4000" dirty="0" smtClean="0"/>
                        <a:t>(result)</a:t>
                      </a:r>
                      <a:endParaRPr lang="ru-RU" sz="4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38311"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>
                          <a:latin typeface="+mn-lt"/>
                        </a:rPr>
                        <a:t>The  Present Simple Tense</a:t>
                      </a:r>
                      <a:endParaRPr lang="ru-RU" sz="40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>
                          <a:latin typeface="+mn-lt"/>
                        </a:rPr>
                        <a:t>The Present Simple Tense</a:t>
                      </a:r>
                      <a:endParaRPr lang="ru-RU" sz="4000" b="1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771800" y="1412776"/>
            <a:ext cx="30603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/>
              <a:t>General </a:t>
            </a:r>
            <a:r>
              <a:rPr lang="en-US" sz="4000" b="1" dirty="0" smtClean="0"/>
              <a:t>truth</a:t>
            </a:r>
            <a:endParaRPr lang="ru-RU" sz="4000" b="1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492896"/>
            <a:ext cx="7772400" cy="1362075"/>
          </a:xfrm>
        </p:spPr>
        <p:txBody>
          <a:bodyPr>
            <a:normAutofit/>
          </a:bodyPr>
          <a:lstStyle/>
          <a:p>
            <a:pPr algn="ctr"/>
            <a:r>
              <a:rPr lang="ru-RU" cap="none" dirty="0">
                <a:latin typeface="+mn-lt"/>
              </a:rPr>
              <a:t>Если </a:t>
            </a:r>
            <a:r>
              <a:rPr lang="ru-RU" cap="none" dirty="0" smtClean="0">
                <a:latin typeface="+mn-lt"/>
              </a:rPr>
              <a:t>нагревать лед, то он тает.</a:t>
            </a:r>
            <a:endParaRPr lang="ru-RU" cap="none" dirty="0"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91278"/>
            <a:ext cx="7772400" cy="2906726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>
                <a:solidFill>
                  <a:schemeClr val="tx1"/>
                </a:solidFill>
                <a:latin typeface="+mj-lt"/>
              </a:rPr>
              <a:t>Example:</a:t>
            </a:r>
            <a:br>
              <a:rPr lang="en-US" sz="4800" b="1" dirty="0">
                <a:solidFill>
                  <a:schemeClr val="tx1"/>
                </a:solidFill>
                <a:latin typeface="+mj-lt"/>
              </a:rPr>
            </a:br>
            <a:r>
              <a:rPr lang="en-US" sz="4800" b="1" dirty="0">
                <a:solidFill>
                  <a:schemeClr val="tx1"/>
                </a:solidFill>
                <a:latin typeface="+mj-lt"/>
              </a:rPr>
              <a:t>If </a:t>
            </a:r>
            <a:r>
              <a:rPr lang="en-US" sz="4800" b="1" dirty="0" smtClean="0">
                <a:solidFill>
                  <a:schemeClr val="tx1"/>
                </a:solidFill>
                <a:latin typeface="+mj-lt"/>
              </a:rPr>
              <a:t>you </a:t>
            </a:r>
            <a:r>
              <a:rPr lang="en-US" sz="4800" b="1" dirty="0" smtClean="0">
                <a:solidFill>
                  <a:srgbClr val="FF0000"/>
                </a:solidFill>
                <a:latin typeface="+mj-lt"/>
              </a:rPr>
              <a:t>heat</a:t>
            </a:r>
            <a:r>
              <a:rPr lang="en-US" sz="4800" b="1" dirty="0" smtClean="0">
                <a:solidFill>
                  <a:schemeClr val="tx1"/>
                </a:solidFill>
                <a:latin typeface="+mj-lt"/>
              </a:rPr>
              <a:t> ice, it </a:t>
            </a:r>
            <a:r>
              <a:rPr lang="en-US" sz="4800" b="1" dirty="0" smtClean="0">
                <a:solidFill>
                  <a:srgbClr val="FF0000"/>
                </a:solidFill>
                <a:latin typeface="+mj-lt"/>
              </a:rPr>
              <a:t>melts</a:t>
            </a:r>
            <a:r>
              <a:rPr lang="en-US" sz="4800" b="1" dirty="0" smtClean="0">
                <a:solidFill>
                  <a:schemeClr val="tx1"/>
                </a:solidFill>
                <a:latin typeface="+mj-lt"/>
              </a:rPr>
              <a:t>.</a:t>
            </a:r>
            <a:r>
              <a:rPr lang="en-US" sz="4800" b="1" dirty="0">
                <a:solidFill>
                  <a:schemeClr val="tx1"/>
                </a:solidFill>
                <a:latin typeface="+mj-lt"/>
              </a:rPr>
              <a:t/>
            </a:r>
            <a:br>
              <a:rPr lang="en-US" sz="4800" b="1" dirty="0">
                <a:solidFill>
                  <a:schemeClr val="tx1"/>
                </a:solidFill>
                <a:latin typeface="+mj-lt"/>
              </a:rPr>
            </a:br>
            <a:endParaRPr lang="ru-RU" sz="4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108520" y="3501008"/>
            <a:ext cx="950505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err="1">
                <a:latin typeface="+mj-lt"/>
              </a:rPr>
              <a:t>If</a:t>
            </a:r>
            <a:r>
              <a:rPr lang="ru-RU" sz="4800" b="1" dirty="0" smtClean="0">
                <a:latin typeface="+mj-lt"/>
              </a:rPr>
              <a:t> </a:t>
            </a:r>
            <a:r>
              <a:rPr lang="ru-RU" sz="4800" b="1" dirty="0" err="1" smtClean="0">
                <a:latin typeface="+mj-lt"/>
              </a:rPr>
              <a:t>you</a:t>
            </a:r>
            <a:r>
              <a:rPr lang="ru-RU" sz="4800" b="1" dirty="0" smtClean="0">
                <a:latin typeface="+mj-lt"/>
              </a:rPr>
              <a:t> </a:t>
            </a:r>
            <a:r>
              <a:rPr lang="ru-RU" sz="4800" b="1" dirty="0" err="1" smtClean="0">
                <a:latin typeface="+mj-lt"/>
              </a:rPr>
              <a:t>give</a:t>
            </a:r>
            <a:r>
              <a:rPr lang="ru-RU" sz="4800" b="1" dirty="0" smtClean="0">
                <a:latin typeface="+mj-lt"/>
              </a:rPr>
              <a:t> </a:t>
            </a:r>
            <a:r>
              <a:rPr lang="ru-RU" sz="4800" b="1" dirty="0" err="1" smtClean="0">
                <a:latin typeface="+mj-lt"/>
              </a:rPr>
              <a:t>respect</a:t>
            </a:r>
            <a:r>
              <a:rPr lang="ru-RU" sz="4800" b="1" dirty="0" smtClean="0">
                <a:latin typeface="+mj-lt"/>
              </a:rPr>
              <a:t>, </a:t>
            </a:r>
            <a:r>
              <a:rPr lang="ru-RU" sz="4800" b="1" dirty="0" err="1" smtClean="0">
                <a:latin typeface="+mj-lt"/>
              </a:rPr>
              <a:t>you</a:t>
            </a:r>
            <a:r>
              <a:rPr lang="ru-RU" sz="4800" b="1" dirty="0" smtClean="0">
                <a:latin typeface="+mj-lt"/>
              </a:rPr>
              <a:t> </a:t>
            </a:r>
            <a:r>
              <a:rPr lang="ru-RU" sz="4800" b="1" dirty="0" err="1" smtClean="0">
                <a:latin typeface="+mj-lt"/>
              </a:rPr>
              <a:t>get</a:t>
            </a:r>
            <a:r>
              <a:rPr lang="ru-RU" sz="4800" b="1" dirty="0" smtClean="0">
                <a:latin typeface="+mj-lt"/>
              </a:rPr>
              <a:t> </a:t>
            </a:r>
            <a:r>
              <a:rPr lang="ru-RU" sz="4800" b="1" dirty="0" err="1" smtClean="0">
                <a:latin typeface="+mj-lt"/>
              </a:rPr>
              <a:t>respect</a:t>
            </a:r>
            <a:r>
              <a:rPr lang="ru-RU" sz="4800" b="1" dirty="0" smtClean="0">
                <a:latin typeface="+mj-lt"/>
              </a:rPr>
              <a:t>.</a:t>
            </a:r>
            <a:br>
              <a:rPr lang="ru-RU" sz="4800" b="1" dirty="0" smtClean="0">
                <a:latin typeface="+mj-lt"/>
              </a:rPr>
            </a:br>
            <a:r>
              <a:rPr lang="ru-RU" sz="4000" b="1" dirty="0" smtClean="0">
                <a:latin typeface="+mj-lt"/>
              </a:rPr>
              <a:t>Если вы уважаете окружающих, то и вас уважают.</a:t>
            </a:r>
            <a:endParaRPr lang="ru-RU" sz="4000" b="1" dirty="0">
              <a:latin typeface="+mj-lt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125538"/>
            <a:ext cx="9144000" cy="4525962"/>
          </a:xfrm>
        </p:spPr>
        <p:txBody>
          <a:bodyPr>
            <a:noAutofit/>
          </a:bodyPr>
          <a:lstStyle/>
          <a:p>
            <a:pPr marL="514350" indent="-514350" eaLnBrk="1" hangingPunct="1">
              <a:buFont typeface="Calibri" pitchFamily="34" charset="0"/>
              <a:buAutoNum type="arabicPeriod"/>
              <a:defRPr/>
            </a:pPr>
            <a:r>
              <a:rPr lang="en-US" sz="2800" dirty="0"/>
              <a:t>If you </a:t>
            </a:r>
            <a:r>
              <a:rPr lang="en-US" sz="2800" b="1" i="1" dirty="0" smtClean="0"/>
              <a:t>(love</a:t>
            </a:r>
            <a:r>
              <a:rPr lang="en-US" sz="2800" b="1" i="1" dirty="0"/>
              <a:t>)</a:t>
            </a:r>
            <a:r>
              <a:rPr lang="en-US" sz="2800" dirty="0"/>
              <a:t> nature, you never </a:t>
            </a:r>
            <a:r>
              <a:rPr lang="en-US" sz="2800" b="1" i="1" dirty="0" smtClean="0"/>
              <a:t>(throw</a:t>
            </a:r>
            <a:r>
              <a:rPr lang="en-US" sz="2800" b="1" i="1" dirty="0"/>
              <a:t>) </a:t>
            </a:r>
            <a:r>
              <a:rPr lang="en-US" sz="2800" dirty="0" smtClean="0"/>
              <a:t>rubbish outdoors</a:t>
            </a:r>
            <a:r>
              <a:rPr lang="en-US" sz="2800" dirty="0"/>
              <a:t>.</a:t>
            </a:r>
            <a:endParaRPr lang="ru-RU" sz="2800" dirty="0"/>
          </a:p>
          <a:p>
            <a:pPr marL="514350" indent="-514350" eaLnBrk="1" hangingPunct="1">
              <a:buFont typeface="Calibri" pitchFamily="34" charset="0"/>
              <a:buAutoNum type="arabicPeriod"/>
              <a:defRPr/>
            </a:pPr>
            <a:r>
              <a:rPr lang="en-US" sz="2800" dirty="0"/>
              <a:t>If  I </a:t>
            </a:r>
            <a:r>
              <a:rPr lang="en-US" sz="2800" b="1" i="1" dirty="0" smtClean="0"/>
              <a:t>(get </a:t>
            </a:r>
            <a:r>
              <a:rPr lang="en-US" sz="2800" b="1" i="1" dirty="0"/>
              <a:t>up) </a:t>
            </a:r>
            <a:r>
              <a:rPr lang="en-US" sz="2800" dirty="0"/>
              <a:t>late,  I usually </a:t>
            </a:r>
            <a:r>
              <a:rPr lang="en-US" sz="2800" b="1" i="1" dirty="0" smtClean="0"/>
              <a:t>(have</a:t>
            </a:r>
            <a:r>
              <a:rPr lang="en-US" sz="2800" b="1" i="1" dirty="0"/>
              <a:t>) </a:t>
            </a:r>
            <a:r>
              <a:rPr lang="en-US" sz="2800" dirty="0"/>
              <a:t>a headache.</a:t>
            </a:r>
            <a:endParaRPr lang="ru-RU" sz="2800" dirty="0"/>
          </a:p>
          <a:p>
            <a:pPr marL="514350" indent="-514350">
              <a:buFont typeface="Calibri" pitchFamily="34" charset="0"/>
              <a:buAutoNum type="arabicPeriod"/>
              <a:defRPr/>
            </a:pPr>
            <a:r>
              <a:rPr lang="en-US" sz="2800" dirty="0" smtClean="0"/>
              <a:t>When </a:t>
            </a:r>
            <a:r>
              <a:rPr lang="en-US" sz="2800" dirty="0"/>
              <a:t>you </a:t>
            </a:r>
            <a:r>
              <a:rPr lang="en-US" sz="2800" b="1" i="1" dirty="0"/>
              <a:t>(speak), </a:t>
            </a:r>
            <a:r>
              <a:rPr lang="en-US" sz="2800" dirty="0"/>
              <a:t>your vocal chords </a:t>
            </a:r>
            <a:r>
              <a:rPr lang="en-US" sz="2800" b="1" i="1" dirty="0"/>
              <a:t>(vibrate)</a:t>
            </a:r>
            <a:r>
              <a:rPr lang="en-US" sz="2800" dirty="0"/>
              <a:t>.</a:t>
            </a:r>
          </a:p>
          <a:p>
            <a:pPr marL="514350" indent="-514350" eaLnBrk="1" hangingPunct="1">
              <a:buFont typeface="Calibri" pitchFamily="34" charset="0"/>
              <a:buAutoNum type="arabicPeriod"/>
              <a:defRPr/>
            </a:pPr>
            <a:r>
              <a:rPr lang="en-US" sz="2800" dirty="0" smtClean="0"/>
              <a:t>If </a:t>
            </a:r>
            <a:r>
              <a:rPr lang="en-US" sz="2800" dirty="0"/>
              <a:t>you </a:t>
            </a:r>
            <a:r>
              <a:rPr lang="en-US" sz="2800" b="1" i="1" dirty="0"/>
              <a:t>(</a:t>
            </a:r>
            <a:r>
              <a:rPr lang="en-US" sz="2800" b="1" i="1" dirty="0" smtClean="0"/>
              <a:t>not, eat</a:t>
            </a:r>
            <a:r>
              <a:rPr lang="en-US" sz="2800" b="1" i="1" dirty="0"/>
              <a:t>)</a:t>
            </a:r>
            <a:r>
              <a:rPr lang="en-US" sz="2800" i="1" dirty="0"/>
              <a:t> </a:t>
            </a:r>
            <a:r>
              <a:rPr lang="en-US" sz="2800" dirty="0" smtClean="0"/>
              <a:t>for a long time, </a:t>
            </a:r>
            <a:r>
              <a:rPr lang="en-US" sz="2800" dirty="0"/>
              <a:t>you </a:t>
            </a:r>
            <a:r>
              <a:rPr lang="en-US" sz="2800" b="1" i="1" dirty="0" smtClean="0"/>
              <a:t>(get</a:t>
            </a:r>
            <a:r>
              <a:rPr lang="en-US" sz="2800" b="1" i="1" dirty="0"/>
              <a:t>)</a:t>
            </a:r>
            <a:r>
              <a:rPr lang="en-US" sz="2800" dirty="0"/>
              <a:t> </a:t>
            </a:r>
            <a:r>
              <a:rPr lang="en-US" sz="2800" dirty="0" smtClean="0"/>
              <a:t>weak</a:t>
            </a:r>
            <a:r>
              <a:rPr lang="en-US" sz="2800" dirty="0"/>
              <a:t>. </a:t>
            </a:r>
            <a:endParaRPr lang="ru-RU" sz="2800" dirty="0"/>
          </a:p>
          <a:p>
            <a:pPr marL="514350" indent="-514350" eaLnBrk="1" hangingPunct="1">
              <a:buFont typeface="Calibri" pitchFamily="34" charset="0"/>
              <a:buAutoNum type="arabicPeriod"/>
              <a:defRPr/>
            </a:pPr>
            <a:r>
              <a:rPr lang="en-US" sz="2800" dirty="0"/>
              <a:t>If you </a:t>
            </a:r>
            <a:r>
              <a:rPr lang="ru-RU" sz="2800" b="1" i="1" dirty="0" smtClean="0"/>
              <a:t>(</a:t>
            </a:r>
            <a:r>
              <a:rPr lang="en-US" sz="2800" b="1" i="1" dirty="0" smtClean="0"/>
              <a:t>boil) </a:t>
            </a:r>
            <a:r>
              <a:rPr lang="en-US" sz="2800" dirty="0"/>
              <a:t>ice, it </a:t>
            </a:r>
            <a:r>
              <a:rPr lang="en-US" sz="2800" b="1" i="1" dirty="0" smtClean="0"/>
              <a:t>(melt</a:t>
            </a:r>
            <a:r>
              <a:rPr lang="en-US" sz="2800" b="1" i="1" dirty="0"/>
              <a:t>) </a:t>
            </a:r>
            <a:r>
              <a:rPr lang="en-US" sz="2800" dirty="0"/>
              <a:t>and </a:t>
            </a:r>
            <a:r>
              <a:rPr lang="en-US" sz="2800" b="1" i="1" dirty="0" smtClean="0"/>
              <a:t>(turn</a:t>
            </a:r>
            <a:r>
              <a:rPr lang="en-US" sz="2800" b="1" i="1" dirty="0"/>
              <a:t>)</a:t>
            </a:r>
            <a:r>
              <a:rPr lang="en-US" sz="2800" dirty="0"/>
              <a:t> into water.</a:t>
            </a:r>
          </a:p>
          <a:p>
            <a:pPr marL="514350" indent="-514350" eaLnBrk="1" hangingPunct="1">
              <a:buFont typeface="Calibri" pitchFamily="34" charset="0"/>
              <a:buAutoNum type="arabicPeriod"/>
              <a:defRPr/>
            </a:pPr>
            <a:r>
              <a:rPr lang="en-US" sz="2800" dirty="0" smtClean="0"/>
              <a:t>When </a:t>
            </a:r>
            <a:r>
              <a:rPr lang="en-US" sz="2800" dirty="0"/>
              <a:t>a storm </a:t>
            </a:r>
            <a:r>
              <a:rPr lang="en-US" sz="2800" b="1" i="1" dirty="0" smtClean="0"/>
              <a:t>(begin</a:t>
            </a:r>
            <a:r>
              <a:rPr lang="en-US" sz="2800" b="1" i="1" dirty="0"/>
              <a:t>), </a:t>
            </a:r>
            <a:r>
              <a:rPr lang="en-US" sz="2800" dirty="0"/>
              <a:t>people </a:t>
            </a:r>
            <a:r>
              <a:rPr lang="en-US" sz="2800" b="1" i="1" dirty="0" smtClean="0"/>
              <a:t>(to shelter</a:t>
            </a:r>
            <a:r>
              <a:rPr lang="en-US" sz="2800" b="1" i="1" dirty="0"/>
              <a:t>) </a:t>
            </a:r>
            <a:r>
              <a:rPr lang="en-US" sz="2800" dirty="0"/>
              <a:t>in their homes.</a:t>
            </a:r>
            <a:endParaRPr lang="ru-RU" sz="28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88913"/>
            <a:ext cx="9144000" cy="777875"/>
          </a:xfrm>
        </p:spPr>
        <p:txBody>
          <a:bodyPr>
            <a:noAutofit/>
          </a:bodyPr>
          <a:lstStyle/>
          <a:p>
            <a:pPr marL="742950" indent="-742950" eaLnBrk="1" hangingPunct="1">
              <a:defRPr/>
            </a:pPr>
            <a:r>
              <a:rPr lang="en-US" sz="4800" b="1" dirty="0"/>
              <a:t>Zero conditional</a:t>
            </a:r>
            <a:endParaRPr lang="ru-RU" sz="4800" b="1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Conditional I</a:t>
            </a:r>
            <a:endParaRPr lang="ru-RU" sz="60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6938250"/>
              </p:ext>
            </p:extLst>
          </p:nvPr>
        </p:nvGraphicFramePr>
        <p:xfrm>
          <a:off x="395536" y="2492896"/>
          <a:ext cx="8401080" cy="4071966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420054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20054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126472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>
                          <a:latin typeface="+mn-lt"/>
                        </a:rPr>
                        <a:t>If – clause,</a:t>
                      </a:r>
                      <a:endParaRPr lang="ru-RU" sz="4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>
                          <a:latin typeface="+mn-lt"/>
                        </a:rPr>
                        <a:t>main </a:t>
                      </a:r>
                      <a:r>
                        <a:rPr lang="en-US" sz="4400" dirty="0">
                          <a:latin typeface="+mn-lt"/>
                        </a:rPr>
                        <a:t>clause</a:t>
                      </a:r>
                      <a:r>
                        <a:rPr lang="en-US" sz="4400" dirty="0" smtClean="0">
                          <a:latin typeface="+mn-lt"/>
                        </a:rPr>
                        <a:t>.</a:t>
                      </a:r>
                      <a:endParaRPr lang="ru-RU" sz="4400" dirty="0" smtClean="0">
                        <a:latin typeface="+mn-lt"/>
                      </a:endParaRPr>
                    </a:p>
                    <a:p>
                      <a:pPr algn="ctr"/>
                      <a:r>
                        <a:rPr lang="ru-RU" sz="4000" dirty="0" smtClean="0">
                          <a:latin typeface="+mn-lt"/>
                        </a:rPr>
                        <a:t>(</a:t>
                      </a:r>
                      <a:r>
                        <a:rPr lang="en-US" sz="4000" dirty="0" smtClean="0">
                          <a:latin typeface="+mn-lt"/>
                        </a:rPr>
                        <a:t>result</a:t>
                      </a:r>
                      <a:r>
                        <a:rPr lang="ru-RU" sz="4000" dirty="0" smtClean="0">
                          <a:latin typeface="+mn-lt"/>
                        </a:rPr>
                        <a:t>)</a:t>
                      </a:r>
                      <a:endParaRPr lang="ru-RU" sz="40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945494"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>
                          <a:latin typeface="+mn-lt"/>
                        </a:rPr>
                        <a:t>The Present Simple Tense</a:t>
                      </a:r>
                      <a:endParaRPr lang="ru-RU" sz="40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>
                          <a:latin typeface="+mn-lt"/>
                        </a:rPr>
                        <a:t>Will</a:t>
                      </a:r>
                      <a:r>
                        <a:rPr lang="en-US" sz="4000" b="1" baseline="0" dirty="0">
                          <a:latin typeface="+mn-lt"/>
                        </a:rPr>
                        <a:t> + infinitive</a:t>
                      </a:r>
                      <a:endParaRPr lang="ru-RU" sz="4000" b="1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081091" y="1268758"/>
            <a:ext cx="4983224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/>
              <a:t>A possible condition </a:t>
            </a:r>
            <a:endParaRPr lang="en-US" sz="4000" b="1" dirty="0" smtClean="0"/>
          </a:p>
          <a:p>
            <a:r>
              <a:rPr lang="en-US" sz="4000" b="1" dirty="0" smtClean="0"/>
              <a:t>and </a:t>
            </a:r>
            <a:r>
              <a:rPr lang="en-US" sz="4000" b="1" dirty="0"/>
              <a:t>its probable result</a:t>
            </a:r>
            <a:endParaRPr lang="ru-RU" sz="4000" b="1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-324543" y="1052736"/>
            <a:ext cx="9468543" cy="4824536"/>
          </a:xfrm>
        </p:spPr>
        <p:txBody>
          <a:bodyPr>
            <a:normAutofit/>
          </a:bodyPr>
          <a:lstStyle/>
          <a:p>
            <a:pPr algn="ctr">
              <a:spcBef>
                <a:spcPct val="0"/>
              </a:spcBef>
            </a:pPr>
            <a:r>
              <a:rPr lang="en-US" sz="4800" b="1" dirty="0">
                <a:solidFill>
                  <a:schemeClr val="tx1"/>
                </a:solidFill>
                <a:latin typeface="+mj-lt"/>
              </a:rPr>
              <a:t>Example:</a:t>
            </a:r>
            <a:br>
              <a:rPr lang="en-US" sz="4800" b="1" dirty="0">
                <a:solidFill>
                  <a:schemeClr val="tx1"/>
                </a:solidFill>
                <a:latin typeface="+mj-lt"/>
              </a:rPr>
            </a:br>
            <a:r>
              <a:rPr lang="en-US" sz="4800" b="1" dirty="0">
                <a:solidFill>
                  <a:schemeClr val="tx1"/>
                </a:solidFill>
                <a:latin typeface="+mj-lt"/>
              </a:rPr>
              <a:t>The match </a:t>
            </a:r>
            <a:r>
              <a:rPr lang="en-US" sz="4800" b="1" dirty="0">
                <a:solidFill>
                  <a:srgbClr val="FF0000"/>
                </a:solidFill>
                <a:latin typeface="+mj-lt"/>
              </a:rPr>
              <a:t>will be</a:t>
            </a:r>
            <a:r>
              <a:rPr lang="en-US" sz="4800" b="1" dirty="0">
                <a:solidFill>
                  <a:schemeClr val="tx1"/>
                </a:solidFill>
                <a:latin typeface="+mj-lt"/>
              </a:rPr>
              <a:t> cancelled if it </a:t>
            </a:r>
            <a:r>
              <a:rPr lang="en-US" sz="4800" b="1" dirty="0">
                <a:solidFill>
                  <a:srgbClr val="FF0000"/>
                </a:solidFill>
                <a:latin typeface="+mj-lt"/>
              </a:rPr>
              <a:t>rains</a:t>
            </a:r>
            <a:r>
              <a:rPr lang="en-US" sz="4800" b="1" dirty="0" smtClean="0">
                <a:solidFill>
                  <a:schemeClr val="tx1"/>
                </a:solidFill>
                <a:latin typeface="+mj-lt"/>
              </a:rPr>
              <a:t>.</a:t>
            </a:r>
          </a:p>
          <a:p>
            <a:pPr algn="ctr">
              <a:spcBef>
                <a:spcPct val="0"/>
              </a:spcBef>
            </a:pPr>
            <a:r>
              <a:rPr lang="en-US" sz="5200" b="1" dirty="0">
                <a:solidFill>
                  <a:schemeClr val="tx1"/>
                </a:solidFill>
                <a:latin typeface="+mj-lt"/>
              </a:rPr>
              <a:t/>
            </a:r>
            <a:br>
              <a:rPr lang="en-US" sz="5200" b="1" dirty="0">
                <a:solidFill>
                  <a:schemeClr val="tx1"/>
                </a:solidFill>
                <a:latin typeface="+mj-lt"/>
              </a:rPr>
            </a:br>
            <a:r>
              <a:rPr lang="en-US" sz="4000" b="1" dirty="0" err="1">
                <a:solidFill>
                  <a:schemeClr val="tx1"/>
                </a:solidFill>
                <a:ea typeface="+mj-ea"/>
                <a:cs typeface="+mj-cs"/>
              </a:rPr>
              <a:t>Матч</a:t>
            </a:r>
            <a:r>
              <a:rPr lang="en-US" sz="4000" b="1" dirty="0">
                <a:solidFill>
                  <a:schemeClr val="tx1"/>
                </a:solidFill>
                <a:ea typeface="+mj-ea"/>
                <a:cs typeface="+mj-cs"/>
              </a:rPr>
              <a:t> </a:t>
            </a:r>
            <a:r>
              <a:rPr lang="en-US" sz="4000" b="1" dirty="0" err="1">
                <a:solidFill>
                  <a:schemeClr val="tx1"/>
                </a:solidFill>
                <a:ea typeface="+mj-ea"/>
                <a:cs typeface="+mj-cs"/>
              </a:rPr>
              <a:t>отменят</a:t>
            </a:r>
            <a:r>
              <a:rPr lang="en-US" sz="4000" b="1" dirty="0">
                <a:solidFill>
                  <a:schemeClr val="tx1"/>
                </a:solidFill>
                <a:ea typeface="+mj-ea"/>
                <a:cs typeface="+mj-cs"/>
              </a:rPr>
              <a:t>, </a:t>
            </a:r>
            <a:r>
              <a:rPr lang="en-US" sz="4000" b="1" dirty="0" err="1">
                <a:solidFill>
                  <a:schemeClr val="tx1"/>
                </a:solidFill>
                <a:ea typeface="+mj-ea"/>
                <a:cs typeface="+mj-cs"/>
              </a:rPr>
              <a:t>если</a:t>
            </a:r>
            <a:r>
              <a:rPr lang="en-US" sz="4000" b="1" dirty="0">
                <a:solidFill>
                  <a:schemeClr val="tx1"/>
                </a:solidFill>
                <a:ea typeface="+mj-ea"/>
                <a:cs typeface="+mj-cs"/>
              </a:rPr>
              <a:t> </a:t>
            </a:r>
            <a:r>
              <a:rPr lang="en-US" sz="4000" b="1" dirty="0" err="1">
                <a:solidFill>
                  <a:schemeClr val="tx1"/>
                </a:solidFill>
                <a:ea typeface="+mj-ea"/>
                <a:cs typeface="+mj-cs"/>
              </a:rPr>
              <a:t>пойдет</a:t>
            </a:r>
            <a:r>
              <a:rPr lang="en-US" sz="4000" b="1" dirty="0">
                <a:solidFill>
                  <a:schemeClr val="tx1"/>
                </a:solidFill>
                <a:ea typeface="+mj-ea"/>
                <a:cs typeface="+mj-cs"/>
              </a:rPr>
              <a:t> </a:t>
            </a:r>
            <a:r>
              <a:rPr lang="en-US" sz="4000" b="1" dirty="0" err="1">
                <a:solidFill>
                  <a:schemeClr val="tx1"/>
                </a:solidFill>
                <a:ea typeface="+mj-ea"/>
                <a:cs typeface="+mj-cs"/>
              </a:rPr>
              <a:t>дождь</a:t>
            </a:r>
            <a:r>
              <a:rPr lang="en-US" sz="4000" b="1" dirty="0">
                <a:solidFill>
                  <a:schemeClr val="tx1"/>
                </a:solidFill>
                <a:ea typeface="+mj-ea"/>
                <a:cs typeface="+mj-cs"/>
              </a:rPr>
              <a:t>.</a:t>
            </a:r>
            <a:br>
              <a:rPr lang="en-US" sz="4000" b="1" dirty="0">
                <a:solidFill>
                  <a:schemeClr val="tx1"/>
                </a:solidFill>
                <a:ea typeface="+mj-ea"/>
                <a:cs typeface="+mj-cs"/>
              </a:rPr>
            </a:br>
            <a:endParaRPr lang="ru-RU" sz="4000" b="1" dirty="0">
              <a:solidFill>
                <a:schemeClr val="tx1"/>
              </a:solidFill>
              <a:ea typeface="+mj-ea"/>
              <a:cs typeface="+mj-cs"/>
            </a:endParaRPr>
          </a:p>
          <a:p>
            <a:endParaRPr lang="ru-RU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490538"/>
          </a:xfrm>
        </p:spPr>
        <p:txBody>
          <a:bodyPr>
            <a:normAutofit fontScale="90000"/>
          </a:bodyPr>
          <a:lstStyle/>
          <a:p>
            <a:pPr marL="742950" indent="-742950" eaLnBrk="1" hangingPunct="1">
              <a:defRPr/>
            </a:pPr>
            <a:r>
              <a:rPr lang="en-US" sz="4000" b="1" dirty="0"/>
              <a:t>1</a:t>
            </a:r>
            <a:r>
              <a:rPr lang="en-US" sz="4000" b="1" baseline="30000" dirty="0"/>
              <a:t>st   </a:t>
            </a:r>
            <a:r>
              <a:rPr lang="en-US" sz="4000" b="1" dirty="0"/>
              <a:t>Conditional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809625"/>
            <a:ext cx="9144000" cy="6048375"/>
          </a:xfrm>
        </p:spPr>
        <p:txBody>
          <a:bodyPr>
            <a:normAutofit lnSpcReduction="10000"/>
          </a:bodyPr>
          <a:lstStyle/>
          <a:p>
            <a:pPr marL="609600" indent="-609600">
              <a:lnSpc>
                <a:spcPct val="150000"/>
              </a:lnSpc>
              <a:buFont typeface="Calibri" pitchFamily="34" charset="0"/>
              <a:buAutoNum type="arabicPeriod"/>
              <a:defRPr/>
            </a:pPr>
            <a:r>
              <a:rPr lang="en-US" sz="2600" dirty="0"/>
              <a:t>If he </a:t>
            </a:r>
            <a:r>
              <a:rPr lang="en-US" sz="2600" b="1" i="1" dirty="0"/>
              <a:t>(have)</a:t>
            </a:r>
            <a:r>
              <a:rPr lang="en-US" sz="2600" dirty="0"/>
              <a:t> a temperature,  he </a:t>
            </a:r>
            <a:r>
              <a:rPr lang="en-US" sz="2600" b="1" i="1" dirty="0"/>
              <a:t>(go)</a:t>
            </a:r>
            <a:r>
              <a:rPr lang="en-US" sz="2600" dirty="0"/>
              <a:t> to the doctor. </a:t>
            </a:r>
          </a:p>
          <a:p>
            <a:pPr marL="609600" indent="-609600" eaLnBrk="1" hangingPunct="1">
              <a:lnSpc>
                <a:spcPct val="150000"/>
              </a:lnSpc>
              <a:buFont typeface="Calibri" pitchFamily="34" charset="0"/>
              <a:buAutoNum type="arabicPeriod"/>
              <a:defRPr/>
            </a:pPr>
            <a:r>
              <a:rPr lang="en-US" sz="2600" dirty="0" smtClean="0"/>
              <a:t>If </a:t>
            </a:r>
            <a:r>
              <a:rPr lang="en-US" sz="2600" dirty="0"/>
              <a:t>we </a:t>
            </a:r>
            <a:r>
              <a:rPr lang="en-US" sz="2600" b="1" i="1" dirty="0" smtClean="0"/>
              <a:t>(walk</a:t>
            </a:r>
            <a:r>
              <a:rPr lang="en-US" sz="2600" b="1" i="1" dirty="0"/>
              <a:t>)</a:t>
            </a:r>
            <a:r>
              <a:rPr lang="en-US" sz="2600" dirty="0"/>
              <a:t> to the park, we </a:t>
            </a:r>
            <a:r>
              <a:rPr lang="en-US" sz="2600" b="1" i="1" dirty="0" smtClean="0"/>
              <a:t>(feed</a:t>
            </a:r>
            <a:r>
              <a:rPr lang="en-US" sz="2600" b="1" i="1" dirty="0"/>
              <a:t>)</a:t>
            </a:r>
            <a:r>
              <a:rPr lang="en-US" sz="2600" dirty="0"/>
              <a:t>  some birds there.</a:t>
            </a:r>
          </a:p>
          <a:p>
            <a:pPr marL="609600" indent="-609600">
              <a:lnSpc>
                <a:spcPct val="150000"/>
              </a:lnSpc>
              <a:buFont typeface="Calibri" pitchFamily="34" charset="0"/>
              <a:buAutoNum type="arabicPeriod"/>
              <a:defRPr/>
            </a:pPr>
            <a:r>
              <a:rPr lang="en-US" sz="2600" dirty="0"/>
              <a:t>If you </a:t>
            </a:r>
            <a:r>
              <a:rPr lang="en-US" sz="2600" b="1" i="1" dirty="0"/>
              <a:t>(wear)</a:t>
            </a:r>
            <a:r>
              <a:rPr lang="en-US" sz="2600" dirty="0"/>
              <a:t> this blouse, you </a:t>
            </a:r>
            <a:r>
              <a:rPr lang="en-US" sz="2600" b="1" i="1" dirty="0"/>
              <a:t>(look)</a:t>
            </a:r>
            <a:r>
              <a:rPr lang="en-US" sz="2600" dirty="0"/>
              <a:t> a bit strange. </a:t>
            </a:r>
            <a:endParaRPr lang="ru-RU" sz="2600" dirty="0"/>
          </a:p>
          <a:p>
            <a:pPr marL="609600" indent="-609600" eaLnBrk="1" hangingPunct="1">
              <a:lnSpc>
                <a:spcPct val="150000"/>
              </a:lnSpc>
              <a:buFont typeface="Calibri" pitchFamily="34" charset="0"/>
              <a:buAutoNum type="arabicPeriod"/>
              <a:defRPr/>
            </a:pPr>
            <a:r>
              <a:rPr lang="en-US" sz="2600" dirty="0" smtClean="0"/>
              <a:t>If </a:t>
            </a:r>
            <a:r>
              <a:rPr lang="en-US" sz="2600" dirty="0"/>
              <a:t>they </a:t>
            </a:r>
            <a:r>
              <a:rPr lang="en-US" sz="2600" b="1" i="1" dirty="0" smtClean="0"/>
              <a:t>(go</a:t>
            </a:r>
            <a:r>
              <a:rPr lang="en-US" sz="2600" b="1" i="1" dirty="0"/>
              <a:t>)</a:t>
            </a:r>
            <a:r>
              <a:rPr lang="en-US" sz="2600" dirty="0"/>
              <a:t> to the disco,  they </a:t>
            </a:r>
            <a:r>
              <a:rPr lang="en-US" sz="2600" b="1" i="1" dirty="0" smtClean="0"/>
              <a:t>(dance)</a:t>
            </a:r>
            <a:r>
              <a:rPr lang="en-US" sz="2600" dirty="0" smtClean="0"/>
              <a:t> all night long. </a:t>
            </a:r>
            <a:endParaRPr lang="en-US" sz="2600" dirty="0"/>
          </a:p>
          <a:p>
            <a:pPr marL="609600" indent="-609600" eaLnBrk="1" hangingPunct="1">
              <a:lnSpc>
                <a:spcPct val="150000"/>
              </a:lnSpc>
              <a:buFont typeface="Calibri" pitchFamily="34" charset="0"/>
              <a:buAutoNum type="arabicPeriod"/>
              <a:defRPr/>
            </a:pPr>
            <a:r>
              <a:rPr lang="en-US" sz="2600" dirty="0"/>
              <a:t>If I </a:t>
            </a:r>
            <a:r>
              <a:rPr lang="en-US" sz="2600" b="1" i="1" dirty="0" smtClean="0"/>
              <a:t>(go</a:t>
            </a:r>
            <a:r>
              <a:rPr lang="en-US" sz="2600" b="1" i="1" dirty="0"/>
              <a:t>)</a:t>
            </a:r>
            <a:r>
              <a:rPr lang="en-US" sz="2600" dirty="0"/>
              <a:t> to the theatre, I </a:t>
            </a:r>
            <a:r>
              <a:rPr lang="en-US" sz="2600" b="1" i="1" dirty="0" smtClean="0"/>
              <a:t>(watch</a:t>
            </a:r>
            <a:r>
              <a:rPr lang="en-US" sz="2600" b="1" i="1" dirty="0"/>
              <a:t>)</a:t>
            </a:r>
            <a:r>
              <a:rPr lang="en-US" sz="2600" dirty="0"/>
              <a:t> an </a:t>
            </a:r>
            <a:r>
              <a:rPr lang="en-US" sz="2600" dirty="0" smtClean="0"/>
              <a:t>amazing </a:t>
            </a:r>
            <a:r>
              <a:rPr lang="en-US" sz="2600" dirty="0"/>
              <a:t>play.</a:t>
            </a:r>
            <a:endParaRPr lang="ru-RU" sz="2600" dirty="0"/>
          </a:p>
          <a:p>
            <a:pPr marL="609600" indent="-609600" eaLnBrk="1" hangingPunct="1">
              <a:lnSpc>
                <a:spcPct val="150000"/>
              </a:lnSpc>
              <a:buFont typeface="Calibri" pitchFamily="34" charset="0"/>
              <a:buAutoNum type="arabicPeriod"/>
              <a:defRPr/>
            </a:pPr>
            <a:r>
              <a:rPr lang="en-US" sz="2600" dirty="0"/>
              <a:t>If  you </a:t>
            </a:r>
            <a:r>
              <a:rPr lang="en-US" sz="2600" b="1" i="1" dirty="0" smtClean="0"/>
              <a:t>(study</a:t>
            </a:r>
            <a:r>
              <a:rPr lang="en-US" sz="2600" b="1" i="1" dirty="0"/>
              <a:t>) </a:t>
            </a:r>
            <a:r>
              <a:rPr lang="en-US" sz="2600" dirty="0"/>
              <a:t>hard</a:t>
            </a:r>
            <a:r>
              <a:rPr lang="en-US" sz="2600" b="1" i="1" dirty="0"/>
              <a:t>,</a:t>
            </a:r>
            <a:r>
              <a:rPr lang="en-US" sz="2600" dirty="0"/>
              <a:t>  you </a:t>
            </a:r>
            <a:r>
              <a:rPr lang="en-US" sz="2600" b="1" i="1" dirty="0" smtClean="0"/>
              <a:t>(pass</a:t>
            </a:r>
            <a:r>
              <a:rPr lang="en-US" sz="2600" b="1" i="1" dirty="0"/>
              <a:t>)</a:t>
            </a:r>
            <a:r>
              <a:rPr lang="en-US" sz="2600" dirty="0"/>
              <a:t> this exam. </a:t>
            </a:r>
            <a:endParaRPr lang="ru-RU" sz="2600" dirty="0"/>
          </a:p>
          <a:p>
            <a:pPr marL="609600" indent="-609600" eaLnBrk="1" hangingPunct="1">
              <a:lnSpc>
                <a:spcPct val="150000"/>
              </a:lnSpc>
              <a:buFont typeface="Calibri" pitchFamily="34" charset="0"/>
              <a:buAutoNum type="arabicPeriod"/>
              <a:defRPr/>
            </a:pPr>
            <a:r>
              <a:rPr lang="en-US" sz="2600" dirty="0" smtClean="0"/>
              <a:t>If </a:t>
            </a:r>
            <a:r>
              <a:rPr lang="en-US" sz="2600" dirty="0"/>
              <a:t>you </a:t>
            </a:r>
            <a:r>
              <a:rPr lang="en-US" sz="2600" b="1" i="1" dirty="0" smtClean="0"/>
              <a:t>(play</a:t>
            </a:r>
            <a:r>
              <a:rPr lang="en-US" sz="2600" b="1" i="1" dirty="0"/>
              <a:t>)</a:t>
            </a:r>
            <a:r>
              <a:rPr lang="en-US" sz="2600" dirty="0"/>
              <a:t> </a:t>
            </a:r>
            <a:r>
              <a:rPr lang="en-US" sz="2600" dirty="0" smtClean="0"/>
              <a:t>this </a:t>
            </a:r>
            <a:r>
              <a:rPr lang="en-US" sz="2600" dirty="0"/>
              <a:t>composition, your guests </a:t>
            </a:r>
            <a:r>
              <a:rPr lang="en-US" sz="2600" b="1" i="1" dirty="0"/>
              <a:t>(be pleased).</a:t>
            </a:r>
            <a:endParaRPr lang="ru-RU" sz="2600" dirty="0"/>
          </a:p>
          <a:p>
            <a:pPr marL="609600" indent="-609600" eaLnBrk="1" hangingPunct="1">
              <a:lnSpc>
                <a:spcPct val="150000"/>
              </a:lnSpc>
              <a:buFont typeface="Calibri" pitchFamily="34" charset="0"/>
              <a:buAutoNum type="arabicPeriod"/>
              <a:defRPr/>
            </a:pPr>
            <a:r>
              <a:rPr lang="en-US" sz="2600" dirty="0"/>
              <a:t>If </a:t>
            </a:r>
            <a:r>
              <a:rPr lang="en-US" sz="2600" dirty="0" smtClean="0"/>
              <a:t>Bob </a:t>
            </a:r>
            <a:r>
              <a:rPr lang="en-US" sz="2600" b="1" i="1" dirty="0" smtClean="0"/>
              <a:t>(forget</a:t>
            </a:r>
            <a:r>
              <a:rPr lang="en-US" sz="2600" b="1" i="1" dirty="0"/>
              <a:t>)</a:t>
            </a:r>
            <a:r>
              <a:rPr lang="en-US" sz="2600" dirty="0"/>
              <a:t> his umbrella, I </a:t>
            </a:r>
            <a:r>
              <a:rPr lang="en-US" sz="2600" b="1" i="1" dirty="0" smtClean="0"/>
              <a:t>(give</a:t>
            </a:r>
            <a:r>
              <a:rPr lang="en-US" sz="2600" b="1" i="1" dirty="0"/>
              <a:t>)</a:t>
            </a:r>
            <a:r>
              <a:rPr lang="en-US" sz="2600" dirty="0"/>
              <a:t> him mine. </a:t>
            </a:r>
          </a:p>
          <a:p>
            <a:pPr marL="609600" indent="-609600" eaLnBrk="1" hangingPunct="1">
              <a:lnSpc>
                <a:spcPct val="150000"/>
              </a:lnSpc>
              <a:buFont typeface="Calibri" pitchFamily="34" charset="0"/>
              <a:buAutoNum type="arabicPeriod"/>
              <a:defRPr/>
            </a:pPr>
            <a:r>
              <a:rPr lang="en-US" sz="2600" dirty="0"/>
              <a:t>If the sun </a:t>
            </a:r>
            <a:r>
              <a:rPr lang="en-US" sz="2600" b="1" i="1" dirty="0"/>
              <a:t>(to shine) </a:t>
            </a:r>
            <a:r>
              <a:rPr lang="en-US" sz="2600" dirty="0"/>
              <a:t>all day</a:t>
            </a:r>
            <a:r>
              <a:rPr lang="en-US" sz="2600" b="1" i="1" dirty="0"/>
              <a:t>,</a:t>
            </a:r>
            <a:r>
              <a:rPr lang="en-US" sz="2600" dirty="0"/>
              <a:t> we </a:t>
            </a:r>
            <a:r>
              <a:rPr lang="en-US" sz="2600" b="1" i="1" dirty="0" smtClean="0"/>
              <a:t>(go</a:t>
            </a:r>
            <a:r>
              <a:rPr lang="en-US" sz="2600" b="1" i="1" dirty="0"/>
              <a:t>)</a:t>
            </a:r>
            <a:r>
              <a:rPr lang="en-US" sz="2600" dirty="0"/>
              <a:t> </a:t>
            </a:r>
            <a:r>
              <a:rPr lang="en-US" sz="2600" dirty="0" smtClean="0"/>
              <a:t>swimming. </a:t>
            </a:r>
            <a:endParaRPr lang="en-US" sz="26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466</TotalTime>
  <Words>802</Words>
  <Application>Microsoft Office PowerPoint</Application>
  <PresentationFormat>Экран (4:3)</PresentationFormat>
  <Paragraphs>117</Paragraphs>
  <Slides>19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CONDITIONAL SENTENCES</vt:lpstr>
      <vt:lpstr>The structure </vt:lpstr>
      <vt:lpstr>Types:</vt:lpstr>
      <vt:lpstr>Zero Conditional</vt:lpstr>
      <vt:lpstr>Если нагревать лед, то он тает.</vt:lpstr>
      <vt:lpstr>Zero conditional</vt:lpstr>
      <vt:lpstr>Conditional I</vt:lpstr>
      <vt:lpstr>Презентация PowerPoint</vt:lpstr>
      <vt:lpstr>1st   Conditional</vt:lpstr>
      <vt:lpstr>Open the brackets, define the type of the conditional (0 or I).</vt:lpstr>
      <vt:lpstr>Conditional II</vt:lpstr>
      <vt:lpstr>Remember!  In Conditional II the verb “to be” sometimes has the form “were” instead of “was”</vt:lpstr>
      <vt:lpstr>2d   Conditional</vt:lpstr>
      <vt:lpstr>Если бы мы перерабатывали мусор, наша окружающая среда была бы чище.</vt:lpstr>
      <vt:lpstr>Conditional III</vt:lpstr>
      <vt:lpstr>Если бы ты пригласил их, они бы пришли. (Но ты их не пригласил, и, поэтому, они не пришли.)</vt:lpstr>
      <vt:lpstr>3d  Conditional</vt:lpstr>
      <vt:lpstr>Open the brackets, define the type of the conditional (II or III).</vt:lpstr>
      <vt:lpstr>Name the types of conditional sentences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CONDITIONAL SENTENCES</dc:title>
  <dc:creator>Лесенок</dc:creator>
  <cp:lastModifiedBy>User</cp:lastModifiedBy>
  <cp:revision>56</cp:revision>
  <dcterms:created xsi:type="dcterms:W3CDTF">2011-11-19T15:38:18Z</dcterms:created>
  <dcterms:modified xsi:type="dcterms:W3CDTF">2022-05-10T18:05:02Z</dcterms:modified>
</cp:coreProperties>
</file>