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62" r:id="rId2"/>
    <p:sldId id="273" r:id="rId3"/>
    <p:sldId id="274" r:id="rId4"/>
    <p:sldId id="317" r:id="rId5"/>
    <p:sldId id="318" r:id="rId6"/>
    <p:sldId id="319" r:id="rId7"/>
    <p:sldId id="268" r:id="rId8"/>
    <p:sldId id="282" r:id="rId9"/>
    <p:sldId id="275" r:id="rId10"/>
    <p:sldId id="279" r:id="rId11"/>
    <p:sldId id="277" r:id="rId12"/>
    <p:sldId id="339" r:id="rId13"/>
    <p:sldId id="280" r:id="rId14"/>
    <p:sldId id="281" r:id="rId15"/>
    <p:sldId id="278" r:id="rId16"/>
    <p:sldId id="283" r:id="rId17"/>
    <p:sldId id="284" r:id="rId18"/>
    <p:sldId id="285" r:id="rId19"/>
    <p:sldId id="299" r:id="rId20"/>
    <p:sldId id="322" r:id="rId21"/>
    <p:sldId id="325" r:id="rId22"/>
    <p:sldId id="331" r:id="rId23"/>
    <p:sldId id="330" r:id="rId24"/>
    <p:sldId id="323" r:id="rId25"/>
    <p:sldId id="311" r:id="rId26"/>
    <p:sldId id="329" r:id="rId27"/>
    <p:sldId id="314" r:id="rId28"/>
    <p:sldId id="312" r:id="rId29"/>
    <p:sldId id="326" r:id="rId30"/>
    <p:sldId id="290" r:id="rId31"/>
    <p:sldId id="306" r:id="rId32"/>
    <p:sldId id="327" r:id="rId33"/>
    <p:sldId id="328" r:id="rId34"/>
    <p:sldId id="309" r:id="rId35"/>
    <p:sldId id="295" r:id="rId36"/>
    <p:sldId id="294" r:id="rId37"/>
    <p:sldId id="308" r:id="rId38"/>
    <p:sldId id="260" r:id="rId39"/>
    <p:sldId id="340" r:id="rId40"/>
    <p:sldId id="342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6962" autoAdjust="0"/>
    <p:restoredTop sz="94660"/>
  </p:normalViewPr>
  <p:slideViewPr>
    <p:cSldViewPr>
      <p:cViewPr>
        <p:scale>
          <a:sx n="60" d="100"/>
          <a:sy n="60" d="100"/>
        </p:scale>
        <p:origin x="-133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759E9-943D-4E98-9E12-D182C2CDA9CC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B2E87-40DB-43F6-8257-8D978333BE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0347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I:\&#1054;.&#1057;\HDV_0439.MP4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I:\&#1054;.&#1057;\HDV_0438.MP4" TargetMode="External"/><Relationship Id="rId4" Type="http://schemas.openxmlformats.org/officeDocument/2006/relationships/image" Target="../media/image4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357298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latin typeface="Monotype Corsiva" pitchFamily="66" charset="0"/>
              </a:rPr>
              <a:t>Игры с песком как средство развития речи у детей дошкольного возраста</a:t>
            </a:r>
            <a:endParaRPr lang="ru-RU" sz="5400" b="1" i="1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/>
              <a:t>4. Виды песка </a:t>
            </a:r>
            <a:endParaRPr lang="ru-RU" sz="32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9512" y="980728"/>
            <a:ext cx="8507288" cy="5145435"/>
          </a:xfrm>
        </p:spPr>
        <p:txBody>
          <a:bodyPr/>
          <a:lstStyle/>
          <a:p>
            <a:r>
              <a:rPr lang="ru-RU" dirty="0" smtClean="0"/>
              <a:t>Кинетический песок</a:t>
            </a:r>
          </a:p>
          <a:p>
            <a:pPr>
              <a:buNone/>
            </a:pPr>
            <a:r>
              <a:rPr lang="ru-RU" sz="1800" dirty="0" smtClean="0"/>
              <a:t> на 98% состоит из натурального песка,</a:t>
            </a:r>
          </a:p>
          <a:p>
            <a:pPr>
              <a:buNone/>
            </a:pPr>
            <a:r>
              <a:rPr lang="ru-RU" sz="1800" dirty="0" smtClean="0"/>
              <a:t>не засыхает, не боится контакта с водой. </a:t>
            </a:r>
          </a:p>
          <a:p>
            <a:pPr>
              <a:buNone/>
            </a:pPr>
            <a:r>
              <a:rPr lang="ru-RU" sz="1800" dirty="0" smtClean="0"/>
              <a:t>Песок удерживает приданную </a:t>
            </a:r>
          </a:p>
          <a:p>
            <a:pPr>
              <a:buNone/>
            </a:pPr>
            <a:r>
              <a:rPr lang="ru-RU" sz="1800" dirty="0" smtClean="0"/>
              <a:t>ему форму, но в то же время рассыпаясь, </a:t>
            </a:r>
          </a:p>
          <a:p>
            <a:pPr>
              <a:buNone/>
            </a:pPr>
            <a:r>
              <a:rPr lang="ru-RU" sz="1800" dirty="0" smtClean="0"/>
              <a:t>течет, как кисель.</a:t>
            </a:r>
            <a:endParaRPr lang="ru-RU" sz="1800" dirty="0"/>
          </a:p>
        </p:txBody>
      </p:sp>
      <p:pic>
        <p:nvPicPr>
          <p:cNvPr id="7" name="Picture 2" descr="http://mywishlist.ru/pic/i/wish/orig/006/726/23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692696"/>
            <a:ext cx="3949881" cy="3096344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1026" name="Picture 2" descr="H:\DCIM\104_PANA\P104087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3284984"/>
            <a:ext cx="3744416" cy="3280229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toptoys.su/wa-data/public/shop/products/26/01/126/images/507/507.750x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04665"/>
            <a:ext cx="4029657" cy="3248910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9512" y="764704"/>
            <a:ext cx="8507288" cy="4309939"/>
          </a:xfrm>
        </p:spPr>
        <p:txBody>
          <a:bodyPr>
            <a:normAutofit/>
          </a:bodyPr>
          <a:lstStyle/>
          <a:p>
            <a:r>
              <a:rPr lang="ru-RU" dirty="0" smtClean="0"/>
              <a:t>Живой песок</a:t>
            </a:r>
          </a:p>
          <a:p>
            <a:pPr>
              <a:buNone/>
            </a:pPr>
            <a:r>
              <a:rPr lang="ru-RU" sz="1800" dirty="0" smtClean="0"/>
              <a:t> очень мелкой фракции белого цвета. </a:t>
            </a:r>
          </a:p>
          <a:p>
            <a:pPr>
              <a:buNone/>
            </a:pPr>
            <a:r>
              <a:rPr lang="ru-RU" sz="1800" dirty="0" smtClean="0"/>
              <a:t>Песок не сохнет, практически полностью</a:t>
            </a:r>
          </a:p>
          <a:p>
            <a:pPr>
              <a:buNone/>
            </a:pPr>
            <a:r>
              <a:rPr lang="ru-RU" sz="1800" dirty="0" smtClean="0"/>
              <a:t> растворяется в воде, поэтому следует хорошо</a:t>
            </a:r>
          </a:p>
          <a:p>
            <a:pPr>
              <a:buNone/>
            </a:pPr>
            <a:r>
              <a:rPr lang="ru-RU" sz="1800" dirty="0" smtClean="0"/>
              <a:t> вытирать мокрые руки перед игрой и</a:t>
            </a:r>
          </a:p>
          <a:p>
            <a:pPr>
              <a:buNone/>
            </a:pPr>
            <a:r>
              <a:rPr lang="ru-RU" sz="1800" dirty="0" smtClean="0"/>
              <a:t> стараться избегать попадания влаги в песок.</a:t>
            </a:r>
            <a:endParaRPr lang="ru-RU" sz="1800" dirty="0"/>
          </a:p>
        </p:txBody>
      </p:sp>
      <p:pic>
        <p:nvPicPr>
          <p:cNvPr id="1026" name="Picture 2" descr="H:\DCIM\104_PANA\P10409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2996952"/>
            <a:ext cx="3888432" cy="3645024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ru-RU" dirty="0" smtClean="0"/>
              <a:t>Речной песок</a:t>
            </a:r>
          </a:p>
          <a:p>
            <a:pPr>
              <a:buNone/>
            </a:pPr>
            <a:r>
              <a:rPr lang="ru-RU" sz="1800" dirty="0" smtClean="0"/>
              <a:t>  Промытый , прокаленный речной песок</a:t>
            </a:r>
          </a:p>
          <a:p>
            <a:pPr>
              <a:buNone/>
            </a:pPr>
            <a:r>
              <a:rPr lang="ru-RU" sz="1800" dirty="0" smtClean="0"/>
              <a:t> крупной или мелкой фракции</a:t>
            </a:r>
            <a:endParaRPr lang="ru-RU" sz="1800" dirty="0"/>
          </a:p>
        </p:txBody>
      </p:sp>
      <p:pic>
        <p:nvPicPr>
          <p:cNvPr id="10" name="Picture 3" descr="H:\DCIM\104_PANA\P10409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32" y="285728"/>
            <a:ext cx="3261829" cy="4349105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1026" name="Picture 2" descr="H:\DCIM\105_PANA\P10500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7810" y="2636912"/>
            <a:ext cx="4010214" cy="3672408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ru-RU" dirty="0" smtClean="0"/>
              <a:t>Кварцевый песок</a:t>
            </a:r>
          </a:p>
          <a:p>
            <a:pPr>
              <a:buNone/>
            </a:pPr>
            <a:r>
              <a:rPr lang="ru-RU" sz="1800" dirty="0" smtClean="0"/>
              <a:t>Окрашенный речной песок</a:t>
            </a:r>
          </a:p>
          <a:p>
            <a:pPr>
              <a:buNone/>
            </a:pPr>
            <a:r>
              <a:rPr lang="ru-RU" sz="1800" dirty="0" smtClean="0"/>
              <a:t> крупной или мелкой фракции</a:t>
            </a:r>
            <a:endParaRPr lang="ru-RU" sz="1800" dirty="0"/>
          </a:p>
        </p:txBody>
      </p:sp>
      <p:pic>
        <p:nvPicPr>
          <p:cNvPr id="8" name="Picture 2" descr="F:\3f81cfd42dd5cced09ef09e0a4fa76a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8064" y="476672"/>
            <a:ext cx="3096344" cy="2448272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1026" name="Picture 2" descr="H:\DCIM\104_PANA\P10409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202078" y="2686354"/>
            <a:ext cx="4427984" cy="3320988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356992"/>
            <a:ext cx="3922516" cy="3104902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620688"/>
            <a:ext cx="8435280" cy="550547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Радужный песок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/>
              <a:t>на 98% состоит из натурального песка,</a:t>
            </a:r>
          </a:p>
          <a:p>
            <a:pPr>
              <a:buNone/>
            </a:pPr>
            <a:r>
              <a:rPr lang="ru-RU" sz="1800" dirty="0" smtClean="0"/>
              <a:t>не засыхает, не боится контакта с водой. </a:t>
            </a:r>
          </a:p>
          <a:p>
            <a:pPr>
              <a:buNone/>
            </a:pPr>
            <a:r>
              <a:rPr lang="ru-RU" sz="1800" dirty="0" smtClean="0"/>
              <a:t>Песок удерживает приданную </a:t>
            </a:r>
          </a:p>
          <a:p>
            <a:pPr>
              <a:buNone/>
            </a:pPr>
            <a:r>
              <a:rPr lang="ru-RU" sz="1800" dirty="0" smtClean="0"/>
              <a:t>ему форму.</a:t>
            </a:r>
            <a:endParaRPr lang="ru-RU" sz="1800" dirty="0"/>
          </a:p>
        </p:txBody>
      </p:sp>
      <p:pic>
        <p:nvPicPr>
          <p:cNvPr id="2050" name="Picture 2" descr="http://mama-znaet.com/sites/default/files/images/201516042007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20072" y="260648"/>
            <a:ext cx="3672408" cy="2754306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2051" name="Picture 3" descr="H:\DCIM\104_PANA\P10408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722929" y="3634733"/>
            <a:ext cx="3360375" cy="2520281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2052" name="Picture 4" descr="H:\DCIM\104_PANA\P104087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3935931" y="3705031"/>
            <a:ext cx="3360373" cy="2520280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5010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5. Песочные макеты по лексическим темам</a:t>
            </a:r>
            <a:endParaRPr lang="ru-RU" sz="32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528" y="1484784"/>
            <a:ext cx="8373616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«Дикие животные </a:t>
            </a:r>
          </a:p>
          <a:p>
            <a:pPr>
              <a:buNone/>
            </a:pPr>
            <a:r>
              <a:rPr lang="ru-RU" dirty="0" smtClean="0"/>
              <a:t>                  наших лесов»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/>
            <a:endParaRPr lang="ru-RU" dirty="0" smtClean="0"/>
          </a:p>
          <a:p>
            <a:pPr algn="r">
              <a:buNone/>
            </a:pPr>
            <a:r>
              <a:rPr lang="ru-RU" dirty="0" smtClean="0"/>
              <a:t>«Домашние животные»</a:t>
            </a:r>
          </a:p>
          <a:p>
            <a:pPr algn="r">
              <a:buNone/>
            </a:pPr>
            <a:r>
              <a:rPr lang="ru-RU" dirty="0" smtClean="0"/>
              <a:t>«Домашние птицы»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</p:txBody>
      </p:sp>
      <p:pic>
        <p:nvPicPr>
          <p:cNvPr id="5122" name="Picture 2" descr="H:\DCIM\104_PANA\P10408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645024"/>
            <a:ext cx="3936437" cy="2952328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7" name="Picture 4" descr="H:\DCIM\104_PANA\P104086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1052736"/>
            <a:ext cx="3744416" cy="2808312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33670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«Обитатели пустыни»</a:t>
            </a:r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«На морском дне»</a:t>
            </a:r>
          </a:p>
          <a:p>
            <a:endParaRPr lang="ru-RU" dirty="0"/>
          </a:p>
        </p:txBody>
      </p:sp>
      <p:pic>
        <p:nvPicPr>
          <p:cNvPr id="4100" name="Picture 4" descr="H:\DCIM\104_PANA\P104086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692696"/>
            <a:ext cx="4139952" cy="3104964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4101" name="Picture 5" descr="H:\DCIM\104_PANA\P10408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9539" y="3356992"/>
            <a:ext cx="4152461" cy="3114346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1196753"/>
            <a:ext cx="8280920" cy="4824536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dirty="0" smtClean="0"/>
              <a:t>«Гиганты прошлого»</a:t>
            </a:r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>
              <a:buNone/>
            </a:pPr>
            <a:r>
              <a:rPr lang="ru-RU" dirty="0" smtClean="0"/>
              <a:t>«Животные </a:t>
            </a:r>
          </a:p>
          <a:p>
            <a:pPr>
              <a:buNone/>
            </a:pPr>
            <a:r>
              <a:rPr lang="ru-RU" dirty="0" smtClean="0"/>
              <a:t>             жарких стран»</a:t>
            </a:r>
          </a:p>
        </p:txBody>
      </p:sp>
      <p:pic>
        <p:nvPicPr>
          <p:cNvPr id="3074" name="Picture 2" descr="H:\DCIM\104_PANA\P10408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3429000"/>
            <a:ext cx="4187956" cy="3140967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8" name="Picture 3" descr="H:\DCIM\104_PANA\P10408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548680"/>
            <a:ext cx="4091947" cy="3068960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dirty="0" smtClean="0"/>
              <a:t>«Животные севера»</a:t>
            </a:r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>
              <a:buNone/>
            </a:pPr>
            <a:r>
              <a:rPr lang="ru-RU" dirty="0" smtClean="0"/>
              <a:t>«Профессии </a:t>
            </a:r>
          </a:p>
          <a:p>
            <a:pPr>
              <a:buNone/>
            </a:pPr>
            <a:r>
              <a:rPr lang="ru-RU" dirty="0" smtClean="0"/>
              <a:t>                 на стройке»</a:t>
            </a:r>
            <a:endParaRPr lang="ru-RU" dirty="0"/>
          </a:p>
        </p:txBody>
      </p:sp>
      <p:pic>
        <p:nvPicPr>
          <p:cNvPr id="3075" name="Picture 3" descr="H:\DCIM\104_PANA\P10408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9992" y="3284984"/>
            <a:ext cx="4283968" cy="3212976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9" name="Picture 2" descr="H:\DCIM\104_PANA\P10408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476671"/>
            <a:ext cx="4176463" cy="3132347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9001156" cy="512605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Занимательные игры и упражнения с песком</a:t>
            </a:r>
          </a:p>
          <a:p>
            <a:pPr algn="ctr">
              <a:buNone/>
            </a:pPr>
            <a:r>
              <a:rPr lang="ru-RU" sz="4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 развитии речи  детей дошкольного возраста</a:t>
            </a:r>
            <a:endParaRPr lang="ru-RU" sz="6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9734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endParaRPr lang="ru-RU" dirty="0"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42876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«Наилучшая для малыша та игрушка,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которую он может заставить по-разному изменяться;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для маленьких детей наилучшая игрушка – это куча песка</a:t>
            </a:r>
            <a:r>
              <a:rPr lang="ru-RU" sz="2000" b="1" i="1" dirty="0" smtClean="0"/>
              <a:t>».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/>
              <a:t>К. Д. Ушинский</a:t>
            </a:r>
            <a:endParaRPr lang="ru-RU" sz="2000" dirty="0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582341"/>
            <a:ext cx="87154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Научно-методической основой</a:t>
            </a:r>
            <a:r>
              <a:rPr lang="ru-RU" dirty="0" smtClean="0"/>
              <a:t> опыта является технология «рисование песком», который был предложен в середине XX века швейцарским психотерапевтом Карлом Густавом Юнгом, основателем аналитической терапии. Игра с песком как консультативная методика была описана английским педиатром Маргарет </a:t>
            </a:r>
            <a:r>
              <a:rPr lang="ru-RU" dirty="0" err="1" smtClean="0"/>
              <a:t>Ловенфельд</a:t>
            </a:r>
            <a:r>
              <a:rPr lang="ru-RU" dirty="0" smtClean="0"/>
              <a:t> в 1939 году. Формированием концепции «песочной терапии» (</a:t>
            </a:r>
            <a:r>
              <a:rPr lang="en-US" dirty="0" smtClean="0"/>
              <a:t>sand</a:t>
            </a:r>
            <a:r>
              <a:rPr lang="ru-RU" dirty="0" smtClean="0"/>
              <a:t>-</a:t>
            </a:r>
            <a:r>
              <a:rPr lang="en-US" dirty="0" smtClean="0"/>
              <a:t>play</a:t>
            </a:r>
            <a:r>
              <a:rPr lang="ru-RU" dirty="0" smtClean="0"/>
              <a:t>) занимались, в основном, представители </a:t>
            </a:r>
            <a:r>
              <a:rPr lang="ru-RU" dirty="0" err="1" smtClean="0"/>
              <a:t>юнгианской</a:t>
            </a:r>
            <a:r>
              <a:rPr lang="ru-RU" dirty="0" smtClean="0"/>
              <a:t> школы. Например, швейцарский аналитик </a:t>
            </a:r>
            <a:r>
              <a:rPr lang="ru-RU" dirty="0" err="1" smtClean="0"/>
              <a:t>Дора</a:t>
            </a:r>
            <a:r>
              <a:rPr lang="ru-RU" dirty="0" smtClean="0"/>
              <a:t> </a:t>
            </a:r>
            <a:r>
              <a:rPr lang="ru-RU" dirty="0" err="1" smtClean="0"/>
              <a:t>Калфф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7" name="Picture 8" descr="Carl-Jung-300x1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256"/>
            <a:ext cx="28575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DoraKalff-193x3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429000"/>
            <a:ext cx="1976438" cy="2857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714348" y="6143644"/>
            <a:ext cx="1762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Карл Густав Юнг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000892" y="6286520"/>
            <a:ext cx="1432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 err="1" smtClean="0"/>
              <a:t>Дора</a:t>
            </a:r>
            <a:r>
              <a:rPr lang="ru-RU" altLang="ru-RU" dirty="0" smtClean="0"/>
              <a:t>  </a:t>
            </a:r>
            <a:r>
              <a:rPr lang="ru-RU" altLang="ru-RU" dirty="0" err="1" smtClean="0"/>
              <a:t>Калфф</a:t>
            </a:r>
            <a:endParaRPr lang="ru-RU" dirty="0"/>
          </a:p>
        </p:txBody>
      </p:sp>
      <p:pic>
        <p:nvPicPr>
          <p:cNvPr id="11" name="Picture 7" descr="ML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3429000"/>
            <a:ext cx="1943100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571868" y="6215082"/>
            <a:ext cx="2564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 smtClean="0"/>
              <a:t>Маргарет    </a:t>
            </a:r>
            <a:r>
              <a:rPr lang="ru-RU" altLang="ru-RU" dirty="0" err="1" smtClean="0"/>
              <a:t>Ловенфельд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980729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14291"/>
            <a:ext cx="878497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Работа по развитию речи у детей предполагает 3 этапа :</a:t>
            </a:r>
          </a:p>
          <a:p>
            <a:pPr algn="ctr">
              <a:buFontTx/>
              <a:buNone/>
            </a:pPr>
            <a:endParaRPr lang="ru-RU" sz="4000" b="1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643050"/>
            <a:ext cx="8286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этап: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с песочной страной</a:t>
            </a:r>
            <a:endParaRPr lang="ru-RU" sz="14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Цели: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пробуждение интереса к занятиям с песком;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детей с правилами поведения в песочнице. </a:t>
            </a:r>
            <a:endParaRPr lang="ru-RU" sz="14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моторики рук, тонких тактильных ощущений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66"/>
            <a:ext cx="9001156" cy="607223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Знакомство с правилами поведения в песочнице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H:\DCIM\104_PANA\P10409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928663" y="1857365"/>
            <a:ext cx="3643339" cy="2786082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1028" name="Picture 4" descr="H:\DCIM\104_PANA\P104099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4844124" y="1870994"/>
            <a:ext cx="3500462" cy="2901699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4114800" cy="607223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«Здравствуй, песочек»</a:t>
            </a:r>
          </a:p>
          <a:p>
            <a:pPr>
              <a:buNone/>
            </a:pPr>
            <a:r>
              <a:rPr lang="ru-RU" sz="1800" dirty="0" smtClean="0"/>
              <a:t>Цель: развитие тактильно-кинестетической </a:t>
            </a:r>
          </a:p>
          <a:p>
            <a:pPr>
              <a:buNone/>
            </a:pPr>
            <a:r>
              <a:rPr lang="ru-RU" sz="1800" dirty="0"/>
              <a:t>ч</a:t>
            </a:r>
            <a:r>
              <a:rPr lang="ru-RU" sz="1800" dirty="0" smtClean="0"/>
              <a:t>увствительности, мелкой моторики рук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Picture 7" descr="E:\DCIM\Camera\2015-11-10 15.52.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3714752"/>
            <a:ext cx="4167647" cy="2928934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050" name="Picture 2" descr="H:\DCIM\104_PANA\P104098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428604"/>
            <a:ext cx="3899926" cy="2924944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«Песочный дождь» </a:t>
            </a:r>
          </a:p>
          <a:p>
            <a:pPr>
              <a:buNone/>
            </a:pPr>
            <a:r>
              <a:rPr lang="ru-RU" sz="1800" dirty="0" smtClean="0"/>
              <a:t>Цель: развитие тактильно-кинестетической </a:t>
            </a:r>
          </a:p>
          <a:p>
            <a:pPr>
              <a:buNone/>
            </a:pPr>
            <a:r>
              <a:rPr lang="ru-RU" sz="1800" dirty="0" smtClean="0"/>
              <a:t>чувствительности, мелкой моторики рук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2857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endParaRPr lang="ru-RU" dirty="0"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6" name="Picture 10" descr="E:\DCIM\Camera\2015-11-10 15.50.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500438"/>
            <a:ext cx="4881618" cy="3024336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027" name="Picture 3" descr="H:\DCIM\104_PANA\P10409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32" y="285728"/>
            <a:ext cx="3261829" cy="4349105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этап: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Путешествие по песочной стране</a:t>
            </a:r>
            <a:endParaRPr lang="ru-RU" dirty="0" smtClean="0">
              <a:latin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Цели: </a:t>
            </a:r>
            <a:endParaRPr lang="ru-RU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познавательных процессов;</a:t>
            </a:r>
            <a:endParaRPr lang="ru-RU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речи, памяти, мышления;</a:t>
            </a:r>
            <a:endParaRPr lang="ru-RU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совершенствование координации движений, мелкой моторики, ориентации в пространстве.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ru-RU" sz="3500" dirty="0" smtClean="0"/>
              <a:t>«</a:t>
            </a:r>
            <a:r>
              <a:rPr lang="ru-RU" sz="3500" dirty="0" err="1" smtClean="0"/>
              <a:t>Дорисовывание</a:t>
            </a:r>
            <a:r>
              <a:rPr lang="ru-RU" sz="3500" dirty="0" smtClean="0"/>
              <a:t> фигур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3500" dirty="0" smtClean="0"/>
              <a:t>до предметов»</a:t>
            </a:r>
            <a:r>
              <a:rPr lang="ru-RU" sz="35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развитие познавательных процессов;</a:t>
            </a:r>
            <a:endParaRPr lang="ru-RU" sz="1900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речи, памяти, мышления;</a:t>
            </a:r>
            <a:endParaRPr lang="ru-RU" sz="1900" dirty="0" smtClean="0">
              <a:latin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совершенствование координации движений,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мелкой моторики, ориентации в пространстве</a:t>
            </a:r>
            <a:r>
              <a:rPr lang="ru-RU" sz="1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500" dirty="0" smtClean="0"/>
              <a:t>«</a:t>
            </a:r>
            <a:r>
              <a:rPr lang="ru-RU" sz="3500" dirty="0" err="1" smtClean="0"/>
              <a:t>Секретики</a:t>
            </a:r>
            <a:r>
              <a:rPr lang="ru-RU" sz="3500" dirty="0" smtClean="0"/>
              <a:t>»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развитие познавательных процессов;</a:t>
            </a:r>
            <a:endParaRPr lang="ru-RU" sz="1900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речи, памяти, мышления;</a:t>
            </a:r>
            <a:endParaRPr lang="ru-RU" sz="19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совершенствование координации движений,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мелкой моторики, ориентации в пространстве.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2857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endParaRPr lang="ru-RU" dirty="0"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026" name="Picture 2" descr="H:\DCIM\104_PANA\P10409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5020642" y="3194674"/>
            <a:ext cx="3840427" cy="2880320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7" name="Picture 3" descr="H:\DCIM\104_PANA\P10409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305733" y="1051534"/>
            <a:ext cx="3840427" cy="2880320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584043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500" dirty="0" smtClean="0"/>
              <a:t>«Украсим коврик»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совершенствование координации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движений, мелкой моторики, ориентации в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Пространстве, развитие </a:t>
            </a:r>
            <a:r>
              <a:rPr lang="ru-RU" sz="19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графомоторных</a:t>
            </a: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навыков.</a:t>
            </a:r>
          </a:p>
          <a:p>
            <a:pPr>
              <a:spcBef>
                <a:spcPts val="600"/>
              </a:spcBef>
              <a:buNone/>
            </a:pPr>
            <a:endParaRPr lang="ru-RU" dirty="0" smtClean="0"/>
          </a:p>
          <a:p>
            <a:pPr>
              <a:spcBef>
                <a:spcPts val="600"/>
              </a:spcBef>
              <a:buNone/>
            </a:pPr>
            <a:endParaRPr lang="ru-RU" dirty="0" smtClean="0"/>
          </a:p>
          <a:p>
            <a:pPr algn="r">
              <a:spcBef>
                <a:spcPts val="600"/>
              </a:spcBef>
              <a:buNone/>
            </a:pPr>
            <a:r>
              <a:rPr lang="ru-RU" dirty="0" smtClean="0"/>
              <a:t> </a:t>
            </a:r>
          </a:p>
          <a:p>
            <a:pPr algn="r">
              <a:spcBef>
                <a:spcPts val="600"/>
              </a:spcBef>
              <a:buNone/>
            </a:pPr>
            <a:endParaRPr lang="ru-RU" dirty="0" smtClean="0"/>
          </a:p>
          <a:p>
            <a:pPr algn="r">
              <a:spcBef>
                <a:spcPts val="600"/>
              </a:spcBef>
              <a:buNone/>
            </a:pPr>
            <a:r>
              <a:rPr lang="ru-RU" sz="3500" dirty="0" smtClean="0"/>
              <a:t>«Преврати букву»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развитие познавательных процессов;</a:t>
            </a:r>
            <a:endParaRPr lang="ru-RU" sz="1900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речи, мышления;</a:t>
            </a:r>
            <a:endParaRPr lang="ru-RU" sz="1900" dirty="0" smtClean="0">
              <a:latin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совершенствование координации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движений, мелкой моторики,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sz="1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ориентации в пространстве.</a:t>
            </a:r>
          </a:p>
          <a:p>
            <a:pPr algn="r">
              <a:spcBef>
                <a:spcPts val="600"/>
              </a:spcBef>
              <a:buNone/>
            </a:pPr>
            <a:r>
              <a:rPr lang="ru-RU" dirty="0" smtClean="0"/>
              <a:t> </a:t>
            </a:r>
          </a:p>
        </p:txBody>
      </p:sp>
      <p:pic>
        <p:nvPicPr>
          <p:cNvPr id="7" name="Picture 2" descr="H:\DCIM\104_PANA\P104092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3504" y="428604"/>
            <a:ext cx="3852489" cy="2889367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2051" name="Picture 3" descr="H:\DCIM\104_PANA\P10409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429000"/>
            <a:ext cx="3923928" cy="2942946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57422" y="2857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endParaRPr lang="ru-RU" dirty="0"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3076" name="Picture 4" descr="H:\DCIM\104_PANA\P10409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621280" y="2400141"/>
            <a:ext cx="3901440" cy="2926080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3077" name="Picture 5" descr="H:\DCIM\104_PANA\P10409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476672"/>
            <a:ext cx="3648405" cy="2736304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10" name="Picture 2" descr="H:\DCIM\104_PANA\P10409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3501008"/>
            <a:ext cx="3720414" cy="2790310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5364089" y="620688"/>
            <a:ext cx="3779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«Рисуем дорожки»</a:t>
            </a:r>
          </a:p>
          <a:p>
            <a:r>
              <a:rPr lang="ru-RU" sz="2800" dirty="0" smtClean="0"/>
              <a:t>(обводка трафаретов)</a:t>
            </a:r>
          </a:p>
          <a:p>
            <a:r>
              <a:rPr lang="ru-RU" dirty="0" smtClean="0"/>
              <a:t>Цель: развитие </a:t>
            </a:r>
            <a:r>
              <a:rPr lang="ru-RU" dirty="0" err="1" smtClean="0"/>
              <a:t>графомоторных</a:t>
            </a:r>
            <a:r>
              <a:rPr lang="ru-RU" dirty="0" smtClean="0"/>
              <a:t> навыков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«Необыкновенные следы»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2857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endParaRPr lang="ru-RU" dirty="0"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6" name="HDV_0439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8715436" cy="6429420"/>
          </a:xfrm>
          <a:prstGeom prst="roundRect">
            <a:avLst/>
          </a:prstGeom>
          <a:ln w="57150"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25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85728"/>
            <a:ext cx="850112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этап: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царстве песочной грамоты</a:t>
            </a:r>
            <a:endParaRPr lang="ru-RU" sz="28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lang="ru-RU" sz="28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диафрагмального дыхания;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артикуляции;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автоматизация звуков в речи;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фонематического слуха и восприятия;</a:t>
            </a:r>
            <a:r>
              <a:rPr lang="ru-RU" sz="2800" b="1" u="sng" dirty="0" smtClean="0"/>
              <a:t> </a:t>
            </a:r>
            <a:endParaRPr lang="ru-RU" sz="28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коррекция лексико-грамматических нарушений речи;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связной речи детей, обучение рассказыванию</a:t>
            </a:r>
            <a:endParaRPr lang="ru-RU" sz="28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проговаривание действий с песком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endParaRPr lang="ru-RU" sz="28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908050" algn="l"/>
              </a:tabLst>
            </a:pPr>
            <a:endParaRPr lang="ru-RU" sz="2800" b="1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72518" cy="6643710"/>
          </a:xfrm>
        </p:spPr>
        <p:txBody>
          <a:bodyPr>
            <a:normAutofit fontScale="90000"/>
          </a:bodyPr>
          <a:lstStyle/>
          <a:p>
            <a:pPr algn="r"/>
            <a:r>
              <a:rPr lang="ru-RU" sz="2700" dirty="0" smtClean="0"/>
              <a:t>Большой вклад в развитие «песочной игры» внесли отечественные педагоги  Санкт – Петербургского Института специальной педагогики и психологии, которые являются авторами ряда книг по данной теме – </a:t>
            </a:r>
            <a:r>
              <a:rPr lang="ru-RU" sz="2700" dirty="0" err="1" smtClean="0"/>
              <a:t>Грабенко</a:t>
            </a:r>
            <a:r>
              <a:rPr lang="ru-RU" sz="2700" dirty="0" smtClean="0"/>
              <a:t> Т. М., </a:t>
            </a:r>
            <a:r>
              <a:rPr lang="ru-RU" sz="2700" dirty="0" err="1" smtClean="0"/>
              <a:t>Зинкевич-Евстигнеева</a:t>
            </a:r>
            <a:r>
              <a:rPr lang="ru-RU" sz="2700" dirty="0" smtClean="0"/>
              <a:t> Т. Д.</a:t>
            </a:r>
            <a:br>
              <a:rPr lang="ru-RU" sz="27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600" dirty="0" err="1" smtClean="0"/>
              <a:t>Зинкевич</a:t>
            </a:r>
            <a:r>
              <a:rPr lang="ru-RU" sz="1600" dirty="0" smtClean="0"/>
              <a:t> Татьяна - доктор психологии, директор Санкт-Петербургского Института </a:t>
            </a:r>
            <a:br>
              <a:rPr lang="ru-RU" sz="1600" dirty="0" smtClean="0"/>
            </a:br>
            <a:r>
              <a:rPr lang="ru-RU" sz="1600" dirty="0" err="1" smtClean="0"/>
              <a:t>сказкотерапии</a:t>
            </a:r>
            <a:r>
              <a:rPr lang="ru-RU" sz="1600" dirty="0" smtClean="0"/>
              <a:t>. Закончила факультет психологии Ленинградского </a:t>
            </a:r>
            <a:br>
              <a:rPr lang="ru-RU" sz="1600" dirty="0" smtClean="0"/>
            </a:br>
            <a:r>
              <a:rPr lang="ru-RU" sz="1600" dirty="0" smtClean="0"/>
              <a:t>государственного университета. Автор метода Комплексной </a:t>
            </a:r>
            <a:r>
              <a:rPr lang="ru-RU" sz="1600" dirty="0" err="1" smtClean="0"/>
              <a:t>сказкотерапии</a:t>
            </a:r>
            <a:r>
              <a:rPr lang="ru-RU" sz="1600" dirty="0" smtClean="0"/>
              <a:t>. </a:t>
            </a:r>
            <a:br>
              <a:rPr lang="ru-RU" sz="1600" dirty="0" smtClean="0"/>
            </a:br>
            <a:r>
              <a:rPr lang="ru-RU" sz="1600" dirty="0" smtClean="0"/>
              <a:t>Автор ряда монографий по </a:t>
            </a:r>
            <a:r>
              <a:rPr lang="ru-RU" sz="1600" dirty="0" err="1" smtClean="0"/>
              <a:t>сказкотерапии</a:t>
            </a:r>
            <a:r>
              <a:rPr lang="ru-RU" sz="1600" dirty="0" smtClean="0"/>
              <a:t>.  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err="1" smtClean="0"/>
              <a:t>Грабенко</a:t>
            </a:r>
            <a:r>
              <a:rPr lang="ru-RU" sz="1600" dirty="0" smtClean="0"/>
              <a:t> Т.М. </a:t>
            </a:r>
            <a:br>
              <a:rPr lang="ru-RU" sz="1600" dirty="0" smtClean="0"/>
            </a:br>
            <a:r>
              <a:rPr lang="ru-RU" sz="1600" dirty="0" smtClean="0"/>
              <a:t>Сурдопедагог, кандидат педагогических наук, доцент кафедры общей</a:t>
            </a:r>
            <a:br>
              <a:rPr lang="ru-RU" sz="1600" dirty="0" smtClean="0"/>
            </a:br>
            <a:r>
              <a:rPr lang="ru-RU" sz="1600" dirty="0" smtClean="0"/>
              <a:t> и специальной педагогики Института специальной педагогики и психологии,    	</a:t>
            </a:r>
            <a:br>
              <a:rPr lang="ru-RU" sz="1600" dirty="0" smtClean="0"/>
            </a:br>
            <a:r>
              <a:rPr lang="ru-RU" sz="1600" dirty="0" err="1" smtClean="0"/>
              <a:t>игротерапевт</a:t>
            </a:r>
            <a:r>
              <a:rPr lang="ru-RU" sz="1600" dirty="0" smtClean="0"/>
              <a:t>, научный руководитель специальных (коррекционных) школ 	</a:t>
            </a:r>
            <a:br>
              <a:rPr lang="ru-RU" sz="1600" dirty="0" smtClean="0"/>
            </a:br>
            <a:r>
              <a:rPr lang="ru-RU" sz="1600" dirty="0" smtClean="0"/>
              <a:t>II вида Санкт-Петербурга и пос. Зеленоградска Калининградской области. </a:t>
            </a:r>
            <a:br>
              <a:rPr lang="ru-RU" sz="1600" dirty="0" smtClean="0"/>
            </a:br>
            <a:r>
              <a:rPr lang="ru-RU" sz="1600" dirty="0" smtClean="0"/>
              <a:t>	Автор монографий в области </a:t>
            </a:r>
            <a:r>
              <a:rPr lang="ru-RU" sz="1600" dirty="0" err="1" smtClean="0"/>
              <a:t>креативных</a:t>
            </a:r>
            <a:r>
              <a:rPr lang="ru-RU" sz="1600" dirty="0" smtClean="0"/>
              <a:t> психолого-педагогических </a:t>
            </a:r>
            <a:br>
              <a:rPr lang="ru-RU" sz="1600" dirty="0" smtClean="0"/>
            </a:br>
            <a:r>
              <a:rPr lang="ru-RU" sz="1600" dirty="0" smtClean="0"/>
              <a:t>	технологий, а также ряда книг по </a:t>
            </a:r>
            <a:r>
              <a:rPr lang="ru-RU" sz="1600" dirty="0" err="1" smtClean="0"/>
              <a:t>сказкотерапии</a:t>
            </a:r>
            <a:r>
              <a:rPr lang="ru-RU" sz="1600" dirty="0" smtClean="0"/>
              <a:t>, выходивших в издательстве "Речь".  Обладатель знака "За </a:t>
            </a:r>
            <a:r>
              <a:rPr lang="ru-RU" sz="1600" dirty="0" err="1" smtClean="0"/>
              <a:t>гуманизацию</a:t>
            </a:r>
            <a:r>
              <a:rPr lang="ru-RU" sz="1600" dirty="0" smtClean="0"/>
              <a:t> школы".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C:\Users\Валя\Downloads\zinkevich_evstignee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3116"/>
            <a:ext cx="1296144" cy="16417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3" descr="C:\Users\Валя\Downloads\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4143380"/>
            <a:ext cx="1315656" cy="17281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85728"/>
            <a:ext cx="8501122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Игры для развития диафрагмального дыхания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ru-RU" sz="3200" dirty="0" smtClean="0"/>
              <a:t>«Выровняй дорогу» </a:t>
            </a:r>
            <a:r>
              <a:rPr lang="ru-RU" sz="2800" b="1" dirty="0" smtClean="0"/>
              <a:t> </a:t>
            </a:r>
            <a:endParaRPr lang="ru-RU" sz="2800" b="1" dirty="0" smtClean="0">
              <a:latin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ru-RU" dirty="0" smtClean="0"/>
              <a:t>Цель: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развитие диафрагмального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           дыхания.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endParaRPr lang="ru-RU" sz="2800" b="1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endParaRPr lang="ru-RU" sz="2800" b="1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endParaRPr lang="ru-RU" sz="2800" b="1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endParaRPr lang="ru-RU" sz="2800" b="1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endParaRPr lang="ru-RU" sz="2800" b="1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endParaRPr lang="ru-RU" sz="2800" b="1" dirty="0" smtClean="0">
              <a:latin typeface="Arial" pitchFamily="34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ru-RU" sz="3200" dirty="0" smtClean="0"/>
              <a:t>«Дорога к другу»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ru-RU" dirty="0" smtClean="0"/>
              <a:t>Цель: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развитие диафрагмального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           дыхания.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endParaRPr lang="ru-RU" sz="3200" dirty="0" smtClean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endParaRPr lang="ru-RU" sz="28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endParaRPr lang="ru-RU" sz="2800" dirty="0" smtClean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ru-RU" sz="2800" dirty="0" smtClean="0"/>
              <a:t> </a:t>
            </a:r>
            <a:endParaRPr lang="ru-RU" sz="2800" b="1" dirty="0" smtClean="0">
              <a:latin typeface="Arial" pitchFamily="34" charset="0"/>
            </a:endParaRPr>
          </a:p>
        </p:txBody>
      </p:sp>
      <p:pic>
        <p:nvPicPr>
          <p:cNvPr id="1026" name="Picture 2" descr="H:\DCIM\104_PANA\P10408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928670"/>
            <a:ext cx="4091947" cy="3068960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8" name="Picture 3" descr="H:\DCIM\104_PANA\P104089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500438"/>
            <a:ext cx="4187957" cy="3140968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«Добрый великан»</a:t>
            </a:r>
          </a:p>
          <a:p>
            <a:pPr lvl="0">
              <a:buNone/>
            </a:pPr>
            <a:r>
              <a:rPr lang="ru-RU" sz="1800" dirty="0" smtClean="0"/>
              <a:t>Цель: </a:t>
            </a:r>
            <a:r>
              <a:rPr lang="ru-RU" sz="1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диафрагмального дыхания.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" name="Picture 2" descr="H:\DCIM\104_PANA\P104089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643050"/>
            <a:ext cx="3884248" cy="2913186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3075" name="Picture 3" descr="H:\DCIM\104_PANA\P10408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3284984"/>
            <a:ext cx="4283968" cy="3212976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для развития артикуляции с элементами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биоэнергопластики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2857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endParaRPr lang="ru-RU" dirty="0"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2-tub-ru.yandex.net/i?id=5fb298303845218bedf6e567a5dfacf7&amp;n=33&amp;h=215&amp;w=3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57422" y="2857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endParaRPr lang="ru-RU" dirty="0"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6" name="HDV_0438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96863" y="285750"/>
            <a:ext cx="8477250" cy="6357938"/>
          </a:xfrm>
          <a:prstGeom prst="roundRect">
            <a:avLst/>
          </a:prstGeom>
          <a:ln w="57150"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669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332656"/>
            <a:ext cx="8715436" cy="6192688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 для развития фонематического слуха и восприятия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«Спрячь ручки, когда</a:t>
            </a:r>
          </a:p>
          <a:p>
            <a:pPr>
              <a:buNone/>
            </a:pPr>
            <a:r>
              <a:rPr lang="ru-RU" dirty="0" smtClean="0"/>
              <a:t>            услышишь звук»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«Две поляны»   </a:t>
            </a:r>
            <a:endParaRPr lang="ru-RU" dirty="0"/>
          </a:p>
        </p:txBody>
      </p:sp>
      <p:pic>
        <p:nvPicPr>
          <p:cNvPr id="1026" name="Picture 2" descr="H:\DCIM\104_PANA\P10409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3501008"/>
            <a:ext cx="3995936" cy="2996952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8" name="Picture 2" descr="H:\DCIM\104_PANA\P104098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1428736"/>
            <a:ext cx="3648406" cy="2736304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2-tub-ru.yandex.net/i?id=5fb298303845218bedf6e567a5dfacf7&amp;n=33&amp;h=215&amp;w=3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66"/>
            <a:ext cx="8858312" cy="5768997"/>
          </a:xfrm>
        </p:spPr>
        <p:txBody>
          <a:bodyPr/>
          <a:lstStyle/>
          <a:p>
            <a:pPr lvl="0" algn="ctr">
              <a:buNone/>
            </a:pPr>
            <a:r>
              <a:rPr lang="ru-RU" dirty="0" smtClean="0"/>
              <a:t>                                         </a:t>
            </a:r>
          </a:p>
          <a:p>
            <a:pPr lvl="0" algn="ctr">
              <a:buNone/>
            </a:pPr>
            <a:r>
              <a:rPr lang="ru-RU" dirty="0" smtClean="0"/>
              <a:t>                                        «Выложи узор»</a:t>
            </a:r>
          </a:p>
          <a:p>
            <a:pPr lvl="0" algn="ctr">
              <a:buNone/>
            </a:pPr>
            <a:endParaRPr lang="ru-RU" dirty="0" smtClean="0"/>
          </a:p>
          <a:p>
            <a:pPr lvl="0" algn="ctr">
              <a:buNone/>
            </a:pPr>
            <a:endParaRPr lang="ru-RU" dirty="0" smtClean="0"/>
          </a:p>
          <a:p>
            <a:pPr lvl="0" algn="ctr">
              <a:buNone/>
            </a:pPr>
            <a:endParaRPr lang="ru-RU" dirty="0" smtClean="0"/>
          </a:p>
          <a:p>
            <a:pPr lvl="0" algn="ctr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r>
              <a:rPr lang="ru-RU" dirty="0" smtClean="0"/>
              <a:t>      «Клад»</a:t>
            </a:r>
            <a:endParaRPr lang="ru-RU" dirty="0"/>
          </a:p>
        </p:txBody>
      </p:sp>
      <p:pic>
        <p:nvPicPr>
          <p:cNvPr id="5" name="Picture 2" descr="H:\DCIM\104_PANA\P10409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357166"/>
            <a:ext cx="3973097" cy="2979822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1026" name="Picture 2" descr="E:\DCIM\105_PANA\P10500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62434" y="3357562"/>
            <a:ext cx="4323747" cy="3242810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 для автоматизации звуков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endParaRPr lang="ru-RU" dirty="0" smtClean="0"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dirty="0" smtClean="0">
                <a:cs typeface="Times New Roman" pitchFamily="18" charset="0"/>
              </a:rPr>
              <a:t>«Звуковые дорожки»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H:\DCIM\104_PANA\P10409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2143116"/>
            <a:ext cx="4175448" cy="3441687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4099" name="Picture 3" descr="H:\DCIM\104_PANA\P10409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143248"/>
            <a:ext cx="4282257" cy="3334059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                        «Горочка»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«По камушкам шагай, </a:t>
            </a:r>
          </a:p>
          <a:p>
            <a:pPr>
              <a:buNone/>
            </a:pPr>
            <a:r>
              <a:rPr lang="ru-RU" dirty="0" smtClean="0"/>
              <a:t>            звук называй»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9" name="Picture 3" descr="H:\DCIM\104_PANA\P10409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57166"/>
            <a:ext cx="4211960" cy="3158970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4100" name="Picture 4" descr="H:\DCIM\104_PANA\P10409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3286124"/>
            <a:ext cx="4389068" cy="3291801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90805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лексико-грамматического строя речи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400" dirty="0" smtClean="0"/>
              <a:t> </a:t>
            </a:r>
            <a:r>
              <a:rPr lang="ru-RU" dirty="0" smtClean="0"/>
              <a:t>-   «Строители»;</a:t>
            </a:r>
          </a:p>
          <a:p>
            <a:pPr>
              <a:buFontTx/>
              <a:buChar char="-"/>
            </a:pPr>
            <a:r>
              <a:rPr lang="ru-RU" dirty="0" smtClean="0"/>
              <a:t>«Подбери слово»;</a:t>
            </a:r>
          </a:p>
          <a:p>
            <a:pPr>
              <a:buFontTx/>
              <a:buChar char="-"/>
            </a:pPr>
            <a:r>
              <a:rPr lang="ru-RU" dirty="0" smtClean="0"/>
              <a:t>«Загадки»;</a:t>
            </a:r>
          </a:p>
          <a:p>
            <a:pPr>
              <a:buFontTx/>
              <a:buChar char="-"/>
            </a:pPr>
            <a:r>
              <a:rPr lang="ru-RU" dirty="0" smtClean="0"/>
              <a:t>«Родные слова»;</a:t>
            </a:r>
          </a:p>
          <a:p>
            <a:pPr>
              <a:buFontTx/>
              <a:buChar char="-"/>
            </a:pPr>
            <a:r>
              <a:rPr lang="ru-RU" dirty="0" smtClean="0"/>
              <a:t>«Я делал – я сделал»;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  «Секрет».</a:t>
            </a: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9734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endParaRPr lang="ru-RU" dirty="0"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357430"/>
            <a:ext cx="4214810" cy="3263079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28604"/>
            <a:ext cx="8543956" cy="5697559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связной речи детей, обучение рассказыванию</a:t>
            </a:r>
          </a:p>
          <a:p>
            <a:pPr lvl="0">
              <a:buNone/>
            </a:pPr>
            <a:r>
              <a:rPr lang="ru-RU" dirty="0" smtClean="0"/>
              <a:t> -«Мой клад»;</a:t>
            </a:r>
          </a:p>
          <a:p>
            <a:pPr lvl="0">
              <a:buNone/>
            </a:pPr>
            <a:r>
              <a:rPr lang="ru-RU" dirty="0" smtClean="0"/>
              <a:t>-«Нарисуй и расскажи»;</a:t>
            </a:r>
          </a:p>
          <a:p>
            <a:pPr lvl="0">
              <a:buNone/>
            </a:pPr>
            <a:r>
              <a:rPr lang="ru-RU" dirty="0" smtClean="0"/>
              <a:t>-«Дорисуй и составь</a:t>
            </a:r>
          </a:p>
          <a:p>
            <a:pPr lvl="0">
              <a:buNone/>
            </a:pPr>
            <a:r>
              <a:rPr lang="ru-RU" dirty="0" smtClean="0"/>
              <a:t>предложение»;</a:t>
            </a:r>
          </a:p>
          <a:p>
            <a:pPr lvl="0">
              <a:buNone/>
            </a:pPr>
            <a:r>
              <a:rPr lang="ru-RU" dirty="0" smtClean="0"/>
              <a:t>-«Две игрушки»;</a:t>
            </a:r>
          </a:p>
          <a:p>
            <a:pPr lvl="0">
              <a:buNone/>
            </a:pPr>
            <a:r>
              <a:rPr lang="ru-RU" dirty="0" smtClean="0"/>
              <a:t>-«Что случилось».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Picture 2" descr="H:\DCIM\104_PANA\P10409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2857489" y="3929065"/>
            <a:ext cx="3071833" cy="2071702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1026" name="Picture 2" descr="E:\DCIM\105_PANA\P10500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15074" y="1142984"/>
            <a:ext cx="2527618" cy="2653915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pic>
        <p:nvPicPr>
          <p:cNvPr id="1027" name="Picture 3" descr="E:\DCIM\105_PANA\P10500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19759" y="4000504"/>
            <a:ext cx="3333773" cy="2500330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Преимущества песочной игры: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Частичный перенос  традиционных педагогических занятий в песочницу дает больший воспитательный и образовательный эффект, нежели стандартные формы обучения: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78632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Во-первых, </a:t>
            </a:r>
            <a:r>
              <a:rPr lang="ru-RU" dirty="0" smtClean="0"/>
              <a:t>существенно усиливается желание ребенка узнавать что-то новое, экспериментировать и работать самостоятельно.</a:t>
            </a:r>
          </a:p>
          <a:p>
            <a:r>
              <a:rPr lang="ru-RU" b="1" dirty="0" smtClean="0"/>
              <a:t>Во-вторых, </a:t>
            </a:r>
            <a:r>
              <a:rPr lang="ru-RU" dirty="0" smtClean="0"/>
              <a:t>в песочнице мощно развивается тактильная чувствительность как основа «ручного интеллекта».</a:t>
            </a:r>
          </a:p>
          <a:p>
            <a:r>
              <a:rPr lang="ru-RU" b="1" dirty="0" smtClean="0"/>
              <a:t>В-третьих,</a:t>
            </a:r>
            <a:r>
              <a:rPr lang="ru-RU" dirty="0" smtClean="0"/>
              <a:t> в играх с песком более гармонично и интенсивно развиваются все познавательные функции (восприятие, внимание, память, мышление), а также речь и моторика.</a:t>
            </a:r>
          </a:p>
          <a:p>
            <a:r>
              <a:rPr lang="ru-RU" b="1" dirty="0" smtClean="0"/>
              <a:t>В-четвертых,</a:t>
            </a:r>
            <a:r>
              <a:rPr lang="ru-RU" dirty="0" smtClean="0"/>
              <a:t> совершенствуется предметно-игровая деятельность, что в дальнейшем способствует развитию сюжетно-ролевой игры и коммуникативных навыков ребенка.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428868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32656"/>
            <a:ext cx="878687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Игры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с песком способствуют:</a:t>
            </a:r>
          </a:p>
          <a:p>
            <a:pPr algn="ctr">
              <a:buNone/>
            </a:pPr>
            <a:endParaRPr lang="ru-RU" sz="36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200" dirty="0" smtClean="0">
                <a:ea typeface="Times New Roman" pitchFamily="18" charset="0"/>
                <a:cs typeface="Times New Roman" pitchFamily="18" charset="0"/>
              </a:rPr>
              <a:t>- развитию артикуляции;</a:t>
            </a:r>
            <a:endParaRPr lang="ru-RU" sz="3200" b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908050" algn="l"/>
              </a:tabLst>
            </a:pPr>
            <a:r>
              <a:rPr lang="ru-RU" sz="3200" dirty="0" smtClean="0"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ea typeface="Times New Roman" pitchFamily="18" charset="0"/>
                <a:cs typeface="Times New Roman" pitchFamily="18" charset="0"/>
              </a:rPr>
              <a:t>развитию речевого дыхания;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- </a:t>
            </a:r>
            <a:r>
              <a:rPr lang="ru-RU" sz="2800" dirty="0" smtClean="0"/>
              <a:t>развитию мелкой моторики рук;</a:t>
            </a:r>
            <a:r>
              <a:rPr lang="ru-RU" sz="2800" dirty="0" smtClean="0"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08050" algn="l"/>
              </a:tabLs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ea typeface="Times New Roman" pitchFamily="18" charset="0"/>
                <a:cs typeface="Times New Roman" pitchFamily="18" charset="0"/>
              </a:rPr>
              <a:t>автоматизации звуков в речи;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расширению словарного запаса;</a:t>
            </a:r>
            <a:br>
              <a:rPr lang="ru-RU" sz="2800" dirty="0" smtClean="0"/>
            </a:br>
            <a:r>
              <a:rPr lang="ru-RU" sz="2800" dirty="0" smtClean="0"/>
              <a:t>- развитию фонематического слуха и восприятия;</a:t>
            </a:r>
          </a:p>
          <a:p>
            <a:pPr>
              <a:buFontTx/>
              <a:buChar char="-"/>
            </a:pPr>
            <a:r>
              <a:rPr lang="ru-RU" sz="2800" dirty="0" smtClean="0"/>
              <a:t> развитию лексико-грамматических представлений; </a:t>
            </a:r>
            <a:br>
              <a:rPr lang="ru-RU" sz="2800" dirty="0" smtClean="0"/>
            </a:br>
            <a:r>
              <a:rPr lang="ru-RU" sz="2800" dirty="0" smtClean="0"/>
              <a:t>- развитию связной речи</a:t>
            </a:r>
            <a:r>
              <a:rPr lang="ru-RU" sz="2800" dirty="0"/>
              <a:t>,</a:t>
            </a:r>
            <a:r>
              <a:rPr lang="ru-RU" sz="2800" dirty="0" smtClean="0"/>
              <a:t>  обучению рассказыванию;</a:t>
            </a:r>
            <a:br>
              <a:rPr lang="ru-RU" sz="2800" dirty="0" smtClean="0"/>
            </a:br>
            <a:r>
              <a:rPr lang="ru-RU" sz="2800" dirty="0" smtClean="0"/>
              <a:t>- подготовке к обучению грамоте.</a:t>
            </a:r>
          </a:p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4"/>
          <p:cNvSpPr/>
          <p:nvPr/>
        </p:nvSpPr>
        <p:spPr>
          <a:xfrm>
            <a:off x="428596" y="3159850"/>
            <a:ext cx="2505400" cy="162741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40" tIns="45720" rIns="91440" bIns="4572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kern="1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24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57158" y="0"/>
            <a:ext cx="8496944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Все игры с использованием песка делятся на три направления:</a:t>
            </a:r>
          </a:p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400" u="sng" dirty="0" smtClean="0"/>
              <a:t>Обучающие игры </a:t>
            </a:r>
            <a:r>
              <a:rPr lang="ru-RU" sz="2400" dirty="0" smtClean="0"/>
              <a:t>направлены на развитие тактильно-кинестетической чувствительности и мелкой моторики рук. А главное, ребенок говорит о своих ощущениях, тем самым спонтанно развивается его речь, словарный запас, развивается восприятие различного темпа речи, развивается высота и сила голоса, дыхание, внимание и память, фонематический слух. Главное - идет подготовка к обучению письму и чтению.</a:t>
            </a:r>
            <a:br>
              <a:rPr lang="ru-RU" sz="2400" dirty="0" smtClean="0"/>
            </a:br>
            <a:r>
              <a:rPr lang="ru-RU" sz="2400" u="sng" dirty="0" smtClean="0"/>
              <a:t>Познавательные игры</a:t>
            </a:r>
            <a:r>
              <a:rPr lang="ru-RU" sz="2400" dirty="0"/>
              <a:t>:</a:t>
            </a:r>
            <a:r>
              <a:rPr lang="ru-RU" sz="2400" dirty="0" smtClean="0"/>
              <a:t> с их помощью мы помогаем познавать многогранность нашего мира.</a:t>
            </a:r>
            <a:br>
              <a:rPr lang="ru-RU" sz="2400" dirty="0" smtClean="0"/>
            </a:br>
            <a:r>
              <a:rPr lang="ru-RU" sz="2400" u="sng" dirty="0" smtClean="0"/>
              <a:t>Проективные игры</a:t>
            </a:r>
            <a:r>
              <a:rPr lang="ru-RU" sz="2400" dirty="0"/>
              <a:t>:</a:t>
            </a:r>
            <a:r>
              <a:rPr lang="ru-RU" sz="2400" dirty="0" smtClean="0"/>
              <a:t> с их помощью мы осуществляем психологическую диагностику, коррекцию и развитие ребенка.</a:t>
            </a:r>
            <a:br>
              <a:rPr lang="ru-RU" sz="2400" dirty="0" smtClean="0"/>
            </a:br>
            <a:r>
              <a:rPr lang="ru-RU" sz="2400" dirty="0" smtClean="0"/>
              <a:t>Игры с песком можно использовать как индивидуальную работу, так и подгрупповую, или же на фронтальных занятиях.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332656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Материалы для песочной игры </a:t>
            </a:r>
            <a:endParaRPr lang="ru-RU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4345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980729"/>
            <a:ext cx="856895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800" dirty="0" smtClean="0"/>
          </a:p>
          <a:p>
            <a:endParaRPr lang="ru-RU" sz="3200" dirty="0" smtClean="0"/>
          </a:p>
          <a:p>
            <a:r>
              <a:rPr lang="ru-RU" sz="3200" dirty="0" smtClean="0"/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124744"/>
            <a:ext cx="83529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1. Песочница «Малая»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Деревянный ящик прямоугольной формы, традиционным размером  50*70*8 см. </a:t>
            </a:r>
          </a:p>
          <a:p>
            <a:r>
              <a:rPr lang="ru-RU" sz="2400" dirty="0" smtClean="0"/>
              <a:t>Используется для работы с  сухим и влажным песком.</a:t>
            </a:r>
          </a:p>
          <a:p>
            <a:endParaRPr lang="ru-RU" sz="2800" dirty="0" smtClean="0">
              <a:solidFill>
                <a:srgbClr val="FF0000"/>
              </a:solidFill>
            </a:endParaRPr>
          </a:p>
        </p:txBody>
      </p:sp>
      <p:pic>
        <p:nvPicPr>
          <p:cNvPr id="6146" name="Picture 2" descr="H:\DCIM\104_PANA\P10409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5776" y="3068960"/>
            <a:ext cx="4379979" cy="3284984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4000" b="1" dirty="0" smtClean="0"/>
              <a:t>2</a:t>
            </a:r>
            <a:r>
              <a:rPr lang="ru-RU" sz="3600" b="1" dirty="0" smtClean="0">
                <a:latin typeface="+mn-lt"/>
                <a:ea typeface="+mn-ea"/>
                <a:cs typeface="+mn-cs"/>
              </a:rPr>
              <a:t>. Песочный планшет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2700" dirty="0" smtClean="0"/>
              <a:t>Деревянный поднос с цветным </a:t>
            </a:r>
            <a:br>
              <a:rPr lang="ru-RU" sz="2700" dirty="0" smtClean="0"/>
            </a:br>
            <a:r>
              <a:rPr lang="ru-RU" sz="2700" dirty="0" smtClean="0"/>
              <a:t>дном </a:t>
            </a:r>
            <a:br>
              <a:rPr lang="ru-RU" sz="2700" dirty="0" smtClean="0"/>
            </a:br>
            <a:endParaRPr lang="ru-RU" sz="3200" dirty="0"/>
          </a:p>
        </p:txBody>
      </p:sp>
      <p:pic>
        <p:nvPicPr>
          <p:cNvPr id="2050" name="Picture 2" descr="H:\DCIM\104_PANA\P104088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088" y="548680"/>
            <a:ext cx="3552394" cy="2664296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3789040"/>
            <a:ext cx="41764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3. Световой экран</a:t>
            </a:r>
          </a:p>
          <a:p>
            <a:r>
              <a:rPr lang="ru-RU" sz="2000" dirty="0" smtClean="0"/>
              <a:t> </a:t>
            </a:r>
            <a:r>
              <a:rPr lang="ru-RU" sz="2400" dirty="0" smtClean="0"/>
              <a:t>Деревянных ящик прямоугольной </a:t>
            </a:r>
          </a:p>
          <a:p>
            <a:r>
              <a:rPr lang="ru-RU" sz="2400" dirty="0" smtClean="0"/>
              <a:t>формы  с двойным дном с подсветкой</a:t>
            </a:r>
            <a:endParaRPr lang="ru-RU" dirty="0" smtClean="0"/>
          </a:p>
        </p:txBody>
      </p:sp>
      <p:pic>
        <p:nvPicPr>
          <p:cNvPr id="6" name="Picture 2" descr="H:\DCIM\104_PANA\P10408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22287" y="3573016"/>
            <a:ext cx="3627206" cy="2376264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3458"/>
            <a:ext cx="89644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cs typeface="Times New Roman" pitchFamily="18" charset="0"/>
              </a:rPr>
              <a:t>3.Наборы лексических игрушек для игр с песком</a:t>
            </a:r>
          </a:p>
          <a:p>
            <a:pPr>
              <a:buFont typeface="Wingdings" pitchFamily="2" charset="2"/>
              <a:buChar char="v"/>
            </a:pPr>
            <a:r>
              <a:rPr lang="ru-RU" sz="2300" dirty="0" smtClean="0">
                <a:cs typeface="Times New Roman" pitchFamily="18" charset="0"/>
              </a:rPr>
              <a:t>«люди», разнообразные по полу, возрасту, культурной и национальной принадлежности;</a:t>
            </a:r>
          </a:p>
          <a:p>
            <a:pPr>
              <a:buFont typeface="Wingdings" pitchFamily="2" charset="2"/>
              <a:buChar char="v"/>
            </a:pPr>
            <a:r>
              <a:rPr lang="ru-RU" sz="2300" dirty="0" smtClean="0">
                <a:cs typeface="Times New Roman" pitchFamily="18" charset="0"/>
              </a:rPr>
              <a:t>«животные» (дикие, домашние, доисторические);</a:t>
            </a:r>
          </a:p>
          <a:p>
            <a:pPr>
              <a:buFont typeface="Wingdings" pitchFamily="2" charset="2"/>
              <a:buChar char="v"/>
            </a:pPr>
            <a:r>
              <a:rPr lang="ru-RU" sz="2300" dirty="0" smtClean="0">
                <a:cs typeface="Times New Roman" pitchFamily="18" charset="0"/>
              </a:rPr>
              <a:t>«птицы» (дикие, домашние);</a:t>
            </a:r>
          </a:p>
          <a:p>
            <a:pPr>
              <a:buFont typeface="Wingdings" pitchFamily="2" charset="2"/>
              <a:buChar char="v"/>
            </a:pPr>
            <a:r>
              <a:rPr lang="ru-RU" sz="2300" dirty="0" smtClean="0">
                <a:cs typeface="Times New Roman" pitchFamily="18" charset="0"/>
              </a:rPr>
              <a:t>«обитатели водного мира» (рыбы, млекопитающие, крабы, моллюски);</a:t>
            </a:r>
          </a:p>
          <a:p>
            <a:pPr>
              <a:buFont typeface="Wingdings" pitchFamily="2" charset="2"/>
              <a:buChar char="v"/>
            </a:pPr>
            <a:r>
              <a:rPr lang="ru-RU" sz="2300" dirty="0" smtClean="0">
                <a:cs typeface="Times New Roman" pitchFamily="18" charset="0"/>
              </a:rPr>
              <a:t>«дома»</a:t>
            </a:r>
          </a:p>
          <a:p>
            <a:pPr>
              <a:buFont typeface="Wingdings" pitchFamily="2" charset="2"/>
              <a:buChar char="v"/>
            </a:pPr>
            <a:r>
              <a:rPr lang="ru-RU" sz="2300" dirty="0" smtClean="0">
                <a:cs typeface="Times New Roman" pitchFamily="18" charset="0"/>
              </a:rPr>
              <a:t>«деревья и другие растения»;</a:t>
            </a:r>
          </a:p>
          <a:p>
            <a:pPr>
              <a:buFont typeface="Wingdings" pitchFamily="2" charset="2"/>
              <a:buChar char="v"/>
            </a:pPr>
            <a:r>
              <a:rPr lang="ru-RU" sz="2300" dirty="0" smtClean="0">
                <a:cs typeface="Times New Roman" pitchFamily="18" charset="0"/>
              </a:rPr>
              <a:t>«транспортные средства»;</a:t>
            </a:r>
          </a:p>
          <a:p>
            <a:pPr>
              <a:buFont typeface="Wingdings" pitchFamily="2" charset="2"/>
              <a:buChar char="v"/>
            </a:pPr>
            <a:r>
              <a:rPr lang="ru-RU" sz="2300" dirty="0" smtClean="0">
                <a:cs typeface="Times New Roman" pitchFamily="18" charset="0"/>
              </a:rPr>
              <a:t>объекты ландшафта Земли;</a:t>
            </a:r>
          </a:p>
          <a:p>
            <a:pPr>
              <a:buFont typeface="Wingdings" pitchFamily="2" charset="2"/>
              <a:buChar char="v"/>
            </a:pPr>
            <a:r>
              <a:rPr lang="ru-RU" sz="2300" dirty="0" smtClean="0">
                <a:cs typeface="Times New Roman" pitchFamily="18" charset="0"/>
              </a:rPr>
              <a:t>аксессуары (бусы,  пуговицы, ракушки, камни, скалки, формочки,  пластмассовые ножи,…)</a:t>
            </a:r>
          </a:p>
        </p:txBody>
      </p:sp>
      <p:pic>
        <p:nvPicPr>
          <p:cNvPr id="6" name="il_fi" descr="http://www.medinfo.dp.ua/_images/stat_105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869160"/>
            <a:ext cx="7244541" cy="1800200"/>
          </a:xfrm>
          <a:prstGeom prst="round2DiagRect">
            <a:avLst/>
          </a:prstGeom>
          <a:noFill/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3392</TotalTime>
  <Words>913</Words>
  <Application>Microsoft Office PowerPoint</Application>
  <PresentationFormat>Экран (4:3)</PresentationFormat>
  <Paragraphs>261</Paragraphs>
  <Slides>40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Слайд 1</vt:lpstr>
      <vt:lpstr>«Наилучшая для малыша та игрушка,  которую он может заставить по-разному изменяться;  для маленьких детей наилучшая игрушка – это куча песка». К. Д. Ушинский</vt:lpstr>
      <vt:lpstr>Большой вклад в развитие «песочной игры» внесли отечественные педагоги  Санкт – Петербургского Института специальной педагогики и психологии, которые являются авторами ряда книг по данной теме – Грабенко Т. М., Зинкевич-Евстигнеева Т. Д.   Зинкевич Татьяна - доктор психологии, директор Санкт-Петербургского Института  сказкотерапии. Закончила факультет психологии Ленинградского  государственного университета. Автор метода Комплексной сказкотерапии.  Автор ряда монографий по сказкотерапии.      Грабенко Т.М.  Сурдопедагог, кандидат педагогических наук, доцент кафедры общей  и специальной педагогики Института специальной педагогики и психологии,      игротерапевт, научный руководитель специальных (коррекционных) школ   II вида Санкт-Петербурга и пос. Зеленоградска Калининградской области.   Автор монографий в области креативных психолого-педагогических   технологий, а также ряда книг по сказкотерапии, выходивших в издательстве "Речь".  Обладатель знака "За гуманизацию школы". </vt:lpstr>
      <vt:lpstr> Преимущества песочной игры: Частичный перенос  традиционных педагогических занятий в песочницу дает больший воспитательный и образовательный эффект, нежели стандартные формы обучения:</vt:lpstr>
      <vt:lpstr>Слайд 5</vt:lpstr>
      <vt:lpstr>Слайд 6</vt:lpstr>
      <vt:lpstr>Слайд 7</vt:lpstr>
      <vt:lpstr>    2. Песочный планшет Деревянный поднос с цветным  дном  </vt:lpstr>
      <vt:lpstr>Слайд 9</vt:lpstr>
      <vt:lpstr>4. Виды песка </vt:lpstr>
      <vt:lpstr>Слайд 11</vt:lpstr>
      <vt:lpstr>Слайд 12</vt:lpstr>
      <vt:lpstr>Слайд 13</vt:lpstr>
      <vt:lpstr>  </vt:lpstr>
      <vt:lpstr>5. Песочные макеты по лексическим темам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 группа</dc:creator>
  <cp:lastModifiedBy>Натали</cp:lastModifiedBy>
  <cp:revision>292</cp:revision>
  <dcterms:created xsi:type="dcterms:W3CDTF">2016-02-15T06:39:14Z</dcterms:created>
  <dcterms:modified xsi:type="dcterms:W3CDTF">2022-05-10T20:33:34Z</dcterms:modified>
</cp:coreProperties>
</file>