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13936DC-C99F-422B-BA68-0A958479429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9599A85-3437-489A-85A8-EFBCB27D5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Ressov-Lev-Alexandrovich-Leningrad-Symphony-Conductor-Yevgeny-Mravinsky-7port42bw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://ru.wikipedia.org/wiki/%D0%A4%D0%B0%D0%B9%D0%BB:Shostakovich_Samara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700808"/>
            <a:ext cx="6629400" cy="1939281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Искусство в начале великой отечественной войны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50912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истории и обществознания ГБОУ средней школы №195 Красногвардейского района Санкт-Петербурга Титенко П.А.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6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5344" y="1656190"/>
            <a:ext cx="2818656" cy="440618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Ответом на фашистскую агрессию  также стали работы В. Иванова 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«За </a:t>
            </a:r>
            <a:r>
              <a:rPr lang="ru-RU" i="1" dirty="0" err="1" smtClean="0">
                <a:latin typeface="Calibri"/>
                <a:ea typeface="Calibri"/>
                <a:cs typeface="Times New Roman"/>
              </a:rPr>
              <a:t>Родину,за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err="1" smtClean="0">
                <a:latin typeface="Calibri"/>
                <a:ea typeface="Calibri"/>
                <a:cs typeface="Times New Roman"/>
              </a:rPr>
              <a:t>честь,за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 свободу!»;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И. Серебряного «Бей крепче, сынок!»; А. Страхова-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Браславского</a:t>
            </a:r>
            <a:r>
              <a:rPr lang="ru-RU" dirty="0">
                <a:latin typeface="Calibri"/>
                <a:ea typeface="Calibri"/>
                <a:cs typeface="Times New Roman"/>
              </a:rPr>
              <a:t> «Смерть фашизму»;; С.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Боима</a:t>
            </a:r>
            <a:r>
              <a:rPr lang="ru-RU" dirty="0">
                <a:latin typeface="Calibri"/>
                <a:ea typeface="Calibri"/>
                <a:cs typeface="Times New Roman"/>
              </a:rPr>
              <a:t> и Ф. Бочкова «Разгромим фашистских налетчиков!»; Д.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Шмаринова</a:t>
            </a:r>
            <a:r>
              <a:rPr lang="ru-RU" dirty="0">
                <a:latin typeface="Calibri"/>
                <a:ea typeface="Calibri"/>
                <a:cs typeface="Times New Roman"/>
              </a:rPr>
              <a:t> «Фашисты не пройдут!» и другие. Л. Лисицкий создал замечательный плакат «Все для фронта! Все для победы!», который был отпечатан после смерти автора зимой 1941 – 1942 года.</a:t>
            </a:r>
          </a:p>
          <a:p>
            <a:endParaRPr lang="ru-RU" dirty="0"/>
          </a:p>
        </p:txBody>
      </p:sp>
      <p:pic>
        <p:nvPicPr>
          <p:cNvPr id="8194" name="Picture 2" descr="D:\презентация\za_rodinu!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48"/>
            <a:ext cx="2448271" cy="327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презентация\бей крепче,сынок!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431" y="0"/>
            <a:ext cx="3364945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презентация\6127979979954b222a389fd22b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6" y="3342777"/>
            <a:ext cx="2430115" cy="270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презентация\разгроми фашистских налётчиков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86" y="3737584"/>
            <a:ext cx="2483098" cy="2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D:\презентация\фашитсы не пройдут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821" y="49448"/>
            <a:ext cx="3257606" cy="161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D:\презентация\всё для фронта,всё для победы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209" y="3681027"/>
            <a:ext cx="1648973" cy="28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6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err="1" smtClean="0"/>
              <a:t>серов</a:t>
            </a:r>
            <a:r>
              <a:rPr lang="ru-RU" dirty="0" smtClean="0"/>
              <a:t> «наше дело правое»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9842" y="1752601"/>
            <a:ext cx="5616958" cy="4268688"/>
          </a:xfrm>
        </p:spPr>
        <p:txBody>
          <a:bodyPr>
            <a:normAutofit fontScale="92500"/>
          </a:bodyPr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Наиболее значительные работы, изображавшие защитников Отечества, были созданы летом 1941 года ленинградскими художниками В. Серовым и А.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Ситаровым</a:t>
            </a:r>
            <a:r>
              <a:rPr lang="ru-RU" dirty="0">
                <a:latin typeface="Calibri"/>
                <a:ea typeface="Calibri"/>
                <a:cs typeface="Times New Roman"/>
              </a:rPr>
              <a:t>. В. Серов передал в плакате «Наше дело правое – победа будет за нами» решимость пожилого бойца-ополченца защищать родной город от приближающегося врага.</a:t>
            </a:r>
          </a:p>
          <a:p>
            <a:endParaRPr lang="ru-RU" dirty="0"/>
          </a:p>
        </p:txBody>
      </p:sp>
      <p:pic>
        <p:nvPicPr>
          <p:cNvPr id="9218" name="Picture 2" descr="D:\презентация\наше дело прав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33376"/>
            <a:ext cx="2962338" cy="48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0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В.иванов</a:t>
            </a:r>
            <a:r>
              <a:rPr lang="ru-RU" dirty="0" smtClean="0"/>
              <a:t> «пьём воду из </a:t>
            </a:r>
            <a:r>
              <a:rPr lang="ru-RU" dirty="0" err="1" smtClean="0"/>
              <a:t>днепра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752600"/>
            <a:ext cx="6192688" cy="5105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После неудач и поражений первого года войны наша страна познала и радость побед.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Изменилась тематика советского военного плаката. Больше стало в нем светлых и радостных настроений, вызванных предчувствием близкой победы, все чаще звучал призыв не только освободить советскую землю от врага, но и принести свободу народам Европы. Участникам войны хорошо памятен плакат художника В. Иванова «Пьем воду родного Днепра».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...Широко и привольно течет Днепр по родной земле. Пламенеет в зареве дымных пожарищ предрассветное небо, отраженное в темной и спокойной водной глади. Вдали виднеется только что наведенная саперами переправа. По ней нескончаемым потоком движутся на правый берег танки, автомашины. На переднем плане — крупная фигура советского воина. Он зачерпнул каской прохладную, пахнущую лозняком и речной свежестью днепровскую воду, бережно поднес ее ко рту и медленно пьет, наслаждаясь каждым глотком.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Искренняя взволнованность и лиричность, сыновняя любовь к матери-Родине, звучащие в этом плакате, сделали его любимым произведением народа.</a:t>
            </a:r>
          </a:p>
          <a:p>
            <a:endParaRPr lang="ru-RU" dirty="0"/>
          </a:p>
        </p:txBody>
      </p:sp>
      <p:pic>
        <p:nvPicPr>
          <p:cNvPr id="10242" name="Picture 2" descr="D:\презентация\sopt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6642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7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Заслуга художников-плакатистов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Плакаты Великой Отечественной войны 1941 – 1945 годов стали вкладом нашей страны в сокровищницу мирового художественного наследия XX века. Уже в годы войны советский плакат был признан во всем мире вершиной агитационно-пропагандистского искусства. Несмотря на материальные трудности, сокращение печатных изданий и дефицит качественной бумаги, художники смогли «выковать мощное оружие», способное без промаха разить врага и объединить силы фронта и тыла – армию и народ – для Победы над фашизмом.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 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Советские 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художники-плакатисты выполнили в годы войны свой патриотический долг, создав замечательную по своим художественным и идейным достоинствам летопись борьбы и побед, которая никогда не забудется нашим народом.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6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Великая Отечественная война </a:t>
            </a:r>
            <a:r>
              <a:rPr lang="ru-RU" sz="2600" dirty="0">
                <a:latin typeface="Calibri"/>
                <a:ea typeface="Calibri"/>
                <a:cs typeface="Times New Roman"/>
              </a:rPr>
              <a:t>– это тяжёлое испытание, выпавшее на долю русского народа. Литература того времени не могла оставаться в стороне от этого события.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latin typeface="Calibri"/>
                <a:ea typeface="Calibri"/>
                <a:cs typeface="Times New Roman"/>
              </a:rPr>
              <a:t>Так в первый день войны на митинге советских писателей прозвучали такие слова: «Каждый советский писатель готов все, свои силы, весь свой опыт и талант, всю свою кровь, если это понадобится, отдать делу священной народной войны против врагов нашей Родины». Эти слова были оправданны. С самого начала войны писатели почувствовали себя «мобилизованными и призванными». Около двух тысяч писателей ушли на фронт, более четырехсот из них не вернулись. Это А. Гайдар, Е. Петров, Ю. Крымов, М. </a:t>
            </a:r>
            <a:r>
              <a:rPr lang="ru-RU" sz="2600" dirty="0" err="1">
                <a:latin typeface="Calibri"/>
                <a:ea typeface="Calibri"/>
                <a:cs typeface="Times New Roman"/>
              </a:rPr>
              <a:t>Джалиль</a:t>
            </a:r>
            <a:r>
              <a:rPr lang="ru-RU" sz="2600" dirty="0">
                <a:latin typeface="Calibri"/>
                <a:ea typeface="Calibri"/>
                <a:cs typeface="Times New Roman"/>
              </a:rPr>
              <a:t>; совсем молодыми погибли М. </a:t>
            </a:r>
            <a:r>
              <a:rPr lang="ru-RU" sz="2600" dirty="0" err="1">
                <a:latin typeface="Calibri"/>
                <a:ea typeface="Calibri"/>
                <a:cs typeface="Times New Roman"/>
              </a:rPr>
              <a:t>Кульчицкий</a:t>
            </a:r>
            <a:r>
              <a:rPr lang="ru-RU" sz="2600" dirty="0">
                <a:latin typeface="Calibri"/>
                <a:ea typeface="Calibri"/>
                <a:cs typeface="Times New Roman"/>
              </a:rPr>
              <a:t>, В. Багрицкий, П. Коган.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latin typeface="Calibri"/>
                <a:ea typeface="Calibri"/>
                <a:cs typeface="Times New Roman"/>
              </a:rPr>
              <a:t>Фронтовые писатели в полной мере разделяли со своим народом и боль отступления, и радость побед. Георгий Суворов, писатель-фронтовик, погибший незадолго до победы, писал: «Свой добрый век мы прожили как люди, и для людей».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latin typeface="Calibri"/>
                <a:ea typeface="Calibri"/>
                <a:cs typeface="Times New Roman"/>
              </a:rPr>
              <a:t>Писатели жили одной жизнью со сражающимся народом: .мерзли в окопах, ходили в атаку, совершали подвиги и ...писали.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20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ПоЭЗИЯ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735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В поэзии военных лет можно выделить три основные жанровые группы стихов: лирическую (ода, элегия, песня), сатирическую и лирико-эпическую (баллады, поэмы).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В годы Великой Отечественной войны получили развитие не только стихотворные жанры, но и проза. Она представлена публицистическими и очерковыми жанрами, военным рассказом и героической повестью. Весьма разнообразны публицистические жанры: статьи, очерки, фельетоны, воззвания, письма, листовки. </a:t>
            </a:r>
          </a:p>
          <a:p>
            <a:r>
              <a:rPr lang="ru-RU" dirty="0">
                <a:latin typeface="Calibri"/>
                <a:ea typeface="Calibri"/>
                <a:cs typeface="Times New Roman"/>
              </a:rPr>
              <a:t>Статьи писали: Леонов, Алексей Толстой, Михаил Шолохов, Всеволод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Вишневский, Николай Тихонов. Они воспитывали своими статьями высокие гражданские чувства, учили непримиримо относиться к фашизму, раскрывали подлинное лицо "устроителей нового порядка". Советские писатели противопоставляли фашистской лживой пропаганде большую человеческую правду.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8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be-BY" dirty="0" smtClean="0"/>
              <a:t>Музыка</a:t>
            </a:r>
            <a:br>
              <a:rPr lang="be-BY" dirty="0" smtClean="0"/>
            </a:br>
            <a:r>
              <a:rPr lang="be-BY" dirty="0" smtClean="0"/>
              <a:t>с</a:t>
            </a:r>
            <a:r>
              <a:rPr lang="ru-RU" dirty="0" err="1" smtClean="0"/>
              <a:t>едьмая</a:t>
            </a:r>
            <a:r>
              <a:rPr lang="ru-RU" dirty="0" smtClean="0"/>
              <a:t> симфония </a:t>
            </a:r>
            <a:r>
              <a:rPr lang="ru-RU" dirty="0" err="1" smtClean="0"/>
              <a:t>шостаковича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7 симфония была создана композитором Дмитрием Дмитриевичем Шостаковичем  в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1941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году</a:t>
            </a:r>
            <a:r>
              <a:rPr lang="ru-RU" dirty="0">
                <a:latin typeface="Calibri"/>
                <a:ea typeface="Calibri"/>
                <a:cs typeface="Times New Roman"/>
              </a:rPr>
              <a:t>. Первые три части написаны им в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доме Бенуа в Ленинграде(закончены </a:t>
            </a:r>
            <a:r>
              <a:rPr lang="ru-RU" dirty="0">
                <a:latin typeface="Calibri"/>
                <a:ea typeface="Calibri"/>
                <a:cs typeface="Times New Roman"/>
              </a:rPr>
              <a:t>в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августе 1941 года, </a:t>
            </a:r>
            <a:r>
              <a:rPr lang="ru-RU" dirty="0">
                <a:latin typeface="Calibri"/>
                <a:ea typeface="Calibri"/>
                <a:cs typeface="Times New Roman"/>
              </a:rPr>
              <a:t>а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8 сентября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началась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блокада Ленинграда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).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Финал симфонии, завершенный в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декабре 1941 года, </a:t>
            </a:r>
            <a:r>
              <a:rPr lang="ru-RU" dirty="0">
                <a:latin typeface="Calibri"/>
                <a:ea typeface="Calibri"/>
                <a:cs typeface="Times New Roman"/>
              </a:rPr>
              <a:t>композитор создал уже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 Куйбышеве, </a:t>
            </a:r>
            <a:r>
              <a:rPr lang="ru-RU" dirty="0">
                <a:latin typeface="Calibri"/>
                <a:ea typeface="Calibri"/>
                <a:cs typeface="Times New Roman"/>
              </a:rPr>
              <a:t>где на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сцене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Театра оперы и балета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она </a:t>
            </a:r>
            <a:r>
              <a:rPr lang="ru-RU" dirty="0">
                <a:latin typeface="Calibri"/>
                <a:ea typeface="Calibri"/>
                <a:cs typeface="Times New Roman"/>
              </a:rPr>
              <a:t>и была впервые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исполнена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5 марта 1942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года оркестром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Большого театра Союза ССР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под управлением С.А .Самосуда. </a:t>
            </a:r>
            <a:r>
              <a:rPr lang="ru-RU" dirty="0">
                <a:latin typeface="Calibri"/>
                <a:ea typeface="Calibri"/>
                <a:cs typeface="Times New Roman"/>
              </a:rPr>
              <a:t>Московская премьера (дирижёр С. А. Самосуд) состоялась 29 марта 1942 года.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7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prstClr val="black"/>
                </a:solidFill>
              </a:rPr>
              <a:t>оркестр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6768752" cy="518457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Исполнял симфонию Большой симфонический Оркестр Ленинградского радиокомитета. В дни блокады множество музыкантов умерли от голода. Репетиции были свернуты в декабре. Когда в марте они возобновились, играть могли лишь 15 ослабевших музыкантов. Несмотря на это, концерты начались уже в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в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апреле</a:t>
            </a:r>
            <a:r>
              <a:rPr lang="ru-RU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В </a:t>
            </a:r>
            <a:r>
              <a:rPr lang="ru-RU" dirty="0">
                <a:latin typeface="Calibri"/>
                <a:ea typeface="Calibri"/>
                <a:cs typeface="Times New Roman"/>
              </a:rPr>
              <a:t>мае самолёт доставил в осажденный город партитуру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симфонии</a:t>
            </a:r>
            <a:r>
              <a:rPr lang="ru-RU" dirty="0">
                <a:latin typeface="Calibri"/>
                <a:ea typeface="Calibri"/>
                <a:cs typeface="Times New Roman"/>
              </a:rPr>
              <a:t>. Для восполнения численности оркестра, недостающие музыканты были присланы с фронта.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Среди выдающихся дирижёров-интерпретаторов, осуществивших записи Седьмой симфонии, 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—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Пааво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Берглунд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, Леонард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Бернстайн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, Кирилл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Кондрашин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, Евгений Мравинский, Геннадий Рождественский, Евгений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Светданов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, Карл </a:t>
            </a:r>
            <a:r>
              <a:rPr lang="ru-RU" dirty="0" err="1" smtClean="0">
                <a:latin typeface="Calibri"/>
                <a:ea typeface="Calibri"/>
                <a:cs typeface="Times New Roman"/>
              </a:rPr>
              <a:t>Элиасберг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и др.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32688" y="78924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5312" y="17008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5048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5312" y="49411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upload.wikimedia.org/wikipedia/commons/thumb/9/9b/Ressov-Lev-Alexandrovich-Leningrad-Symphony-Conductor-Yevgeny-Mravinsky-7port42bw.jpg/250px-Ressov-Lev-Alexandrovich-Leningrad-Symphony-Conductor-Yevgeny-Mravinsky-7port42bw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272" y="1484784"/>
            <a:ext cx="2304256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upload.wikimedia.org/wikipedia/commons/thumb/1/1a/Shostakovich_Samara.jpg/200px-Shostakovich_Samara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69160"/>
            <a:ext cx="1905000" cy="160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777880" y="6334780"/>
            <a:ext cx="3366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Calibri"/>
                <a:ea typeface="Calibri"/>
                <a:cs typeface="Times New Roman"/>
              </a:rPr>
              <a:t>Мемориальная доска в честь Дмитрия Шостаковича в Самаре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830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Изобразительное искусство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Во время Великой Отечественной Войны, руководству СССР было как никогда важно </a:t>
            </a:r>
            <a:r>
              <a:rPr lang="ru-RU" b="1" dirty="0" smtClean="0"/>
              <a:t>взыскать </a:t>
            </a:r>
            <a:r>
              <a:rPr lang="ru-RU" b="1" dirty="0"/>
              <a:t>в сердцах народа патриотические чувства. Инструментом взыскания, был СОВЕТСКИЙ АГИТАЦИОННЫЙ ПЛАКАТ. Со своей задачей, плакаты и его создатели справились на отлично. Плакаты не оставляли </a:t>
            </a:r>
            <a:r>
              <a:rPr lang="ru-RU" b="1" dirty="0" smtClean="0"/>
              <a:t>равнодушными </a:t>
            </a:r>
            <a:r>
              <a:rPr lang="ru-RU" b="1" dirty="0"/>
              <a:t>ни простого рабочего, ни </a:t>
            </a:r>
            <a:r>
              <a:rPr lang="ru-RU" b="1" dirty="0" smtClean="0"/>
              <a:t>солдата</a:t>
            </a:r>
            <a:r>
              <a:rPr lang="ru-RU" b="1" dirty="0"/>
              <a:t>, ни </a:t>
            </a:r>
            <a:r>
              <a:rPr lang="ru-RU" b="1" dirty="0" smtClean="0"/>
              <a:t>остальные </a:t>
            </a:r>
            <a:r>
              <a:rPr lang="ru-RU" b="1" dirty="0"/>
              <a:t>слои населения страны. Каждый старался на благо общей победы.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39552" y="7773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26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err="1" smtClean="0"/>
              <a:t>Н.ватолина</a:t>
            </a:r>
            <a:r>
              <a:rPr lang="ru-RU" u="sng" dirty="0" smtClean="0"/>
              <a:t> и </a:t>
            </a:r>
            <a:r>
              <a:rPr lang="ru-RU" u="sng" dirty="0" err="1" smtClean="0"/>
              <a:t>н.денисов</a:t>
            </a:r>
            <a:r>
              <a:rPr lang="ru-RU" u="sng" dirty="0"/>
              <a:t> </a:t>
            </a:r>
            <a:r>
              <a:rPr lang="ru-RU" u="sng" dirty="0" smtClean="0"/>
              <a:t>«не болтай!»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752600"/>
            <a:ext cx="5987008" cy="43735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 первых дней войны в плакат прочно вошла тема бдительности. В июне 1941 года Н.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Ватолиной</a:t>
            </a:r>
            <a:r>
              <a:rPr lang="ru-RU" dirty="0">
                <a:latin typeface="Calibri"/>
                <a:ea typeface="Calibri"/>
                <a:cs typeface="Times New Roman"/>
              </a:rPr>
              <a:t> и Н. Денисовым был исполнен плакат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«Не болтай!»,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который, благодаря лаконизму изображения и лозунга, стал вершиной пропаганды актуальной темы и на многие десятилетия пережил время своего создания. Основой для плаката послужили стихи С. Маршака, приведенные на листе: «Будь на чеку, в такие дни подслушивают стены. Недалеко от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болтовни и сплетни до </a:t>
            </a:r>
            <a:r>
              <a:rPr lang="ru-RU" dirty="0">
                <a:latin typeface="Calibri"/>
                <a:ea typeface="Calibri"/>
                <a:cs typeface="Times New Roman"/>
              </a:rPr>
              <a:t>измены». Тогда же настоящим народным фольклором стал лозунг: «Болтун – находка для шпиона!». К поимке вражеских шпионов и диверсантов были привлечены все городские и сельские жители. Ленинградский художник А. Пахомов сделал героями плаката пионеров, зорко охраняющих родную землю от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врагов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( Ребята, защищайте </a:t>
            </a:r>
            <a:r>
              <a:rPr lang="ru-RU" i="1" dirty="0" err="1" smtClean="0">
                <a:latin typeface="Calibri"/>
                <a:ea typeface="Calibri"/>
                <a:cs typeface="Times New Roman"/>
              </a:rPr>
              <a:t>Родину!Выслеживайте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 врагов, сообщайте взрослым!»)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D:\презентация\не болта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259228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97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Calibri"/>
                <a:ea typeface="Calibri"/>
                <a:cs typeface="Times New Roman"/>
              </a:rPr>
              <a:t>Д. </a:t>
            </a:r>
            <a:r>
              <a:rPr lang="ru-RU" sz="3600" dirty="0" err="1" smtClean="0">
                <a:latin typeface="Calibri"/>
                <a:ea typeface="Calibri"/>
                <a:cs typeface="Times New Roman"/>
              </a:rPr>
              <a:t>Шмаринов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«Отомсти»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1752601"/>
            <a:ext cx="5626968" cy="3476600"/>
          </a:xfrm>
        </p:spPr>
        <p:txBody>
          <a:bodyPr>
            <a:normAutofit lnSpcReduction="10000"/>
          </a:bodyPr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/>
                <a:ea typeface="Calibri"/>
                <a:cs typeface="Times New Roman"/>
              </a:rPr>
              <a:t>С плаката художника Д. </a:t>
            </a:r>
            <a:r>
              <a:rPr lang="ru-RU" sz="2000" dirty="0" err="1">
                <a:latin typeface="Calibri"/>
                <a:ea typeface="Calibri"/>
                <a:cs typeface="Times New Roman"/>
              </a:rPr>
              <a:t>Шмаринова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«Отомсти» смотрит на зрителя женщина. На фоне дымного пожарища стоит она, неподвижная и страшная в своем горе. На ее опущенных руках — тело зверски убитой девочки. В широко раскрытых, наполненных слезами глазах матери не только страдание, но и требование — отомсти!</a:t>
            </a:r>
          </a:p>
          <a:p>
            <a:endParaRPr lang="ru-RU" sz="2000" dirty="0"/>
          </a:p>
        </p:txBody>
      </p:sp>
      <p:pic>
        <p:nvPicPr>
          <p:cNvPr id="2050" name="Picture 2" descr="D:\презентация\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287769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2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. </a:t>
            </a:r>
            <a:r>
              <a:rPr lang="ru-RU" dirty="0" err="1" smtClean="0"/>
              <a:t>корецкий</a:t>
            </a:r>
            <a:r>
              <a:rPr lang="ru-RU" dirty="0" smtClean="0"/>
              <a:t> «воин красной армии , спаси!»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628800"/>
            <a:ext cx="5760640" cy="504056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700" dirty="0">
                <a:latin typeface="Calibri"/>
                <a:ea typeface="Calibri"/>
                <a:cs typeface="Times New Roman"/>
              </a:rPr>
              <a:t>Необычайно широкое распространение в годы войны получил плакат художника В. Корецкого «Воин Красной Армии, спаси!»</a:t>
            </a:r>
            <a:br>
              <a:rPr lang="ru-RU" sz="3700" dirty="0">
                <a:latin typeface="Calibri"/>
                <a:ea typeface="Calibri"/>
                <a:cs typeface="Times New Roman"/>
              </a:rPr>
            </a:br>
            <a:r>
              <a:rPr lang="ru-RU" sz="3700" dirty="0">
                <a:latin typeface="Calibri"/>
                <a:ea typeface="Calibri"/>
                <a:cs typeface="Times New Roman"/>
              </a:rPr>
              <a:t>Многократно повторенный на фанерных щитах у фронтовых дорог, на стенах домов, на почтовых открытках этот плакат стал символом и клятвой, будил в сердцах бойцов горячее стремление разгромить врага, спасти жен и детей от мук и страданий.</a:t>
            </a:r>
            <a:br>
              <a:rPr lang="ru-RU" sz="3700" dirty="0">
                <a:latin typeface="Calibri"/>
                <a:ea typeface="Calibri"/>
                <a:cs typeface="Times New Roman"/>
              </a:rPr>
            </a:br>
            <a:r>
              <a:rPr lang="ru-RU" sz="3700" dirty="0">
                <a:latin typeface="Calibri"/>
                <a:ea typeface="Calibri"/>
                <a:cs typeface="Times New Roman"/>
              </a:rPr>
              <a:t>...Женщина держит на руках прильнувшего к ней мальчика. Из-под белого платка выбились волосы, ненавистью и болью сведены брови, страдальчески опущены уголки губ. Ребенок в страхе крепко прижался к матери. Слева наискосок к центру, прямо в сердце матери направлен штык гитлеровского солдата. Ни одной лишней детали. Даже кулачок ребенка упрятан под платок. Фигуры матери и сына даны в </a:t>
            </a:r>
            <a:r>
              <a:rPr lang="ru-RU" sz="3700" dirty="0" err="1">
                <a:latin typeface="Calibri"/>
                <a:ea typeface="Calibri"/>
                <a:cs typeface="Times New Roman"/>
              </a:rPr>
              <a:t>погрудном</a:t>
            </a:r>
            <a:r>
              <a:rPr lang="ru-RU" sz="3700" dirty="0">
                <a:latin typeface="Calibri"/>
                <a:ea typeface="Calibri"/>
                <a:cs typeface="Times New Roman"/>
              </a:rPr>
              <a:t> изображении, как бы выплывающими из тьмы в неверном колеблющемся свете пожарища.</a:t>
            </a:r>
            <a:br>
              <a:rPr lang="ru-RU" sz="3700" dirty="0">
                <a:latin typeface="Calibri"/>
                <a:ea typeface="Calibri"/>
                <a:cs typeface="Times New Roman"/>
              </a:rPr>
            </a:br>
            <a:r>
              <a:rPr lang="ru-RU" sz="3700" dirty="0">
                <a:latin typeface="Calibri"/>
                <a:ea typeface="Calibri"/>
                <a:cs typeface="Times New Roman"/>
              </a:rPr>
              <a:t>Обагренный кровью безжалостный фашистский штык и молодая мать, готовая своим телом прикрыть сына, производили неизгладимое впечатление. Не случайно художник Корецкий получал от незнакомых ему фронтовиков сотни взволнованных писем, в которых солдаты клялись изгнать врага из советской земли, освободить свой народ из фашистской неволи.</a:t>
            </a:r>
            <a:br>
              <a:rPr lang="ru-RU" sz="3700" dirty="0">
                <a:latin typeface="Calibri"/>
                <a:ea typeface="Calibri"/>
                <a:cs typeface="Times New Roman"/>
              </a:rPr>
            </a:br>
            <a:r>
              <a:rPr lang="ru-RU" sz="3700" dirty="0">
                <a:latin typeface="Calibri"/>
                <a:ea typeface="Calibri"/>
                <a:cs typeface="Times New Roman"/>
              </a:rPr>
              <a:t>Корецкий в этой работе мастерски использовал возможности фотографии с тем, чтобы придать изображению характер подлинной достоверности. Ему удалось избежать натурализма, излишней детализации, свойственной многим фотомонтажам. </a:t>
            </a:r>
            <a:br>
              <a:rPr lang="ru-RU" sz="3700" dirty="0">
                <a:latin typeface="Calibri"/>
                <a:ea typeface="Calibri"/>
                <a:cs typeface="Times New Roman"/>
              </a:rPr>
            </a:br>
            <a:r>
              <a:rPr lang="ru-RU" sz="3700" dirty="0">
                <a:latin typeface="Calibri"/>
                <a:ea typeface="Calibri"/>
                <a:cs typeface="Times New Roman"/>
              </a:rPr>
              <a:t>Лаконичность, строгость в отборе выразительных средств, суровое черно-красное цветовое решение, огромная сила эмоционального воздействия сделали этот плакат значительным произведением советского изобразительного искусства, не имеющим себе равных среди плакатов военного времени.</a:t>
            </a:r>
          </a:p>
          <a:p>
            <a:endParaRPr lang="ru-RU" dirty="0"/>
          </a:p>
        </p:txBody>
      </p:sp>
      <p:pic>
        <p:nvPicPr>
          <p:cNvPr id="3074" name="Picture 2" descr="D:\презентация\ussr04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28803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1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Родина-мать зовёт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752600"/>
            <a:ext cx="5194920" cy="439155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Родина-мать зовёт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Немолодая женщина с суровым лицом держит в протянутой вперед правой руке текст военной присяги, левая рука призывно поднята вверх. Незабываемо ее лицо с крепко сжатыми губами, с горящими, в упор обращенными к зрителю глазами. Слегка разметавшиеся с проседью волосы, сдвинутые к переносице нахмуренные брови, развеваемый ветром платок создают настроение тревоги и очень четко определяют главную мысль плаката — Родина-мать зовет своих сыновей исполнить долг — защитить Отечество.</a:t>
            </a:r>
          </a:p>
          <a:p>
            <a:endParaRPr lang="ru-RU" dirty="0"/>
          </a:p>
        </p:txBody>
      </p:sp>
      <p:pic>
        <p:nvPicPr>
          <p:cNvPr id="4098" name="Picture 2" descr="D:\презентация\1234500787_st_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0" y="1844824"/>
            <a:ext cx="3312368" cy="465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1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П.корин</a:t>
            </a:r>
            <a:r>
              <a:rPr lang="ru-RU" dirty="0" smtClean="0"/>
              <a:t> «</a:t>
            </a:r>
            <a:r>
              <a:rPr lang="ru-RU" dirty="0" err="1" smtClean="0"/>
              <a:t>александр</a:t>
            </a:r>
            <a:r>
              <a:rPr lang="ru-RU" dirty="0" smtClean="0"/>
              <a:t> невский»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869160"/>
            <a:ext cx="8151256" cy="16561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Образ Александра Невского, человека могучей воли, глубоко преданного Родине, создал художник П. Д. Корин (1942).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«Я писал его, — рассказывает художник, — в суровые годы войны, писал непокорный гордый дух нашего народа, который «в судный час своего бытия» встал во весь свой гигантский рост».</a:t>
            </a:r>
          </a:p>
          <a:p>
            <a:endParaRPr lang="ru-RU" dirty="0"/>
          </a:p>
        </p:txBody>
      </p:sp>
      <p:pic>
        <p:nvPicPr>
          <p:cNvPr id="5122" name="Picture 2" descr="D:\презентация\Северная баллада.Левая част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07" y="1661960"/>
            <a:ext cx="256790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презентация\Александр Невский.Центральная часть триптиха А.Н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473" y="1661960"/>
            <a:ext cx="236562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презентация\Старинный сказ.Правая часть  риптиха Александр Невски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936" y="1661960"/>
            <a:ext cx="2638931" cy="299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28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моор</a:t>
            </a:r>
            <a:r>
              <a:rPr lang="ru-RU" dirty="0" smtClean="0"/>
              <a:t> «ты чем помог фронту?»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752601"/>
            <a:ext cx="5338936" cy="419668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Художник Д.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Моор</a:t>
            </a:r>
            <a:r>
              <a:rPr lang="ru-RU" dirty="0">
                <a:latin typeface="Calibri"/>
                <a:ea typeface="Calibri"/>
                <a:cs typeface="Times New Roman"/>
              </a:rPr>
              <a:t> использовал композицию плаката периода Гражданской войны «Ты записался добровольцем?» под новым лозунгом: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«Ты чем помог фронту?».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Актуальность и действенность плаката была так высока, что его перепечатали в других городах страны с переводом лозунга на языки народов СССР. Старейший плакатист блестяще владел оружием сатиры. Уже в плакате «Все на "Г"» Д.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Моор</a:t>
            </a:r>
            <a:r>
              <a:rPr lang="ru-RU" dirty="0">
                <a:latin typeface="Calibri"/>
                <a:ea typeface="Calibri"/>
                <a:cs typeface="Times New Roman"/>
              </a:rPr>
              <a:t> определил свое отношение к врагу – уничтожать его кистью и словом.</a:t>
            </a:r>
          </a:p>
          <a:p>
            <a:endParaRPr lang="ru-RU" dirty="0"/>
          </a:p>
        </p:txBody>
      </p:sp>
      <p:pic>
        <p:nvPicPr>
          <p:cNvPr id="6146" name="Picture 2" descr="D:\презентация\1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109912" cy="399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5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/>
              <a:t>Кокорекин</a:t>
            </a:r>
            <a:r>
              <a:rPr lang="ru-RU" sz="2400" dirty="0" smtClean="0"/>
              <a:t> «грудью на защиту </a:t>
            </a:r>
            <a:r>
              <a:rPr lang="ru-RU" sz="2400" dirty="0" err="1" smtClean="0"/>
              <a:t>ленинграда</a:t>
            </a:r>
            <a:r>
              <a:rPr lang="ru-RU" sz="2400" dirty="0" smtClean="0"/>
              <a:t>»,</a:t>
            </a:r>
            <a:r>
              <a:rPr lang="ru-RU" sz="2400" dirty="0" err="1" smtClean="0"/>
              <a:t>серов</a:t>
            </a:r>
            <a:r>
              <a:rPr lang="ru-RU" sz="2400" dirty="0" smtClean="0"/>
              <a:t> «защитим город </a:t>
            </a:r>
            <a:r>
              <a:rPr lang="ru-RU" sz="2400" dirty="0" err="1" smtClean="0"/>
              <a:t>ленина</a:t>
            </a:r>
            <a:r>
              <a:rPr lang="ru-RU" sz="2400" dirty="0" smtClean="0"/>
              <a:t>»,</a:t>
            </a:r>
            <a:r>
              <a:rPr lang="ru-RU" sz="2400" dirty="0" err="1" smtClean="0"/>
              <a:t>бойм</a:t>
            </a:r>
            <a:r>
              <a:rPr lang="ru-RU" sz="2400" dirty="0" smtClean="0"/>
              <a:t> «бей врага…»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752601"/>
            <a:ext cx="3826768" cy="254049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. Пафосом борьбы наполнены плакаты А.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Кокорекина</a:t>
            </a:r>
            <a:r>
              <a:rPr lang="ru-RU" i="1" dirty="0">
                <a:latin typeface="Calibri"/>
                <a:ea typeface="Calibri"/>
                <a:cs typeface="Times New Roman"/>
              </a:rPr>
              <a:t> </a:t>
            </a:r>
            <a:r>
              <a:rPr lang="ru-RU" i="1" dirty="0" smtClean="0">
                <a:latin typeface="Calibri"/>
                <a:ea typeface="Calibri"/>
                <a:cs typeface="Times New Roman"/>
              </a:rPr>
              <a:t>«Грудью на защиту Ленинграда!»;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latin typeface="Calibri"/>
                <a:ea typeface="Calibri"/>
                <a:cs typeface="Times New Roman"/>
              </a:rPr>
              <a:t>В. Серова «</a:t>
            </a:r>
            <a:r>
              <a:rPr lang="ru-RU" i="1" dirty="0">
                <a:latin typeface="Calibri"/>
                <a:ea typeface="Calibri"/>
                <a:cs typeface="Times New Roman"/>
              </a:rPr>
              <a:t>Защитим город Ленина</a:t>
            </a:r>
            <a:r>
              <a:rPr lang="ru-RU" dirty="0">
                <a:latin typeface="Calibri"/>
                <a:ea typeface="Calibri"/>
                <a:cs typeface="Times New Roman"/>
              </a:rPr>
              <a:t>»; С.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Боима</a:t>
            </a:r>
            <a:r>
              <a:rPr lang="ru-RU" dirty="0">
                <a:latin typeface="Calibri"/>
                <a:ea typeface="Calibri"/>
                <a:cs typeface="Times New Roman"/>
              </a:rPr>
              <a:t> «</a:t>
            </a:r>
            <a:r>
              <a:rPr lang="ru-RU" i="1" dirty="0">
                <a:latin typeface="Calibri"/>
                <a:ea typeface="Calibri"/>
                <a:cs typeface="Times New Roman"/>
              </a:rPr>
              <a:t>Бей врага, как его били отцы и старшие братья – матросы Октября!».</a:t>
            </a:r>
          </a:p>
          <a:p>
            <a:endParaRPr lang="ru-RU" dirty="0"/>
          </a:p>
        </p:txBody>
      </p:sp>
      <p:pic>
        <p:nvPicPr>
          <p:cNvPr id="7170" name="Picture 2" descr="D:\презентация\грудью на защиту ленинграда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13" y="1628800"/>
            <a:ext cx="2479096" cy="29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презентация\защитим город лен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44" y="4546048"/>
            <a:ext cx="5712608" cy="21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презентация\бей врага,как его били наши отцы..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08232"/>
            <a:ext cx="2135152" cy="2917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85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1217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Аптека</vt:lpstr>
      <vt:lpstr>Искусство в начале великой отечественной войны</vt:lpstr>
      <vt:lpstr>Изобразительное искусство</vt:lpstr>
      <vt:lpstr>Н.ватолина и н.денисов «не болтай!»</vt:lpstr>
      <vt:lpstr>Д. Шмаринов «Отомсти» </vt:lpstr>
      <vt:lpstr>В . корецкий «воин красной армии , спаси!»</vt:lpstr>
      <vt:lpstr>Родина-мать зовёт</vt:lpstr>
      <vt:lpstr>П.корин «александр невский»</vt:lpstr>
      <vt:lpstr>Д. моор «ты чем помог фронту?»</vt:lpstr>
      <vt:lpstr>Кокорекин «грудью на защиту ленинграда»,серов «защитим город ленина»,бойм «бей врага…»</vt:lpstr>
      <vt:lpstr>Презентация PowerPoint</vt:lpstr>
      <vt:lpstr>В серов «наше дело правое»</vt:lpstr>
      <vt:lpstr>В.иванов «пьём воду из днепра»</vt:lpstr>
      <vt:lpstr>Заслуга художников-плакатистов</vt:lpstr>
      <vt:lpstr>Литература</vt:lpstr>
      <vt:lpstr>ПоЭЗИЯ</vt:lpstr>
      <vt:lpstr>Музыка седьмая симфония шостаковича</vt:lpstr>
      <vt:lpstr>оркестр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в начале великой отечественной войны</dc:title>
  <dc:creator>admin</dc:creator>
  <cp:lastModifiedBy>director</cp:lastModifiedBy>
  <cp:revision>23</cp:revision>
  <dcterms:created xsi:type="dcterms:W3CDTF">2011-12-04T19:10:06Z</dcterms:created>
  <dcterms:modified xsi:type="dcterms:W3CDTF">2022-05-10T12:42:44Z</dcterms:modified>
</cp:coreProperties>
</file>