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8" r:id="rId1"/>
  </p:sldMasterIdLst>
  <p:sldIdLst>
    <p:sldId id="256" r:id="rId2"/>
    <p:sldId id="263" r:id="rId3"/>
    <p:sldId id="264" r:id="rId4"/>
    <p:sldId id="265" r:id="rId5"/>
    <p:sldId id="262" r:id="rId6"/>
    <p:sldId id="258" r:id="rId7"/>
    <p:sldId id="275" r:id="rId8"/>
    <p:sldId id="271" r:id="rId9"/>
    <p:sldId id="274" r:id="rId10"/>
    <p:sldId id="273" r:id="rId11"/>
    <p:sldId id="272" r:id="rId12"/>
    <p:sldId id="266" r:id="rId13"/>
    <p:sldId id="276" r:id="rId14"/>
    <p:sldId id="277" r:id="rId15"/>
    <p:sldId id="279" r:id="rId16"/>
    <p:sldId id="280" r:id="rId17"/>
    <p:sldId id="278" r:id="rId18"/>
    <p:sldId id="285" r:id="rId19"/>
    <p:sldId id="286" r:id="rId20"/>
    <p:sldId id="283" r:id="rId21"/>
    <p:sldId id="282" r:id="rId22"/>
    <p:sldId id="284" r:id="rId23"/>
    <p:sldId id="281" r:id="rId24"/>
    <p:sldId id="267" r:id="rId25"/>
    <p:sldId id="268" r:id="rId26"/>
    <p:sldId id="269" r:id="rId27"/>
    <p:sldId id="270" r:id="rId28"/>
    <p:sldId id="257" r:id="rId29"/>
    <p:sldId id="259" r:id="rId30"/>
    <p:sldId id="260" r:id="rId31"/>
    <p:sldId id="26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0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65A7675-2874-4070-B30B-25DCC955784A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FC2BDC4-388D-4D5C-9D15-60432B6A81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//commons.wikimedia.org/wiki/File:Divan_Tapochki.jpg?uselang=ru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5723468" cy="18280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Литературный </a:t>
            </a:r>
            <a:r>
              <a:rPr lang="ru-RU" b="1" dirty="0" err="1" smtClean="0">
                <a:solidFill>
                  <a:srgbClr val="7030A0"/>
                </a:solidFill>
              </a:rPr>
              <a:t>квиз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9158" y="2348880"/>
            <a:ext cx="4776075" cy="208823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«Жизнь и творчество  Ивана Александровича Гончарова»</a:t>
            </a:r>
          </a:p>
          <a:p>
            <a:r>
              <a:rPr lang="ru-RU" sz="3600" b="1" dirty="0" smtClean="0"/>
              <a:t>(1812-1891)</a:t>
            </a:r>
            <a:endParaRPr lang="ru-RU" sz="3600" b="1" dirty="0"/>
          </a:p>
        </p:txBody>
      </p:sp>
      <p:pic>
        <p:nvPicPr>
          <p:cNvPr id="1026" name="Picture 2" descr="https://md-eksperiment.org/images/categories/5b8afd17e373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2174464" cy="217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12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5"/>
            <a:ext cx="7560840" cy="1800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4. В жизни И. Гончарова было два брака, вторая жена Елизавета Толстая послужила прототипом Ольги Ильинской в романе «Обломов»</a:t>
            </a:r>
            <a:endParaRPr lang="ru-RU" sz="2800" b="1" dirty="0"/>
          </a:p>
        </p:txBody>
      </p:sp>
      <p:pic>
        <p:nvPicPr>
          <p:cNvPr id="4" name="Picture 2" descr="https://images11.domashnyochag.ru/upload/img_cache/f10/f10f8e6f0ea32fce679b84f3515a0aec_cropped_1320x8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3744416" cy="249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5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628800"/>
            <a:ext cx="3663509" cy="45263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5. И. Гончаров преклонялся перед творчеством А. Пушкина и однажды даже встретился с ним в университете</a:t>
            </a:r>
            <a:endParaRPr lang="ru-RU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1011"/>
            <a:ext cx="3133186" cy="523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28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2 Личность в судьбе писателя </a:t>
            </a:r>
            <a:r>
              <a:rPr lang="ru-RU" sz="2700" b="1" dirty="0" smtClean="0">
                <a:latin typeface="+mn-lt"/>
              </a:rPr>
              <a:t>(2 минуты)</a:t>
            </a:r>
            <a:endParaRPr lang="ru-RU" sz="2700" b="1" dirty="0">
              <a:latin typeface="+mn-lt"/>
            </a:endParaRPr>
          </a:p>
        </p:txBody>
      </p:sp>
      <p:pic>
        <p:nvPicPr>
          <p:cNvPr id="4" name="Picture 5" descr="ANd9GcTQB0T7TBEy4FvO04kJ8SVt4I8iAMHedTjnW6wuE37J-OlHPjO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2664296" cy="316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6" y="2005467"/>
            <a:ext cx="375567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800" b="1" dirty="0" smtClean="0">
                <a:latin typeface="Arial" charset="0"/>
                <a:cs typeface="Arial" charset="0"/>
              </a:rPr>
              <a:t>1. Кто такой Николай </a:t>
            </a:r>
            <a:r>
              <a:rPr lang="ru-RU" altLang="ru-RU" sz="2800" b="1" dirty="0" err="1" smtClean="0">
                <a:latin typeface="Arial" charset="0"/>
                <a:cs typeface="Arial" charset="0"/>
              </a:rPr>
              <a:t>Трегубов</a:t>
            </a:r>
            <a:r>
              <a:rPr lang="ru-RU" altLang="ru-RU" sz="2800" b="1" dirty="0" smtClean="0">
                <a:latin typeface="Arial" charset="0"/>
                <a:cs typeface="Arial" charset="0"/>
              </a:rPr>
              <a:t>?</a:t>
            </a:r>
          </a:p>
          <a:p>
            <a:pPr algn="just">
              <a:spcBef>
                <a:spcPct val="50000"/>
              </a:spcBef>
            </a:pPr>
            <a:r>
              <a:rPr lang="ru-RU" altLang="ru-RU" sz="2800" b="1" dirty="0" smtClean="0">
                <a:latin typeface="Arial" charset="0"/>
                <a:cs typeface="Arial" charset="0"/>
              </a:rPr>
              <a:t>2. Какую роль он сыграл в судьбе И. Гончарова?</a:t>
            </a:r>
            <a:endParaRPr lang="ru-RU" altLang="ru-RU" sz="2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3 Допиши фразу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(1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« Господин </a:t>
            </a:r>
            <a:r>
              <a:rPr lang="ru-RU" sz="2800" b="1" dirty="0"/>
              <a:t>де </a:t>
            </a:r>
            <a:r>
              <a:rPr lang="ru-RU" sz="2800" b="1" dirty="0" smtClean="0"/>
              <a:t>Лень»</a:t>
            </a:r>
            <a:r>
              <a:rPr lang="ru-RU" sz="2800" dirty="0" smtClean="0"/>
              <a:t> - именно </a:t>
            </a:r>
            <a:r>
              <a:rPr lang="ru-RU" sz="2800" dirty="0"/>
              <a:t>так прозвали Гончарова друзья за его медлительность и </a:t>
            </a:r>
            <a:r>
              <a:rPr lang="ru-RU" sz="2800" dirty="0" smtClean="0"/>
              <a:t>малоподвижность. Иван Гончаров в 1852 году  опроверг это мнение о себе, поразив всех друзей и знакомых тем, что………………….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573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4 Найди лишнее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(1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7056784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И. Гончаров написал три романа начинающиеся на букву «О», напишите лишний:</a:t>
            </a:r>
          </a:p>
          <a:p>
            <a:r>
              <a:rPr lang="ru-RU" sz="2800" dirty="0" smtClean="0"/>
              <a:t>«Обрыв»</a:t>
            </a:r>
          </a:p>
          <a:p>
            <a:r>
              <a:rPr lang="ru-RU" sz="2800" dirty="0" smtClean="0"/>
              <a:t>«Обломов»</a:t>
            </a:r>
          </a:p>
          <a:p>
            <a:r>
              <a:rPr lang="ru-RU" sz="2800" dirty="0" smtClean="0"/>
              <a:t>«Однажды в России»</a:t>
            </a:r>
            <a:endParaRPr lang="ru-RU" sz="2800" dirty="0"/>
          </a:p>
          <a:p>
            <a:r>
              <a:rPr lang="ru-RU" sz="2800" dirty="0" smtClean="0"/>
              <a:t>«Обыкновенная история»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46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5 Выпишите нужное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(1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6984776" cy="43204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О каком произведении </a:t>
            </a:r>
            <a:r>
              <a:rPr lang="ru-RU" sz="2800" dirty="0"/>
              <a:t>Гончаров </a:t>
            </a:r>
            <a:r>
              <a:rPr lang="ru-RU" sz="2800" dirty="0" smtClean="0"/>
              <a:t>написал лучшую </a:t>
            </a:r>
            <a:r>
              <a:rPr lang="ru-RU" sz="2800" dirty="0"/>
              <a:t>критическую </a:t>
            </a:r>
            <a:r>
              <a:rPr lang="ru-RU" sz="2800" dirty="0" smtClean="0"/>
              <a:t>статью</a:t>
            </a:r>
            <a:r>
              <a:rPr lang="ru-RU" sz="2800" i="1" dirty="0" smtClean="0"/>
              <a:t> «</a:t>
            </a:r>
            <a:r>
              <a:rPr lang="ru-RU" sz="2800" i="1" dirty="0" err="1" smtClean="0"/>
              <a:t>Мильон</a:t>
            </a:r>
            <a:r>
              <a:rPr lang="ru-RU" sz="2800" i="1" dirty="0" smtClean="0"/>
              <a:t> </a:t>
            </a:r>
            <a:r>
              <a:rPr lang="ru-RU" sz="2800" i="1" dirty="0"/>
              <a:t>терзаний</a:t>
            </a:r>
            <a:r>
              <a:rPr lang="ru-RU" sz="2800" i="1" dirty="0" smtClean="0"/>
              <a:t>»?</a:t>
            </a:r>
            <a:endParaRPr lang="ru-RU" sz="2800" dirty="0" smtClean="0"/>
          </a:p>
          <a:p>
            <a:r>
              <a:rPr lang="ru-RU" sz="2800" dirty="0" smtClean="0"/>
              <a:t>о драме А. Островского «Гроза»</a:t>
            </a:r>
          </a:p>
          <a:p>
            <a:r>
              <a:rPr lang="ru-RU" sz="2800" dirty="0" smtClean="0"/>
              <a:t>о романе А. Пушкина «Евгений Онегин»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о комедии Н. Гоголя «Ревизор»</a:t>
            </a:r>
          </a:p>
          <a:p>
            <a:r>
              <a:rPr lang="ru-RU" sz="2800" dirty="0" smtClean="0"/>
              <a:t>о </a:t>
            </a:r>
            <a:r>
              <a:rPr lang="ru-RU" sz="2800" dirty="0"/>
              <a:t>комедии </a:t>
            </a:r>
            <a:r>
              <a:rPr lang="ru-RU" sz="2800" dirty="0" err="1"/>
              <a:t>А.Грибоедова</a:t>
            </a:r>
            <a:r>
              <a:rPr lang="ru-RU" sz="2800" dirty="0"/>
              <a:t> «Горе от ума</a:t>
            </a:r>
            <a:r>
              <a:rPr lang="ru-RU" sz="2800" dirty="0" smtClean="0"/>
              <a:t>»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54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20248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Роман И. Гончарова «Обломов»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780928"/>
            <a:ext cx="6543829" cy="230425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«Пока остается хоть один русский, -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до тех пор будет помнить Обломова»</a:t>
            </a: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err="1" smtClean="0"/>
              <a:t>И.С.Тургенев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8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80920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6. Что спрятано на картинке? (1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4943" y="1772816"/>
            <a:ext cx="3960440" cy="850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Перед вами памятник, установленный в г. Ульяновске. Здесь можно не только посидеть на диване, но и ………..(что можно сделать с тем, что закрыто на фото)</a:t>
            </a:r>
          </a:p>
        </p:txBody>
      </p:sp>
      <p:pic>
        <p:nvPicPr>
          <p:cNvPr id="5" name="Picture 12" descr="220px-Divan_Tapochk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02775"/>
            <a:ext cx="3456384" cy="265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15816" y="3866258"/>
            <a:ext cx="15121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85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80920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7. Какое из высказываний принадлежит Илье Обломову?(</a:t>
            </a:r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1 минута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)</a:t>
            </a:r>
            <a:endParaRPr lang="ru-RU" sz="2700" b="1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Напишите только номер ответа:</a:t>
            </a:r>
          </a:p>
          <a:p>
            <a:pPr algn="ctr"/>
            <a:endParaRPr lang="ru-RU" b="1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611560" y="2708920"/>
            <a:ext cx="7704856" cy="34563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«Труд – образ, содержание, стихия и цель жизни, по крайней мере, моей»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«Я ни разу не натянул себе чулок на ноги, так живу, слава богу!»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 «Чем же я виноват, что клопы на свете есть? Разве я их выдумал? Да и что за спанье без клопа».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«Мудрено и трудно жить просто».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44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80920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8. Определите героя(1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Посмотрите отрывок из фильма «Несколько дней из жизни Обломова»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dirty="0" smtClean="0"/>
              <a:t>Напишите ответ на вопрос: </a:t>
            </a:r>
          </a:p>
          <a:p>
            <a:pPr marL="0" indent="0" algn="ctr">
              <a:buNone/>
            </a:pPr>
            <a:r>
              <a:rPr lang="ru-RU" sz="3600" dirty="0" smtClean="0"/>
              <a:t>кто появляется в жизни  Обломова в этот момент и как он изменил жизнь Ильи Ильича?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201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Цель:</a:t>
            </a:r>
            <a:r>
              <a:rPr lang="ru-RU" sz="2400" dirty="0" smtClean="0"/>
              <a:t> через игровую форму сформировать завершенное представление </a:t>
            </a:r>
            <a:r>
              <a:rPr lang="ru-RU" sz="2400" dirty="0"/>
              <a:t>о </a:t>
            </a:r>
            <a:r>
              <a:rPr lang="ru-RU" sz="2400" dirty="0" smtClean="0"/>
              <a:t>жизни и творчестве И. А. Гончарова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132856"/>
            <a:ext cx="6196405" cy="36038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</a:p>
          <a:p>
            <a:r>
              <a:rPr lang="ru-RU" dirty="0" smtClean="0"/>
              <a:t>пробудить </a:t>
            </a:r>
            <a:r>
              <a:rPr lang="ru-RU" dirty="0"/>
              <a:t>интерес к личности И. А. Гончарова и его творчеству; </a:t>
            </a:r>
            <a:endParaRPr lang="ru-RU" dirty="0" smtClean="0"/>
          </a:p>
          <a:p>
            <a:r>
              <a:rPr lang="ru-RU" dirty="0" smtClean="0"/>
              <a:t>создать </a:t>
            </a:r>
            <a:r>
              <a:rPr lang="ru-RU" dirty="0"/>
              <a:t>каждому студенту условия для проявления своих способностей, интеллектуальных знаний и умений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прививать </a:t>
            </a:r>
            <a:r>
              <a:rPr lang="ru-RU" dirty="0"/>
              <a:t>любовь и интерес к русской литературе.</a:t>
            </a:r>
          </a:p>
        </p:txBody>
      </p:sp>
    </p:spTree>
    <p:extLst>
      <p:ext uri="{BB962C8B-B14F-4D97-AF65-F5344CB8AC3E}">
        <p14:creationId xmlns:p14="http://schemas.microsoft.com/office/powerpoint/2010/main" val="407668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9 Соотнесите</a:t>
            </a:r>
            <a:endParaRPr lang="ru-RU" sz="2700" b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2574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7" name="Объект 1"/>
          <p:cNvSpPr>
            <a:spLocks noGrp="1"/>
          </p:cNvSpPr>
          <p:nvPr>
            <p:ph idx="1"/>
          </p:nvPr>
        </p:nvSpPr>
        <p:spPr>
          <a:xfrm>
            <a:off x="611560" y="2276872"/>
            <a:ext cx="7848872" cy="4104456"/>
          </a:xfrm>
        </p:spPr>
        <p:txBody>
          <a:bodyPr>
            <a:normAutofit/>
          </a:bodyPr>
          <a:lstStyle/>
          <a:p>
            <a:r>
              <a:rPr lang="ru-RU" sz="2800" dirty="0"/>
              <a:t>В Обломовке верили в приметы. Так, в своем сне Илья Ильич видит следующую сцену: «Ах ты, господи! — всплеснув руками, сказала жена. — … Покойник — когда переносье чешется…» И далее перечисляются приметы: какая часть лица и тела к чему чешется</a:t>
            </a:r>
            <a:r>
              <a:rPr lang="ru-RU" sz="2800" dirty="0" smtClean="0"/>
              <a:t>…</a:t>
            </a:r>
            <a:endParaRPr lang="ru-RU" dirty="0"/>
          </a:p>
          <a:p>
            <a:r>
              <a:rPr lang="ru-RU" dirty="0"/>
              <a:t>Попробуйте и вы вставить нужные </a:t>
            </a:r>
            <a:r>
              <a:rPr lang="ru-RU" dirty="0" smtClean="0"/>
              <a:t>в </a:t>
            </a:r>
            <a:r>
              <a:rPr lang="ru-RU" dirty="0"/>
              <a:t>перечисление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66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9 Соотнесите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(2 минута)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060848"/>
            <a:ext cx="2952328" cy="363375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Уши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 Подошвы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Лоб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 Локоть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Усы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Кончик </a:t>
            </a:r>
            <a:r>
              <a:rPr lang="ru-RU" sz="2800" dirty="0"/>
              <a:t>носа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Брови</a:t>
            </a: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Губы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060848"/>
            <a:ext cx="4248472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800" dirty="0" smtClean="0"/>
              <a:t>А)в </a:t>
            </a:r>
            <a:r>
              <a:rPr lang="ru-RU" sz="2800" dirty="0"/>
              <a:t>рюмку смотреть</a:t>
            </a:r>
            <a:r>
              <a:rPr lang="ru-RU" sz="2800" dirty="0" smtClean="0"/>
              <a:t>…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Б) слезы</a:t>
            </a:r>
            <a:r>
              <a:rPr lang="ru-RU" sz="2800" dirty="0"/>
              <a:t>…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3) кланяться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4) к дождю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5) целоваться</a:t>
            </a:r>
            <a:endParaRPr lang="ru-RU" sz="2800" dirty="0"/>
          </a:p>
          <a:p>
            <a:pPr>
              <a:spcBef>
                <a:spcPts val="600"/>
              </a:spcBef>
            </a:pPr>
            <a:r>
              <a:rPr lang="ru-RU" sz="2800" dirty="0" smtClean="0"/>
              <a:t>6) гостинцы </a:t>
            </a:r>
            <a:r>
              <a:rPr lang="ru-RU" sz="2800" dirty="0"/>
              <a:t>есть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7) на </a:t>
            </a:r>
            <a:r>
              <a:rPr lang="ru-RU" sz="2800" dirty="0"/>
              <a:t>новом месте спать</a:t>
            </a:r>
          </a:p>
          <a:p>
            <a:pPr>
              <a:spcBef>
                <a:spcPts val="600"/>
              </a:spcBef>
            </a:pPr>
            <a:r>
              <a:rPr lang="ru-RU" sz="2800" dirty="0" smtClean="0"/>
              <a:t>8)</a:t>
            </a:r>
            <a:r>
              <a:rPr lang="ru-RU" sz="2800" dirty="0"/>
              <a:t> </a:t>
            </a:r>
            <a:r>
              <a:rPr lang="ru-RU" sz="2800" dirty="0" smtClean="0"/>
              <a:t>дорога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275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80920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10. Любовь в жизни Обломова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(2 минуты)</a:t>
            </a:r>
            <a:endParaRPr lang="ru-RU" sz="2700" b="1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dirty="0" smtClean="0"/>
              <a:t>Напишите ответ на вопрос: </a:t>
            </a:r>
          </a:p>
          <a:p>
            <a:pPr marL="0" indent="0" algn="ctr">
              <a:buNone/>
            </a:pPr>
            <a:r>
              <a:rPr lang="ru-RU" sz="3600" dirty="0" smtClean="0"/>
              <a:t>Почему, на ваш взгляд, не сложились отношения Ольги Ильинской и Ильи Обломова?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0949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Раунд 11 Нарисуй шлафрок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700" b="1" dirty="0" smtClean="0">
                <a:latin typeface="+mn-lt"/>
              </a:rPr>
              <a:t>(2 минуты)</a:t>
            </a:r>
            <a:endParaRPr lang="ru-RU" sz="27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7272808" cy="1656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Выберите и срисуйте тот предмет одежды, который называется шлафрок</a:t>
            </a:r>
            <a:endParaRPr lang="ru-RU" sz="2800" dirty="0"/>
          </a:p>
        </p:txBody>
      </p:sp>
      <p:pic>
        <p:nvPicPr>
          <p:cNvPr id="4" name="Рисунок 3" descr="https://nevsepic.com.ua/uploads/posts/2011-10/1318102144_www.nevsepic.com.ua_29_1688-95banyan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5" t="14440" b="20918"/>
          <a:stretch/>
        </p:blipFill>
        <p:spPr bwMode="auto">
          <a:xfrm>
            <a:off x="6516216" y="2710576"/>
            <a:ext cx="1739900" cy="3041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 descr="https://www.pngitem.com/pimgs/m/55-551206_top-hat-sketch-drawing-hd-png-downloa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92" y="3867188"/>
            <a:ext cx="212278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www.booksite.ru/fulltext/bel/ovi/nsky/9_19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0" t="72484" r="38565" b="7643"/>
          <a:stretch/>
        </p:blipFill>
        <p:spPr bwMode="auto">
          <a:xfrm>
            <a:off x="2771800" y="2935462"/>
            <a:ext cx="1903710" cy="1863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20" name="Picture 4" descr="https://e-mm.ru/files/holder/77/38/77388d2571dfb52c20bd0bc4fe06c4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372" y="4262411"/>
            <a:ext cx="1528820" cy="152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1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56823" y="2276872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…</a:t>
            </a:r>
            <a:r>
              <a:rPr lang="ru-RU" sz="2400" dirty="0"/>
              <a:t>истинно гармонический и спокойный художник, творец живых человеческих душ – один только Гончаров. Он берёт характеры людей целиком, как живые продукты истории, природы, времени, обществ. Никто так не заставляет жить своих героев на страницах книги отдельной, собственной жизнью</a:t>
            </a:r>
          </a:p>
          <a:p>
            <a:pPr algn="r"/>
            <a:r>
              <a:rPr lang="ru-RU" sz="2400" dirty="0"/>
              <a:t>(Д.С. Мережковский)</a:t>
            </a:r>
          </a:p>
        </p:txBody>
      </p:sp>
    </p:spTree>
    <p:extLst>
      <p:ext uri="{BB962C8B-B14F-4D97-AF65-F5344CB8AC3E}">
        <p14:creationId xmlns:p14="http://schemas.microsoft.com/office/powerpoint/2010/main" val="35683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08720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Гончаров </a:t>
            </a:r>
            <a:r>
              <a:rPr lang="ru-RU" sz="2800" dirty="0"/>
              <a:t>показал честную душу  русского барина, но "обломовщина" погубила его. Так жить нельзя! Всем нужно помнить, что трудолюбие –источник благ, только трудясь, вы достигнете всего, о чем мечтаете</a:t>
            </a:r>
            <a:r>
              <a:rPr lang="ru-RU" sz="2800" dirty="0" smtClean="0"/>
              <a:t>!</a:t>
            </a:r>
          </a:p>
          <a:p>
            <a:endParaRPr lang="ru-RU" sz="2800" dirty="0" smtClean="0"/>
          </a:p>
          <a:p>
            <a:r>
              <a:rPr lang="ru-RU" sz="2800" dirty="0" smtClean="0"/>
              <a:t>Не </a:t>
            </a:r>
            <a:r>
              <a:rPr lang="ru-RU" sz="2800" dirty="0"/>
              <a:t>позволяй душе лениться!</a:t>
            </a:r>
          </a:p>
          <a:p>
            <a:r>
              <a:rPr lang="ru-RU" sz="2800" dirty="0"/>
              <a:t>Чтоб в ступе воду не толочь,</a:t>
            </a:r>
          </a:p>
          <a:p>
            <a:r>
              <a:rPr lang="ru-RU" sz="2800" dirty="0"/>
              <a:t>Душа обязана трудиться</a:t>
            </a:r>
          </a:p>
          <a:p>
            <a:r>
              <a:rPr lang="ru-RU" sz="2800" dirty="0"/>
              <a:t>И день и ночь, и день и ночь</a:t>
            </a:r>
            <a:r>
              <a:rPr lang="ru-RU" sz="2800" dirty="0" smtClean="0"/>
              <a:t>!</a:t>
            </a:r>
          </a:p>
          <a:p>
            <a:pPr algn="r"/>
            <a:r>
              <a:rPr lang="ru-RU" sz="2800" dirty="0" smtClean="0"/>
              <a:t>Н. Заболоцкий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227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Домашнее задание: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Найти интересный факт о жизни И. Тургенева и подготовить по нему мини-сообщение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494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52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61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Цель нашего мероприятия: закрепить и обобщить знания по прочитанному роману.</a:t>
            </a:r>
          </a:p>
        </p:txBody>
      </p:sp>
    </p:spTree>
    <p:extLst>
      <p:ext uri="{BB962C8B-B14F-4D97-AF65-F5344CB8AC3E}">
        <p14:creationId xmlns:p14="http://schemas.microsoft.com/office/powerpoint/2010/main" val="32263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</a:t>
            </a:r>
          </a:p>
          <a:p>
            <a:r>
              <a:rPr lang="ru-RU" dirty="0" smtClean="0"/>
              <a:t>Объяснение правил игры</a:t>
            </a:r>
          </a:p>
          <a:p>
            <a:r>
              <a:rPr lang="ru-RU" dirty="0" smtClean="0"/>
              <a:t>Задания по биографии И. А. Гончарова</a:t>
            </a:r>
          </a:p>
          <a:p>
            <a:r>
              <a:rPr lang="ru-RU" dirty="0" smtClean="0"/>
              <a:t>Задания по роману «Обломов»</a:t>
            </a:r>
          </a:p>
          <a:p>
            <a:r>
              <a:rPr lang="ru-RU" dirty="0" smtClean="0"/>
              <a:t>Прием ответов</a:t>
            </a:r>
          </a:p>
          <a:p>
            <a:r>
              <a:rPr lang="ru-RU" dirty="0" smtClean="0"/>
              <a:t>Выводы</a:t>
            </a:r>
          </a:p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4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1)</a:t>
            </a:r>
            <a:r>
              <a:rPr lang="ru-RU" dirty="0"/>
              <a:t> Назовите имя и отчество главного героя? </a:t>
            </a:r>
            <a:r>
              <a:rPr lang="ru-RU" i="1" dirty="0"/>
              <a:t>(Илья Ильич</a:t>
            </a:r>
            <a:r>
              <a:rPr lang="ru-RU" i="1" dirty="0" smtClean="0"/>
              <a:t>)</a:t>
            </a:r>
          </a:p>
          <a:p>
            <a:r>
              <a:rPr lang="ru-RU" b="1" dirty="0"/>
              <a:t>) </a:t>
            </a:r>
            <a:r>
              <a:rPr lang="ru-RU" dirty="0"/>
              <a:t>Как звали сына Обломова? </a:t>
            </a:r>
            <a:r>
              <a:rPr lang="ru-RU" i="1" dirty="0"/>
              <a:t>(Андрей)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12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690" y="1196752"/>
            <a:ext cx="6728628" cy="6792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Правила игры: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984776" cy="43204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Игра состоит из 11 раундов. В каждом раунде может быть несколько заданий..</a:t>
            </a:r>
          </a:p>
          <a:p>
            <a:r>
              <a:rPr lang="ru-RU" dirty="0" smtClean="0"/>
              <a:t>Задания необходимо выполнять в тетради по литературе</a:t>
            </a:r>
          </a:p>
          <a:p>
            <a:r>
              <a:rPr lang="ru-RU" dirty="0" smtClean="0"/>
              <a:t>Обязательно (!!!!) в тетради указывать номер раунда и  задания.</a:t>
            </a:r>
          </a:p>
          <a:p>
            <a:r>
              <a:rPr lang="ru-RU" dirty="0" smtClean="0"/>
              <a:t>На каждое задание отводится определенное количество времени.</a:t>
            </a:r>
          </a:p>
          <a:p>
            <a:r>
              <a:rPr lang="ru-RU" dirty="0" smtClean="0"/>
              <a:t>За каждое правильно выполненное задание дается один балл</a:t>
            </a:r>
          </a:p>
          <a:p>
            <a:r>
              <a:rPr lang="ru-RU" dirty="0" smtClean="0"/>
              <a:t>После выполнения всех заданий по сигналу ведущего выслать фотографии ответов в преподавателю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48680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КВИЗ – это короткий онлайн-опрос,  в конце которого показывается 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24717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Иван Александрович Гончаров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 smtClean="0"/>
              <a:t>      Из </a:t>
            </a:r>
            <a:r>
              <a:rPr lang="ru-RU" i="1" dirty="0"/>
              <a:t>всех нынешних писателей он один, только он один приближается к идеалу чистого искусства, тогда как все другие отошли от него на неизмеримое пространство… Талант его не первостепенный, но сильный, замечательный…</a:t>
            </a:r>
          </a:p>
          <a:p>
            <a:pPr marL="0" indent="0" algn="r">
              <a:buNone/>
            </a:pPr>
            <a:r>
              <a:rPr lang="ru-RU" dirty="0"/>
              <a:t>(В.Г. Белинский)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0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6327805" cy="43823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5 вопросов по 10 секунд </a:t>
            </a:r>
          </a:p>
          <a:p>
            <a:pPr marL="0" indent="0" algn="ctr">
              <a:buNone/>
            </a:pPr>
            <a:endParaRPr lang="ru-RU" sz="2800" b="1" dirty="0" smtClean="0"/>
          </a:p>
          <a:p>
            <a:pPr marL="0" indent="0" algn="ctr">
              <a:buNone/>
            </a:pPr>
            <a:r>
              <a:rPr lang="ru-RU" sz="2800" b="1" dirty="0" smtClean="0"/>
              <a:t>Писать номер вопроса</a:t>
            </a:r>
          </a:p>
          <a:p>
            <a:pPr marL="0" indent="0" algn="ctr">
              <a:buNone/>
            </a:pPr>
            <a:r>
              <a:rPr lang="ru-RU" sz="2800" b="1" dirty="0" smtClean="0"/>
              <a:t>Отвечать можно:</a:t>
            </a:r>
          </a:p>
          <a:p>
            <a:pPr algn="ctr"/>
            <a:r>
              <a:rPr lang="ru-RU" sz="2800" b="1" dirty="0" smtClean="0"/>
              <a:t>Да или нет</a:t>
            </a:r>
          </a:p>
          <a:p>
            <a:pPr algn="ctr"/>
            <a:r>
              <a:rPr lang="ru-RU" sz="2800" b="1" dirty="0" smtClean="0"/>
              <a:t>Правда или ложь</a:t>
            </a:r>
          </a:p>
          <a:p>
            <a:pPr algn="ctr"/>
            <a:r>
              <a:rPr lang="ru-RU" sz="2800" b="1" dirty="0" smtClean="0"/>
              <a:t>+ или -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435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475699"/>
            <a:ext cx="3663509" cy="23214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1. И. Гончаров родился в г. Санкт-Петербург</a:t>
            </a:r>
            <a:endParaRPr lang="ru-RU" sz="3200" b="1" dirty="0"/>
          </a:p>
        </p:txBody>
      </p:sp>
      <p:pic>
        <p:nvPicPr>
          <p:cNvPr id="4" name="Picture 5" descr="0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218757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32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844824"/>
            <a:ext cx="3159453" cy="43823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2. Отец Гончарова умер, когда мальчику было 7 лет</a:t>
            </a:r>
            <a:endParaRPr lang="ru-RU" sz="3200" b="1" dirty="0"/>
          </a:p>
        </p:txBody>
      </p:sp>
      <p:pic>
        <p:nvPicPr>
          <p:cNvPr id="4" name="Picture 7" descr="https://cdn.nur.kz/images/1120/18936d6ca3a3db6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3744416" cy="258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4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Раунд  №1 Правда-ложь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556792"/>
            <a:ext cx="3231461" cy="43823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3. В отставку в 1867 году И. Гончаров вышел в звании генерала</a:t>
            </a:r>
            <a:endParaRPr lang="ru-RU" sz="3200" b="1" dirty="0"/>
          </a:p>
        </p:txBody>
      </p:sp>
      <p:pic>
        <p:nvPicPr>
          <p:cNvPr id="2050" name="Picture 2" descr="https://forumstatic.ru/files/0019/5c/9d/251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43550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2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Другая 4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FF67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949</TotalTime>
  <Words>887</Words>
  <Application>Microsoft Office PowerPoint</Application>
  <PresentationFormat>Экран (4:3)</PresentationFormat>
  <Paragraphs>126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Кнопка</vt:lpstr>
      <vt:lpstr>Литературный квиз</vt:lpstr>
      <vt:lpstr>Цель: через игровую форму сформировать завершенное представление о жизни и творчестве И. А. Гончарова</vt:lpstr>
      <vt:lpstr>План урока: </vt:lpstr>
      <vt:lpstr>Правила игры:</vt:lpstr>
      <vt:lpstr>Иван Александрович Гончаров</vt:lpstr>
      <vt:lpstr>Раунд  №1 Правда-ложь</vt:lpstr>
      <vt:lpstr>Раунд  №1 Правда-ложь</vt:lpstr>
      <vt:lpstr>Раунд  №1 Правда-ложь</vt:lpstr>
      <vt:lpstr>Раунд  №1 Правда-ложь</vt:lpstr>
      <vt:lpstr>Раунд  №1 Правда-ложь</vt:lpstr>
      <vt:lpstr>Раунд  №1 Правда-ложь</vt:lpstr>
      <vt:lpstr>Раунд 2 Личность в судьбе писателя (2 минуты)</vt:lpstr>
      <vt:lpstr>Раунд 3 Допиши фразу (1 минута)</vt:lpstr>
      <vt:lpstr>Раунд 4 Найди лишнее (1 минута)</vt:lpstr>
      <vt:lpstr>Раунд 5 Выпишите нужное (1 минута)</vt:lpstr>
      <vt:lpstr>Роман И. Гончарова «Обломов»</vt:lpstr>
      <vt:lpstr>Раунд 6. Что спрятано на картинке? (1 минута)</vt:lpstr>
      <vt:lpstr>Раунд 7. Какое из высказываний принадлежит Илье Обломову?(1 минута)</vt:lpstr>
      <vt:lpstr>Раунд 8. Определите героя(1 минута)</vt:lpstr>
      <vt:lpstr>Раунд 9 Соотнесите</vt:lpstr>
      <vt:lpstr>Раунд 9 Соотнесите (2 минута)</vt:lpstr>
      <vt:lpstr>Раунд 10. Любовь в жизни Обломова (2 минуты)</vt:lpstr>
      <vt:lpstr>Раунд 11 Нарисуй шлафрок (2 минуты)</vt:lpstr>
      <vt:lpstr>Вывод:</vt:lpstr>
      <vt:lpstr>Презентация PowerPoint</vt:lpstr>
      <vt:lpstr>Домашнее задание: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2022-02-09T20:18:04Z</dcterms:created>
  <dcterms:modified xsi:type="dcterms:W3CDTF">2022-02-10T16:28:02Z</dcterms:modified>
</cp:coreProperties>
</file>