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</p:sldMasterIdLst>
  <p:notesMasterIdLst>
    <p:notesMasterId r:id="rId19"/>
  </p:notesMasterIdLst>
  <p:sldIdLst>
    <p:sldId id="256" r:id="rId2"/>
    <p:sldId id="282" r:id="rId3"/>
    <p:sldId id="257" r:id="rId4"/>
    <p:sldId id="274" r:id="rId5"/>
    <p:sldId id="272" r:id="rId6"/>
    <p:sldId id="267" r:id="rId7"/>
    <p:sldId id="276" r:id="rId8"/>
    <p:sldId id="268" r:id="rId9"/>
    <p:sldId id="266" r:id="rId10"/>
    <p:sldId id="260" r:id="rId11"/>
    <p:sldId id="261" r:id="rId12"/>
    <p:sldId id="283" r:id="rId13"/>
    <p:sldId id="277" r:id="rId14"/>
    <p:sldId id="262" r:id="rId15"/>
    <p:sldId id="280" r:id="rId16"/>
    <p:sldId id="281" r:id="rId17"/>
    <p:sldId id="279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985" autoAdjust="0"/>
  </p:normalViewPr>
  <p:slideViewPr>
    <p:cSldViewPr snapToGrid="0">
      <p:cViewPr varScale="1">
        <p:scale>
          <a:sx n="79" d="100"/>
          <a:sy n="79" d="100"/>
        </p:scale>
        <p:origin x="821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577B4A-606E-493D-9CFD-FECA4C6BA32E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2FADF-1B94-458E-8DC3-7A300BEDF0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464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2FADF-1B94-458E-8DC3-7A300BEDF056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892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2FADF-1B94-458E-8DC3-7A300BEDF056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57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2FADF-1B94-458E-8DC3-7A300BEDF056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067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D2DF-D578-46F3-82FD-2886808C9FD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7FB4-D9FD-4E2C-BAC6-5CB54E7986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474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D2DF-D578-46F3-82FD-2886808C9FD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7FB4-D9FD-4E2C-BAC6-5CB54E7986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905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D2DF-D578-46F3-82FD-2886808C9FD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7FB4-D9FD-4E2C-BAC6-5CB54E7986E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74380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D2DF-D578-46F3-82FD-2886808C9FD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7FB4-D9FD-4E2C-BAC6-5CB54E7986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6789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D2DF-D578-46F3-82FD-2886808C9FD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7FB4-D9FD-4E2C-BAC6-5CB54E7986E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165506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D2DF-D578-46F3-82FD-2886808C9FD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7FB4-D9FD-4E2C-BAC6-5CB54E7986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236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D2DF-D578-46F3-82FD-2886808C9FD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7FB4-D9FD-4E2C-BAC6-5CB54E7986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1567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D2DF-D578-46F3-82FD-2886808C9FD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7FB4-D9FD-4E2C-BAC6-5CB54E7986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7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D2DF-D578-46F3-82FD-2886808C9FD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7FB4-D9FD-4E2C-BAC6-5CB54E7986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313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D2DF-D578-46F3-82FD-2886808C9FD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7FB4-D9FD-4E2C-BAC6-5CB54E7986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130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D2DF-D578-46F3-82FD-2886808C9FD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7FB4-D9FD-4E2C-BAC6-5CB54E7986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731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D2DF-D578-46F3-82FD-2886808C9FD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7FB4-D9FD-4E2C-BAC6-5CB54E7986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784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D2DF-D578-46F3-82FD-2886808C9FD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7FB4-D9FD-4E2C-BAC6-5CB54E7986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882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D2DF-D578-46F3-82FD-2886808C9FD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7FB4-D9FD-4E2C-BAC6-5CB54E7986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340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D2DF-D578-46F3-82FD-2886808C9FD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7FB4-D9FD-4E2C-BAC6-5CB54E7986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536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D2DF-D578-46F3-82FD-2886808C9FD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37FB4-D9FD-4E2C-BAC6-5CB54E7986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864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27D2DF-D578-46F3-82FD-2886808C9FD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F5D37FB4-D9FD-4E2C-BAC6-5CB54E7986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843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  <p:sldLayoutId id="2147483768" r:id="rId14"/>
    <p:sldLayoutId id="2147483769" r:id="rId15"/>
    <p:sldLayoutId id="214748377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2126742"/>
            <a:ext cx="7766936" cy="164630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Ознакомление детей с произведением Льюиса </a:t>
            </a:r>
            <a:r>
              <a:rPr lang="ru-RU" sz="3600" dirty="0" err="1" smtClean="0">
                <a:solidFill>
                  <a:schemeClr val="accent1">
                    <a:lumMod val="50000"/>
                  </a:schemeClr>
                </a:solidFill>
              </a:rPr>
              <a:t>Кэррола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 «Алиса в Стране Чудес» в кружке английского языка в сотворчестве воспитателями ДОУ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Ознакомление детей с произведением Льюиса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Кэррола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«Алиса в Стране Чудес» в кружке английского языка в сотворчестве воспитателями ДОУ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27272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3518" y="3029638"/>
            <a:ext cx="5104481" cy="382836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3388" y="616944"/>
            <a:ext cx="826265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Интеграция образовательных областей позволяет формировать коммуникативные навыки, развивать у детей творческую самостоятельность, воспитывать интереса и уважение к традициям и культуре других стран. </a:t>
            </a:r>
            <a:endParaRPr lang="ru-RU" sz="2000" b="1" i="1" dirty="0" smtClean="0">
              <a:solidFill>
                <a:srgbClr val="000000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b="1" i="1" dirty="0" smtClean="0">
                <a:solidFill>
                  <a:srgbClr val="0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На ООД по английскому языку дети познакомились с названиями посуды, попрактиковались в сервировке стола к чаю ,узнали  английские пословицы о чае и о различии процессов чаепития в Великобритании и России.</a:t>
            </a:r>
          </a:p>
          <a:p>
            <a:endParaRPr lang="ru-RU" sz="2000" b="1" i="1" dirty="0">
              <a:solidFill>
                <a:srgbClr val="000000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  <a:p>
            <a:r>
              <a:rPr lang="ru-RU" sz="2000" b="1" i="1" dirty="0" smtClean="0">
                <a:solidFill>
                  <a:srgbClr val="0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Сцена «Безумное чаепитие».</a:t>
            </a:r>
          </a:p>
          <a:p>
            <a:r>
              <a:rPr lang="ru-RU" sz="2000" b="1" i="1" dirty="0" err="1" smtClean="0">
                <a:solidFill>
                  <a:srgbClr val="0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Болванщик,Мышь</a:t>
            </a:r>
            <a:r>
              <a:rPr lang="ru-RU" sz="2000" b="1" i="1" dirty="0" smtClean="0">
                <a:solidFill>
                  <a:srgbClr val="0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-соня,</a:t>
            </a:r>
          </a:p>
          <a:p>
            <a:r>
              <a:rPr lang="ru-RU" sz="2000" b="1" i="1" dirty="0" smtClean="0">
                <a:solidFill>
                  <a:srgbClr val="0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Мартовский Заяц и Алиса.</a:t>
            </a:r>
            <a:endParaRPr lang="ru-RU" sz="2000" b="1" i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421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1983" y="2775136"/>
            <a:ext cx="5163239" cy="387242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45637" y="310146"/>
            <a:ext cx="793214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Интеграция образовательных областей позволяет формировать коммуникативные навыки, развивать у детей творческую самостоятельность, воспитывать интереса и уважение к традициям и культуре других стран. </a:t>
            </a:r>
          </a:p>
          <a:p>
            <a:r>
              <a:rPr lang="ru-RU" sz="2000" b="1" i="1" dirty="0">
                <a:solidFill>
                  <a:srgbClr val="0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На ООД по английскому языку дети познакомились с названиями посуды, попрактиковались в сервировке стола к чаю ,узнали  английские пословицы о чае и о различии процессов чаепития в Великобритании и России.</a:t>
            </a:r>
          </a:p>
          <a:p>
            <a:endParaRPr lang="ru-RU" sz="2000" b="1" i="1" dirty="0">
              <a:solidFill>
                <a:srgbClr val="000000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solidFill>
                  <a:srgbClr val="0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Сцена «Безумное чаепитие».</a:t>
            </a:r>
          </a:p>
          <a:p>
            <a:r>
              <a:rPr lang="ru-RU" sz="2000" b="1" i="1" dirty="0" err="1">
                <a:solidFill>
                  <a:srgbClr val="0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Болванщик,Мышь</a:t>
            </a:r>
            <a:r>
              <a:rPr lang="ru-RU" sz="2000" b="1" i="1" dirty="0">
                <a:solidFill>
                  <a:srgbClr val="0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-соня,</a:t>
            </a:r>
          </a:p>
          <a:p>
            <a:r>
              <a:rPr lang="ru-RU" sz="2000" b="1" i="1" dirty="0">
                <a:solidFill>
                  <a:srgbClr val="0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Мартовский Заяц и Алиса.</a:t>
            </a:r>
            <a:endParaRPr lang="ru-RU" sz="2000" b="1" i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757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1321" y="372903"/>
            <a:ext cx="8207160" cy="6155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2193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9310" y="374572"/>
            <a:ext cx="7836665" cy="5877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1383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252" y="793213"/>
            <a:ext cx="4176541" cy="57045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92328" y="1211855"/>
            <a:ext cx="38779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latin typeface="Arial Black" panose="020B0A04020102020204" pitchFamily="34" charset="0"/>
              </a:rPr>
              <a:t>Знакомство с </a:t>
            </a:r>
            <a:r>
              <a:rPr lang="ru-RU" sz="2000" i="1" dirty="0" err="1" smtClean="0">
                <a:latin typeface="Arial Black" panose="020B0A04020102020204" pitchFamily="34" charset="0"/>
              </a:rPr>
              <a:t>часами,циферблатом,определение</a:t>
            </a:r>
            <a:r>
              <a:rPr lang="ru-RU" sz="2000" i="1" dirty="0" smtClean="0">
                <a:latin typeface="Arial Black" panose="020B0A04020102020204" pitchFamily="34" charset="0"/>
              </a:rPr>
              <a:t> точного времени на ООД по английскому языку.</a:t>
            </a:r>
            <a:endParaRPr lang="en-US" sz="2000" i="1" dirty="0" smtClean="0">
              <a:latin typeface="Arial Black" panose="020B0A04020102020204" pitchFamily="34" charset="0"/>
            </a:endParaRPr>
          </a:p>
          <a:p>
            <a:r>
              <a:rPr lang="en-US" sz="2000" i="1" dirty="0" smtClean="0">
                <a:latin typeface="Arial Black" panose="020B0A04020102020204" pitchFamily="34" charset="0"/>
              </a:rPr>
              <a:t>What time is it?</a:t>
            </a:r>
            <a:endParaRPr lang="ru-RU" sz="2000" i="1" dirty="0" smtClean="0">
              <a:latin typeface="Arial Black" panose="020B0A040201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8914" y="2820318"/>
            <a:ext cx="2668836" cy="3558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0657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994" y="2883664"/>
            <a:ext cx="4784993" cy="358874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6737" y="2829956"/>
            <a:ext cx="4928212" cy="3696159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i="1" dirty="0" smtClean="0"/>
              <a:t>Ознакомление с ребусами как средством развития ассоциативного мышления дошкольников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20889851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7060" y="520861"/>
            <a:ext cx="4126776" cy="5502368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12516" y="902824"/>
            <a:ext cx="5555848" cy="3391383"/>
          </a:xfrm>
        </p:spPr>
        <p:txBody>
          <a:bodyPr/>
          <a:lstStyle/>
          <a:p>
            <a:r>
              <a:rPr lang="ru-RU" i="1" dirty="0" smtClean="0">
                <a:latin typeface="Arial Black" panose="020B0A04020102020204" pitchFamily="34" charset="0"/>
              </a:rPr>
              <a:t>Медали знатокам произведения </a:t>
            </a:r>
            <a:r>
              <a:rPr lang="ru-RU" i="1" dirty="0" err="1" smtClean="0">
                <a:latin typeface="Arial Black" panose="020B0A04020102020204" pitchFamily="34" charset="0"/>
              </a:rPr>
              <a:t>Л.Кэррола</a:t>
            </a:r>
            <a:r>
              <a:rPr lang="ru-RU" i="1" dirty="0" smtClean="0">
                <a:latin typeface="Arial Black" panose="020B0A04020102020204" pitchFamily="34" charset="0"/>
              </a:rPr>
              <a:t> «Алиса в Стране Чудес»</a:t>
            </a:r>
            <a:endParaRPr lang="ru-RU" i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5505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44" y="2390659"/>
            <a:ext cx="5545156" cy="415886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7978" y="1923299"/>
            <a:ext cx="5357868" cy="4626227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20403" y="602499"/>
            <a:ext cx="8596668" cy="1320800"/>
          </a:xfrm>
        </p:spPr>
        <p:txBody>
          <a:bodyPr/>
          <a:lstStyle/>
          <a:p>
            <a:r>
              <a:rPr lang="ru-RU" i="1" dirty="0" smtClean="0"/>
              <a:t>Развитие творческих способностей детей в свободной деятельности.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530888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0873" y="667473"/>
            <a:ext cx="8596668" cy="4402238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Книга-умный и верный помощник,</a:t>
            </a:r>
            <a:br>
              <a:rPr lang="ru-RU" sz="6000" dirty="0" smtClean="0"/>
            </a:br>
            <a:r>
              <a:rPr lang="ru-RU" sz="6000" dirty="0" smtClean="0"/>
              <a:t>друг и учитель.</a:t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err="1" smtClean="0"/>
              <a:t>С.Я.Маршак</a:t>
            </a:r>
            <a:r>
              <a:rPr lang="ru-RU" sz="6000" dirty="0" smtClean="0"/>
              <a:t>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016807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5080" y="1167788"/>
            <a:ext cx="827366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latin typeface="Arial Black" panose="020B0A04020102020204" pitchFamily="34" charset="0"/>
              </a:rPr>
              <a:t>Большое </a:t>
            </a:r>
            <a:r>
              <a:rPr lang="ru-RU" sz="2000" b="1" i="1" dirty="0" smtClean="0">
                <a:latin typeface="Arial Black" panose="020B0A04020102020204" pitchFamily="34" charset="0"/>
              </a:rPr>
              <a:t>значение в организации непрерывного образовательного </a:t>
            </a:r>
            <a:r>
              <a:rPr lang="ru-RU" sz="2000" b="1" i="1" dirty="0">
                <a:latin typeface="Arial Black" panose="020B0A04020102020204" pitchFamily="34" charset="0"/>
              </a:rPr>
              <a:t>процесса имеет взаимодействие </a:t>
            </a:r>
            <a:r>
              <a:rPr lang="ru-RU" sz="2000" b="1" i="1" dirty="0" smtClean="0">
                <a:latin typeface="Arial Black" panose="020B0A04020102020204" pitchFamily="34" charset="0"/>
              </a:rPr>
              <a:t>узких специалистов (</a:t>
            </a:r>
            <a:r>
              <a:rPr lang="ru-RU" sz="2000" b="1" i="1" dirty="0" err="1" smtClean="0">
                <a:latin typeface="Arial Black" panose="020B0A04020102020204" pitchFamily="34" charset="0"/>
              </a:rPr>
              <a:t>муз.руководители,инструктор</a:t>
            </a:r>
            <a:r>
              <a:rPr lang="ru-RU" sz="2000" b="1" i="1" dirty="0" smtClean="0">
                <a:latin typeface="Arial Black" panose="020B0A04020102020204" pitchFamily="34" charset="0"/>
              </a:rPr>
              <a:t> </a:t>
            </a:r>
            <a:r>
              <a:rPr lang="ru-RU" sz="2000" b="1" i="1" dirty="0">
                <a:latin typeface="Arial Black" panose="020B0A04020102020204" pitchFamily="34" charset="0"/>
              </a:rPr>
              <a:t>по </a:t>
            </a:r>
            <a:r>
              <a:rPr lang="ru-RU" sz="2000" b="1" i="1" dirty="0" err="1">
                <a:latin typeface="Arial Black" panose="020B0A04020102020204" pitchFamily="34" charset="0"/>
              </a:rPr>
              <a:t>физ.воспитанию,учитель-логопед,хореограф</a:t>
            </a:r>
            <a:r>
              <a:rPr lang="ru-RU" sz="2000" b="1" i="1" dirty="0">
                <a:latin typeface="Arial Black" panose="020B0A04020102020204" pitchFamily="34" charset="0"/>
              </a:rPr>
              <a:t> и ПДО по английскому языку</a:t>
            </a:r>
            <a:r>
              <a:rPr lang="ru-RU" sz="2000" b="1" i="1" dirty="0" smtClean="0">
                <a:latin typeface="Arial Black" panose="020B0A04020102020204" pitchFamily="34" charset="0"/>
              </a:rPr>
              <a:t>) и воспитателей. </a:t>
            </a:r>
            <a:r>
              <a:rPr lang="ru-RU" sz="2000" b="1" i="1" dirty="0">
                <a:latin typeface="Arial Black" panose="020B0A04020102020204" pitchFamily="34" charset="0"/>
              </a:rPr>
              <a:t>Ведущей задачей педагогов, воспитателей современного дошкольного учреждения можно назвать создание условий для полного раскрытия неповторимого возрастного потенциала ребёнка в системе дошкольного образования. Интеграция содержания образовательных областей является одним из эффективных путей создания условий для решения поставленной задачи перед детским </a:t>
            </a:r>
            <a:r>
              <a:rPr lang="ru-RU" sz="2000" b="1" i="1" dirty="0" smtClean="0">
                <a:latin typeface="Arial Black" panose="020B0A04020102020204" pitchFamily="34" charset="0"/>
              </a:rPr>
              <a:t>садом.</a:t>
            </a:r>
            <a:endParaRPr lang="ru-RU" sz="2000" b="1" i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557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170" y="132202"/>
            <a:ext cx="4744597" cy="35584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" y="3789801"/>
            <a:ext cx="3841215" cy="288091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69492" y="309029"/>
            <a:ext cx="2919469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Правильный отбор содержания знаний для их дальнейшей интеграции, требует </a:t>
            </a:r>
            <a:r>
              <a:rPr lang="ru-RU" i="1" dirty="0" err="1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учета</a:t>
            </a:r>
            <a:r>
              <a:rPr lang="ru-RU" i="1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 того факта, что, помимо наличия общих оснований, они должны:</a:t>
            </a:r>
            <a:endParaRPr lang="ru-RU" sz="1600" i="1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1) расширять и обогащать имеющиеся представления дошкольников;</a:t>
            </a:r>
            <a:endParaRPr lang="ru-RU" sz="1600" i="1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2) быть нужными при последующем обучении в школе;</a:t>
            </a:r>
            <a:endParaRPr lang="ru-RU" sz="1600" i="1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3) быть доступными и опираться на личный опыт, связываться с повседневной жизнью.</a:t>
            </a:r>
            <a:endParaRPr lang="ru-RU" sz="1600" i="1" dirty="0">
              <a:effectLst/>
              <a:latin typeface="Arial Black" panose="020B0A040201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090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9989" y="649995"/>
            <a:ext cx="9144001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000" b="1" i="1" dirty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Взаимодействие между воспитателями и педагогами английского </a:t>
            </a:r>
            <a:r>
              <a:rPr lang="ru-RU" sz="2000" b="1" i="1" dirty="0" smtClean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осуществляется </a:t>
            </a:r>
            <a:r>
              <a:rPr lang="ru-RU" sz="2000" b="1" i="1" dirty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ходе реализации совместных </a:t>
            </a:r>
            <a:r>
              <a:rPr lang="ru-RU" sz="2000" b="1" i="1" dirty="0" smtClean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проектов. Одним из них является изучение произведения </a:t>
            </a:r>
            <a:r>
              <a:rPr lang="ru-RU" sz="2000" b="1" i="1" dirty="0" err="1" smtClean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Люиса</a:t>
            </a:r>
            <a:r>
              <a:rPr lang="ru-RU" sz="2000" b="1" i="1" dirty="0" smtClean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 smtClean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Кэролла</a:t>
            </a:r>
            <a:r>
              <a:rPr lang="ru-RU" sz="2000" b="1" i="1" dirty="0" smtClean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«Алиса в стране Чудес». Предварительно детям было предложено посмотреть мультфильмы дома с родителями, воспитатели  и педагог читали произведение в группе, дети познакомились с биографией Льюиса </a:t>
            </a:r>
            <a:r>
              <a:rPr lang="ru-RU" sz="2000" b="1" i="1" dirty="0" err="1" smtClean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Кэролла</a:t>
            </a:r>
            <a:r>
              <a:rPr lang="ru-RU" sz="2000" b="1" i="1" dirty="0" smtClean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историей создания произведения  </a:t>
            </a:r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8645" y="3559674"/>
            <a:ext cx="2560920" cy="32161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6067" y="3676933"/>
            <a:ext cx="4043550" cy="3032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997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8984" y="2732893"/>
            <a:ext cx="4990430" cy="361446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4237" y="826267"/>
            <a:ext cx="467655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Сотрудничество </a:t>
            </a:r>
            <a:r>
              <a:rPr lang="ru-RU" sz="2000" b="1" i="1" dirty="0" smtClean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педагогов </a:t>
            </a:r>
            <a:r>
              <a:rPr lang="ru-RU" sz="2000" b="1" i="1" dirty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воспитателей направлено и на обогащение развивающей среды в </a:t>
            </a:r>
            <a:r>
              <a:rPr lang="ru-RU" sz="2000" b="1" i="1" dirty="0" smtClean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группах. Это изготовление пособий, костюмов, дидактических </a:t>
            </a:r>
            <a:r>
              <a:rPr lang="ru-RU" sz="2000" b="1" i="1" dirty="0" err="1" smtClean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игр,организация</a:t>
            </a:r>
            <a:r>
              <a:rPr lang="ru-RU" sz="2000" b="1" i="1" dirty="0" smtClean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уголков чтения (детских библиотек) и др.</a:t>
            </a:r>
          </a:p>
          <a:p>
            <a:endParaRPr lang="ru-RU" sz="2000" b="1" i="1" dirty="0">
              <a:solidFill>
                <a:srgbClr val="000000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  <a:p>
            <a:endParaRPr lang="ru-RU" sz="2000" b="1" i="1" dirty="0" smtClean="0">
              <a:solidFill>
                <a:srgbClr val="000000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  <a:p>
            <a:r>
              <a:rPr lang="ru-RU" sz="2000" b="1" i="1" dirty="0" smtClean="0">
                <a:solidFill>
                  <a:srgbClr val="0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Сцена «Алиса отправилась вслед за Белым Кроликом в нору».(Что находится в </a:t>
            </a:r>
            <a:r>
              <a:rPr lang="ru-RU" sz="2000" b="1" i="1" dirty="0" err="1" smtClean="0">
                <a:solidFill>
                  <a:srgbClr val="0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норе.Название</a:t>
            </a:r>
            <a:r>
              <a:rPr lang="ru-RU" sz="2000" b="1" i="1" dirty="0" smtClean="0">
                <a:solidFill>
                  <a:srgbClr val="0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предметов мебели в лексико-</a:t>
            </a:r>
            <a:r>
              <a:rPr lang="ru-RU" sz="2000" b="1" i="1" dirty="0" err="1" smtClean="0">
                <a:solidFill>
                  <a:srgbClr val="0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грамматическойконструкции</a:t>
            </a:r>
            <a:r>
              <a:rPr lang="ru-RU" sz="2000" b="1" i="1" dirty="0" smtClean="0">
                <a:solidFill>
                  <a:srgbClr val="0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i="1" dirty="0" smtClean="0">
                <a:solidFill>
                  <a:srgbClr val="0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There is a (table)</a:t>
            </a:r>
            <a:r>
              <a:rPr lang="ru-RU" sz="2000" b="1" i="1" dirty="0" smtClean="0">
                <a:solidFill>
                  <a:srgbClr val="0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)</a:t>
            </a:r>
            <a:r>
              <a:rPr lang="en-US" sz="2000" b="1" i="1" dirty="0" smtClean="0">
                <a:solidFill>
                  <a:srgbClr val="0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.</a:t>
            </a:r>
            <a:endParaRPr lang="ru-RU" sz="2000" b="1" i="1" dirty="0"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0792" y="155610"/>
            <a:ext cx="3248337" cy="270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052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87112" y="1233830"/>
            <a:ext cx="259998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Сцена из ООД «Алиса в стране </a:t>
            </a:r>
            <a:r>
              <a:rPr lang="ru-RU" sz="2000" b="1" i="1" dirty="0" err="1" smtClean="0">
                <a:solidFill>
                  <a:srgbClr val="0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чудес».Загадки</a:t>
            </a:r>
            <a:r>
              <a:rPr lang="ru-RU" sz="2000" b="1" i="1" dirty="0" smtClean="0">
                <a:solidFill>
                  <a:srgbClr val="0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 smtClean="0">
                <a:solidFill>
                  <a:srgbClr val="0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Чеширского</a:t>
            </a:r>
            <a:r>
              <a:rPr lang="ru-RU" sz="2000" b="1" i="1" dirty="0" smtClean="0">
                <a:solidFill>
                  <a:srgbClr val="0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кота.</a:t>
            </a:r>
          </a:p>
          <a:p>
            <a:endParaRPr lang="ru-RU" sz="2000" b="1" i="1" dirty="0">
              <a:solidFill>
                <a:srgbClr val="000000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  <a:p>
            <a:r>
              <a:rPr lang="en-US" sz="2000" b="1" i="1" dirty="0" smtClean="0">
                <a:solidFill>
                  <a:srgbClr val="0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Am I a rabbit? </a:t>
            </a:r>
            <a:r>
              <a:rPr lang="en-US" sz="2000" b="1" i="1" dirty="0" err="1" smtClean="0">
                <a:solidFill>
                  <a:srgbClr val="0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No,you</a:t>
            </a:r>
            <a:r>
              <a:rPr lang="en-US" sz="2000" b="1" i="1" dirty="0" smtClean="0">
                <a:solidFill>
                  <a:srgbClr val="0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aren’t.</a:t>
            </a:r>
            <a:endParaRPr lang="ru-RU" sz="2000" b="1" i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443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595" y="231354"/>
            <a:ext cx="4342023" cy="57893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9277" y="222891"/>
            <a:ext cx="4549966" cy="574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723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84742" y="153121"/>
            <a:ext cx="282031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Особое место в системе взаимодействия педагогов и воспитателей занимают совместные мероприятия.</a:t>
            </a:r>
          </a:p>
          <a:p>
            <a:endParaRPr lang="ru-RU" sz="2000" b="1" i="1" dirty="0">
              <a:solidFill>
                <a:srgbClr val="000000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b="1" i="1" dirty="0" smtClean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Сцена «Встреча Алисы и </a:t>
            </a:r>
            <a:r>
              <a:rPr lang="ru-RU" sz="2000" b="1" i="1" dirty="0" err="1" smtClean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Чеширского</a:t>
            </a:r>
            <a:r>
              <a:rPr lang="ru-RU" sz="2000" b="1" i="1" dirty="0" smtClean="0">
                <a:solidFill>
                  <a:srgbClr val="00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кота».</a:t>
            </a:r>
            <a:endParaRPr lang="ru-RU" sz="2000" b="1" i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399029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310</TotalTime>
  <Words>510</Words>
  <Application>Microsoft Office PowerPoint</Application>
  <PresentationFormat>Широкоэкранный</PresentationFormat>
  <Paragraphs>40</Paragraphs>
  <Slides>17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Arial Black</vt:lpstr>
      <vt:lpstr>Calibri</vt:lpstr>
      <vt:lpstr>Times New Roman</vt:lpstr>
      <vt:lpstr>Trebuchet MS</vt:lpstr>
      <vt:lpstr>Wingdings 3</vt:lpstr>
      <vt:lpstr>Грань</vt:lpstr>
      <vt:lpstr>Ознакомление детей с произведением Льюиса Кэррола «Алиса в Стране Чудес» в кружке английского языка в сотворчестве воспитателями ДОУ</vt:lpstr>
      <vt:lpstr>Книга-умный и верный помощник, друг и учитель.  С.Я.Маршак.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Ознакомление с ребусами как средством развития ассоциативного мышления дошкольников</vt:lpstr>
      <vt:lpstr>Медали знатокам произведения Л.Кэррола «Алиса в Стране Чудес»</vt:lpstr>
      <vt:lpstr>Развитие творческих способностей детей в свободной деятельности.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31</cp:revision>
  <dcterms:created xsi:type="dcterms:W3CDTF">2018-03-31T17:46:04Z</dcterms:created>
  <dcterms:modified xsi:type="dcterms:W3CDTF">2022-05-10T16:10:03Z</dcterms:modified>
</cp:coreProperties>
</file>