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8BC6-B06D-467C-B808-60D32172326C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932E-0A17-457B-9F86-031D66E80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8BC6-B06D-467C-B808-60D32172326C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932E-0A17-457B-9F86-031D66E80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8BC6-B06D-467C-B808-60D32172326C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932E-0A17-457B-9F86-031D66E80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8BC6-B06D-467C-B808-60D32172326C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932E-0A17-457B-9F86-031D66E80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8BC6-B06D-467C-B808-60D32172326C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BA1932E-0A17-457B-9F86-031D66E80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8BC6-B06D-467C-B808-60D32172326C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932E-0A17-457B-9F86-031D66E80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8BC6-B06D-467C-B808-60D32172326C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932E-0A17-457B-9F86-031D66E80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8BC6-B06D-467C-B808-60D32172326C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932E-0A17-457B-9F86-031D66E80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8BC6-B06D-467C-B808-60D32172326C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932E-0A17-457B-9F86-031D66E80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8BC6-B06D-467C-B808-60D32172326C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932E-0A17-457B-9F86-031D66E80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38BC6-B06D-467C-B808-60D32172326C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1932E-0A17-457B-9F86-031D66E80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038BC6-B06D-467C-B808-60D32172326C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A1932E-0A17-457B-9F86-031D66E80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E%D0%BD%D1%87%D0%B5%D1%82%D1%83%D0%BD%D0%B4%D1%80%D0%B0" TargetMode="External"/><Relationship Id="rId13" Type="http://schemas.openxmlformats.org/officeDocument/2006/relationships/hyperlink" Target="https://ru.wikipedia.org/wiki/%D0%9C%D0%BE%D0%BD%D1%87%D0%B5%D0%B3%D0%BE%D1%80%D1%81%D0%BA" TargetMode="External"/><Relationship Id="rId3" Type="http://schemas.openxmlformats.org/officeDocument/2006/relationships/hyperlink" Target="https://ru.wikipedia.org/wiki/%D0%9D%D0%B8%D0%BA%D0%B5%D0%BB%D1%8C" TargetMode="External"/><Relationship Id="rId7" Type="http://schemas.openxmlformats.org/officeDocument/2006/relationships/hyperlink" Target="https://ru.wikipedia.org/wiki/%D0%9C%D0%BE%D0%BD%D1%87%D0%B0" TargetMode="External"/><Relationship Id="rId12" Type="http://schemas.openxmlformats.org/officeDocument/2006/relationships/hyperlink" Target="https://ru.wikipedia.org/wiki/%D0%9D%D0%BE%D1%80%D0%B8%D0%BB%D1%8C%D1%81%D0%BA" TargetMode="External"/><Relationship Id="rId2" Type="http://schemas.openxmlformats.org/officeDocument/2006/relationships/hyperlink" Target="https://ru.wikipedia.org/wiki/%D0%9C%D0%B5%D0%B4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E%D0%BB%D1%8C%D1%81%D0%BA%D0%B0%D1%8F_%D0%B3%D0%BE%D1%80%D0%BD%D0%BE-%D0%BC%D0%B5%D1%82%D0%B0%D0%BB%D0%BB%D1%83%D1%80%D0%B3%D0%B8%D1%87%D0%B5%D1%81%D0%BA%D0%B0%D1%8F_%D0%BA%D0%BE%D0%BC%D0%BF%D0%B0%D0%BD%D0%B8%D1%8F" TargetMode="External"/><Relationship Id="rId11" Type="http://schemas.openxmlformats.org/officeDocument/2006/relationships/hyperlink" Target="https://ru.wikipedia.org/wiki/%D0%A4%D0%B0%D0%B9%D0%BD%D1%88%D1%82%D0%B5%D0%B9%D0%BD_(%D0%BC%D0%B5%D1%82%D0%B0%D0%BB%D0%BB%D1%83%D1%80%D0%B3%D0%B8%D1%8F)" TargetMode="External"/><Relationship Id="rId5" Type="http://schemas.openxmlformats.org/officeDocument/2006/relationships/hyperlink" Target="https://ru.wikipedia.org/wiki/%D0%9C%D0%B0%D0%BB%D0%B0%D1%8F_%D0%A1%D0%BE%D0%BF%D1%87%D0%B0" TargetMode="External"/><Relationship Id="rId10" Type="http://schemas.openxmlformats.org/officeDocument/2006/relationships/hyperlink" Target="https://ru.wikipedia.org/wiki/%D0%A4%D0%B5%D1%80%D1%81%D0%BC%D0%B0%D0%BD,_%D0%90%D0%BB%D0%B5%D0%BA%D1%81%D0%B0%D0%BD%D0%B4%D1%80_%D0%95%D0%B2%D0%B3%D0%B5%D0%BD%D1%8C%D0%B5%D0%B2%D0%B8%D1%87" TargetMode="External"/><Relationship Id="rId4" Type="http://schemas.openxmlformats.org/officeDocument/2006/relationships/hyperlink" Target="https://ru.wikipedia.org/wiki/%D0%9C%D0%BE%D0%BD%D1%87%D0%B5%D0%B3%D0%BE%D1%80%D1%81%D0%BA%D0%B8%D0%B9_%D1%80%D0%B0%D0%B9%D0%BE%D0%BD" TargetMode="External"/><Relationship Id="rId9" Type="http://schemas.openxmlformats.org/officeDocument/2006/relationships/hyperlink" Target="https://ru.wikipedia.org/wiki/%D0%A1%D0%B0%D0%B0%D0%BC%D1%81%D0%BA%D0%B8%D0%B9_%D1%8F%D0%B7%D1%8B%D0%B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E%D0%BB%D1%8C%D1%81%D0%BA%D0%B0%D1%8F_%D0%B3%D0%BE%D1%80%D0%BD%D0%BE-%D0%BC%D0%B5%D1%82%D0%B0%D0%BB%D0%BB%D1%83%D1%80%D0%B3%D0%B8%D1%87%D0%B5%D1%81%D0%BA%D0%B0%D1%8F_%D0%BA%D0%BE%D0%BC%D0%BF%D0%B0%D0%BD%D0%B8%D1%8F" TargetMode="External"/><Relationship Id="rId13" Type="http://schemas.openxmlformats.org/officeDocument/2006/relationships/hyperlink" Target="https://ru.wikipedia.org/wiki/%D0%9C%D1%83%D1%80%D0%BC%D0%B0%D0%BD%D1%81%D0%BA" TargetMode="External"/><Relationship Id="rId3" Type="http://schemas.openxmlformats.org/officeDocument/2006/relationships/hyperlink" Target="https://ru.wikipedia.org/wiki/%D0%9C%D0%BE%D0%BD%D1%87%D0%B5%D1%82%D1%83%D0%BD%D0%B4%D1%80%D0%B0" TargetMode="External"/><Relationship Id="rId7" Type="http://schemas.openxmlformats.org/officeDocument/2006/relationships/hyperlink" Target="https://ru.wikipedia.org/wiki/XX_%D0%B2%D0%B5%D0%BA" TargetMode="External"/><Relationship Id="rId12" Type="http://schemas.openxmlformats.org/officeDocument/2006/relationships/hyperlink" Target="https://ru.wikipedia.org/wiki/%D0%A1%D0%B0%D0%BD%D0%BA%D1%82-%D0%9F%D0%B5%D1%82%D0%B5%D1%80%D0%B1%D1%83%D1%80%D0%B3" TargetMode="External"/><Relationship Id="rId2" Type="http://schemas.openxmlformats.org/officeDocument/2006/relationships/hyperlink" Target="https://ru.wikipedia.org/wiki/%D0%9F%D0%BE%D0%BB%D1%8F%D1%80%D0%BD%D1%8B%D0%B9_%D0%BA%D1%80%D1%83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1%D0%B5%D1%80%D1%91%D0%B7%D0%B0" TargetMode="External"/><Relationship Id="rId11" Type="http://schemas.openxmlformats.org/officeDocument/2006/relationships/hyperlink" Target="https://ru.wikipedia.org/wiki/%D0%9E%D0%BB%D0%B5%D0%BD%D0%B5%D0%B3%D0%BE%D1%80%D1%81%D0%BA_(%D0%9C%D1%83%D1%80%D0%BC%D0%B0%D0%BD%D1%81%D0%BA%D0%B0%D1%8F_%D0%BE%D0%B1%D0%BB%D0%B0%D1%81%D1%82%D1%8C)" TargetMode="External"/><Relationship Id="rId5" Type="http://schemas.openxmlformats.org/officeDocument/2006/relationships/hyperlink" Target="https://ru.wikipedia.org/wiki/%D0%98%D0%B2%D0%B0" TargetMode="External"/><Relationship Id="rId10" Type="http://schemas.openxmlformats.org/officeDocument/2006/relationships/hyperlink" Target="https://ru.wikipedia.org/wiki/%D0%9B%D0%BE%D1%81%D1%8C" TargetMode="External"/><Relationship Id="rId4" Type="http://schemas.openxmlformats.org/officeDocument/2006/relationships/hyperlink" Target="https://ru.wikipedia.org/wiki/%D0%98%D0%BC%D0%B0%D0%BD%D0%B4%D1%80%D0%B0" TargetMode="External"/><Relationship Id="rId9" Type="http://schemas.openxmlformats.org/officeDocument/2006/relationships/hyperlink" Target="https://ru.wikipedia.org/wiki/%D0%A1%D1%83%D1%85%D0%BE%D1%81%D1%82%D0%BE%D0%B9" TargetMode="External"/><Relationship Id="rId14" Type="http://schemas.openxmlformats.org/officeDocument/2006/relationships/hyperlink" Target="https://ru.wikipedia.org/wiki/%D0%9A%D0%BE%D0%BB%D0%B0_(%D0%B0%D0%B2%D1%82%D0%BE%D0%B4%D0%BE%D1%80%D0%BE%D0%B3%D0%B0)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Классный час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Мончегорска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В 1935 году в связи с разработкой </a:t>
            </a:r>
            <a:r>
              <a:rPr lang="ru-RU" sz="3600" dirty="0" smtClean="0">
                <a:solidFill>
                  <a:schemeClr val="bg1"/>
                </a:solidFill>
                <a:hlinkClick r:id="rId2" tooltip="Медь"/>
              </a:rPr>
              <a:t>медно</a:t>
            </a:r>
            <a:r>
              <a:rPr lang="ru-RU" sz="3600" dirty="0" smtClean="0">
                <a:solidFill>
                  <a:schemeClr val="bg1"/>
                </a:solidFill>
              </a:rPr>
              <a:t>-</a:t>
            </a:r>
            <a:r>
              <a:rPr lang="ru-RU" sz="3600" dirty="0" smtClean="0">
                <a:solidFill>
                  <a:schemeClr val="bg1"/>
                </a:solidFill>
                <a:hlinkClick r:id="rId3" tooltip="Никель"/>
              </a:rPr>
              <a:t>никелевых</a:t>
            </a:r>
            <a:r>
              <a:rPr lang="ru-RU" sz="3600" dirty="0" smtClean="0">
                <a:solidFill>
                  <a:schemeClr val="bg1"/>
                </a:solidFill>
              </a:rPr>
              <a:t> месторождений из населённого пункта </a:t>
            </a:r>
            <a:r>
              <a:rPr lang="ru-RU" sz="3600" dirty="0" err="1" smtClean="0">
                <a:solidFill>
                  <a:schemeClr val="bg1"/>
                </a:solidFill>
              </a:rPr>
              <a:t>Монча-Губа</a:t>
            </a:r>
            <a:r>
              <a:rPr lang="ru-RU" sz="3600" dirty="0" smtClean="0">
                <a:solidFill>
                  <a:schemeClr val="bg1"/>
                </a:solidFill>
              </a:rPr>
              <a:t> был образован рабочий посёлок Мончегорск. 20 сентября 1937 года посёлок становится городом, крупным центром медно-никелевой промышленности. В 1938—1949 годах Мончегорск был центром </a:t>
            </a:r>
            <a:r>
              <a:rPr lang="ru-RU" sz="3600" dirty="0" smtClean="0">
                <a:solidFill>
                  <a:schemeClr val="bg1"/>
                </a:solidFill>
                <a:hlinkClick r:id="rId4" tooltip="Мончегорский район"/>
              </a:rPr>
              <a:t>одноимённого района</a:t>
            </a:r>
            <a:r>
              <a:rPr lang="ru-RU" sz="3600" dirty="0" smtClean="0">
                <a:solidFill>
                  <a:schemeClr val="bg1"/>
                </a:solidFill>
              </a:rPr>
              <a:t>. 9 декабря 1949 года Мончегорск относят к городам областного подчинения. 5 сентября 1958 года в городскую черту Мончегорска был включён посёлок </a:t>
            </a:r>
            <a:r>
              <a:rPr lang="ru-RU" sz="3600" dirty="0" smtClean="0">
                <a:solidFill>
                  <a:schemeClr val="bg1"/>
                </a:solidFill>
                <a:hlinkClick r:id="rId5" tooltip="Малая Сопча"/>
              </a:rPr>
              <a:t>Малая </a:t>
            </a:r>
            <a:r>
              <a:rPr lang="ru-RU" sz="3600" dirty="0" err="1" smtClean="0">
                <a:solidFill>
                  <a:schemeClr val="bg1"/>
                </a:solidFill>
                <a:hlinkClick r:id="rId5" tooltip="Малая Сопча"/>
              </a:rPr>
              <a:t>Сопча</a:t>
            </a:r>
            <a:r>
              <a:rPr lang="ru-RU" sz="3600" dirty="0" smtClean="0">
                <a:solidFill>
                  <a:schemeClr val="bg1"/>
                </a:solidFill>
              </a:rPr>
              <a:t>. Ведущее предприятие города — АО «</a:t>
            </a:r>
            <a:r>
              <a:rPr lang="ru-RU" sz="3600" dirty="0" smtClean="0">
                <a:solidFill>
                  <a:schemeClr val="bg1"/>
                </a:solidFill>
                <a:hlinkClick r:id="rId6" tooltip="Кольская горно-металлургическая компания"/>
              </a:rPr>
              <a:t>Кольская горно-металлургическая компания</a:t>
            </a:r>
            <a:r>
              <a:rPr lang="ru-RU" sz="3600" dirty="0" smtClean="0">
                <a:solidFill>
                  <a:schemeClr val="bg1"/>
                </a:solidFill>
              </a:rPr>
              <a:t>» (площадка «</a:t>
            </a:r>
            <a:r>
              <a:rPr lang="ru-RU" sz="3600" dirty="0" err="1" smtClean="0">
                <a:solidFill>
                  <a:schemeClr val="bg1"/>
                </a:solidFill>
              </a:rPr>
              <a:t>Североникель</a:t>
            </a:r>
            <a:r>
              <a:rPr lang="ru-RU" sz="3600" dirty="0" smtClean="0">
                <a:solidFill>
                  <a:schemeClr val="bg1"/>
                </a:solidFill>
              </a:rPr>
              <a:t>», до 1998 года ОАО «Комбинат </a:t>
            </a:r>
            <a:r>
              <a:rPr lang="ru-RU" sz="3600" dirty="0" err="1" smtClean="0">
                <a:solidFill>
                  <a:schemeClr val="bg1"/>
                </a:solidFill>
              </a:rPr>
              <a:t>Североникель</a:t>
            </a:r>
            <a:r>
              <a:rPr lang="ru-RU" sz="3600" dirty="0" smtClean="0">
                <a:solidFill>
                  <a:schemeClr val="bg1"/>
                </a:solidFill>
              </a:rPr>
              <a:t>»; производство цветных металлов — никеля, меди, кобальта, а также драгоценных металлов (золото, серебро, металлы платиновой группы, палладий) — является дочерним Обществом ПАО ГМК «Норильский никель» мирового лидера по производству никеля.</a:t>
            </a:r>
          </a:p>
          <a:p>
            <a:pPr>
              <a:buNone/>
            </a:pPr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Названием город обязан реке </a:t>
            </a:r>
            <a:r>
              <a:rPr lang="ru-RU" sz="3600" dirty="0" err="1" smtClean="0">
                <a:solidFill>
                  <a:schemeClr val="bg1"/>
                </a:solidFill>
                <a:hlinkClick r:id="rId7" tooltip="Монча"/>
              </a:rPr>
              <a:t>Монча</a:t>
            </a:r>
            <a:r>
              <a:rPr lang="ru-RU" sz="3600" dirty="0" smtClean="0">
                <a:solidFill>
                  <a:schemeClr val="bg1"/>
                </a:solidFill>
              </a:rPr>
              <a:t>, окрестности которой издавна называли </a:t>
            </a:r>
            <a:r>
              <a:rPr lang="ru-RU" sz="3600" dirty="0" err="1" smtClean="0">
                <a:solidFill>
                  <a:schemeClr val="bg1"/>
                </a:solidFill>
                <a:hlinkClick r:id="rId8" tooltip="Мончетундра"/>
              </a:rPr>
              <a:t>Мончетундра</a:t>
            </a:r>
            <a:r>
              <a:rPr lang="ru-RU" sz="3600" dirty="0" smtClean="0">
                <a:solidFill>
                  <a:schemeClr val="bg1"/>
                </a:solidFill>
              </a:rPr>
              <a:t>. «</a:t>
            </a:r>
            <a:r>
              <a:rPr lang="ru-RU" sz="3600" dirty="0" err="1" smtClean="0">
                <a:solidFill>
                  <a:schemeClr val="bg1"/>
                </a:solidFill>
              </a:rPr>
              <a:t>Монча</a:t>
            </a:r>
            <a:r>
              <a:rPr lang="ru-RU" sz="3600" dirty="0" smtClean="0">
                <a:solidFill>
                  <a:schemeClr val="bg1"/>
                </a:solidFill>
              </a:rPr>
              <a:t>» — </a:t>
            </a:r>
            <a:r>
              <a:rPr lang="ru-RU" sz="3600" dirty="0" err="1" smtClean="0">
                <a:solidFill>
                  <a:schemeClr val="bg1"/>
                </a:solidFill>
              </a:rPr>
              <a:t>по-</a:t>
            </a:r>
            <a:r>
              <a:rPr lang="ru-RU" sz="3600" dirty="0" err="1" smtClean="0">
                <a:solidFill>
                  <a:schemeClr val="bg1"/>
                </a:solidFill>
                <a:hlinkClick r:id="rId9" tooltip="Саамский язык"/>
              </a:rPr>
              <a:t>саамски</a:t>
            </a:r>
            <a:r>
              <a:rPr lang="ru-RU" sz="3600" dirty="0" smtClean="0">
                <a:solidFill>
                  <a:schemeClr val="bg1"/>
                </a:solidFill>
              </a:rPr>
              <a:t> «красивый», «тундра» — «горный массив»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Существует легенда, что возникновением город обязан ошибке академика </a:t>
            </a:r>
            <a:r>
              <a:rPr lang="ru-RU" sz="3600" dirty="0" smtClean="0">
                <a:solidFill>
                  <a:schemeClr val="bg1"/>
                </a:solidFill>
                <a:hlinkClick r:id="rId10" tooltip="Ферсман, Александр Евгеньевич"/>
              </a:rPr>
              <a:t>А. Е. Ферсмана</a:t>
            </a:r>
            <a:r>
              <a:rPr lang="ru-RU" sz="3600" dirty="0" smtClean="0">
                <a:solidFill>
                  <a:schemeClr val="bg1"/>
                </a:solidFill>
              </a:rPr>
              <a:t>, предсказавшего богатое медно-никелевое месторождение. Месторождение оказалось не таким богатым, и основную часть сырья (</a:t>
            </a:r>
            <a:r>
              <a:rPr lang="ru-RU" sz="3600" dirty="0" err="1" smtClean="0">
                <a:solidFill>
                  <a:schemeClr val="bg1"/>
                </a:solidFill>
                <a:hlinkClick r:id="rId11" tooltip="Файнштейн (металлургия)"/>
              </a:rPr>
              <a:t>файнштейн</a:t>
            </a:r>
            <a:r>
              <a:rPr lang="ru-RU" sz="3600" dirty="0" smtClean="0">
                <a:solidFill>
                  <a:schemeClr val="bg1"/>
                </a:solidFill>
              </a:rPr>
              <a:t>) привозят из </a:t>
            </a:r>
            <a:r>
              <a:rPr lang="ru-RU" sz="3600" dirty="0" smtClean="0">
                <a:solidFill>
                  <a:schemeClr val="bg1"/>
                </a:solidFill>
                <a:hlinkClick r:id="rId12" tooltip="Норильск"/>
              </a:rPr>
              <a:t>Норильска</a:t>
            </a:r>
            <a:r>
              <a:rPr lang="ru-RU" sz="3600" baseline="30000" dirty="0" smtClean="0">
                <a:solidFill>
                  <a:schemeClr val="bg1"/>
                </a:solidFill>
                <a:hlinkClick r:id="rId13"/>
              </a:rPr>
              <a:t>[4]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Мончегорск стал Городом Трудовой Доблести!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 заседании Российского организационного комитета "Победа" президент России Владимир Владимирович Путин объявил о присвоении почётного звания "Город трудовой доблести" Мончегорску.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Более 63 тысяч северян поддержали инициативу. Спасибо всем и каждому! Присвоение высокого звания Мончегорску стало нашим общим вкладом в историю всего края и укрепит легендарное северное братство!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p\Documents\qv8THiC_xj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32656"/>
            <a:ext cx="7416823" cy="5976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hp\Documents\cRVG0uE9d5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8208912" cy="47805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hp\Documents\MJQRpVsfG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3413"/>
            <a:ext cx="9144000" cy="8124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hp\Documents\X43ZMwfIe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32656"/>
            <a:ext cx="8964489" cy="5858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p\Documents\mbLADV7z4H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638175"/>
            <a:ext cx="12192000" cy="813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Географическое расположение Мончегорска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5040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268760"/>
            <a:ext cx="82809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Мончегорск расположен за </a:t>
            </a:r>
            <a:r>
              <a:rPr lang="ru-RU" sz="2000" dirty="0">
                <a:solidFill>
                  <a:schemeClr val="bg1"/>
                </a:solidFill>
                <a:hlinkClick r:id="rId2" tooltip="Полярный круг"/>
              </a:rPr>
              <a:t>Полярным кругом</a:t>
            </a:r>
            <a:r>
              <a:rPr lang="ru-RU" sz="2000" dirty="0">
                <a:solidFill>
                  <a:schemeClr val="bg1"/>
                </a:solidFill>
              </a:rPr>
              <a:t>, на северном склоне горного массива </a:t>
            </a:r>
            <a:r>
              <a:rPr lang="ru-RU" sz="2000" dirty="0" err="1">
                <a:solidFill>
                  <a:schemeClr val="bg1"/>
                </a:solidFill>
                <a:hlinkClick r:id="rId3" tooltip="Мончетундра"/>
              </a:rPr>
              <a:t>Мончетундра</a:t>
            </a:r>
            <a:r>
              <a:rPr lang="ru-RU" sz="2000" dirty="0">
                <a:solidFill>
                  <a:schemeClr val="bg1"/>
                </a:solidFill>
              </a:rPr>
              <a:t>, на берегу живописных озёр </a:t>
            </a:r>
            <a:r>
              <a:rPr lang="ru-RU" sz="2000" dirty="0" err="1">
                <a:solidFill>
                  <a:schemeClr val="bg1"/>
                </a:solidFill>
                <a:hlinkClick r:id="rId4" tooltip="Имандра"/>
              </a:rPr>
              <a:t>Имандра</a:t>
            </a:r>
            <a:r>
              <a:rPr lang="ru-RU" sz="2000" dirty="0">
                <a:solidFill>
                  <a:schemeClr val="bg1"/>
                </a:solidFill>
              </a:rPr>
              <a:t> и </a:t>
            </a:r>
            <a:r>
              <a:rPr lang="ru-RU" sz="2000" dirty="0" err="1">
                <a:solidFill>
                  <a:schemeClr val="bg1"/>
                </a:solidFill>
              </a:rPr>
              <a:t>Лумболка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Южнее города находятся поросли кустарников: </a:t>
            </a:r>
            <a:r>
              <a:rPr lang="ru-RU" sz="2000" dirty="0">
                <a:solidFill>
                  <a:schemeClr val="bg1"/>
                </a:solidFill>
                <a:hlinkClick r:id="rId5" tooltip="Ива"/>
              </a:rPr>
              <a:t>ивы</a:t>
            </a:r>
            <a:r>
              <a:rPr lang="ru-RU" sz="2000" dirty="0">
                <a:solidFill>
                  <a:schemeClr val="bg1"/>
                </a:solidFill>
              </a:rPr>
              <a:t> и </a:t>
            </a:r>
            <a:r>
              <a:rPr lang="ru-RU" sz="2000" dirty="0">
                <a:solidFill>
                  <a:schemeClr val="bg1"/>
                </a:solidFill>
                <a:hlinkClick r:id="rId6" tooltip="Берёза"/>
              </a:rPr>
              <a:t>берёзы</a:t>
            </a:r>
            <a:r>
              <a:rPr lang="ru-RU" sz="2000" dirty="0">
                <a:solidFill>
                  <a:schemeClr val="bg1"/>
                </a:solidFill>
              </a:rPr>
              <a:t>. В конце </a:t>
            </a:r>
            <a:r>
              <a:rPr lang="ru-RU" sz="2000" dirty="0">
                <a:solidFill>
                  <a:schemeClr val="bg1"/>
                </a:solidFill>
                <a:hlinkClick r:id="rId7" tooltip="XX век"/>
              </a:rPr>
              <a:t>XX века</a:t>
            </a:r>
            <a:r>
              <a:rPr lang="ru-RU" sz="2000" dirty="0">
                <a:solidFill>
                  <a:schemeClr val="bg1"/>
                </a:solidFill>
              </a:rPr>
              <a:t> здесь была техногенная пустошь — результат влияния выбросов комбината «</a:t>
            </a:r>
            <a:r>
              <a:rPr lang="ru-RU" sz="2000" u="sng" dirty="0" err="1">
                <a:solidFill>
                  <a:schemeClr val="bg1"/>
                </a:solidFill>
                <a:hlinkClick r:id="rId8"/>
              </a:rPr>
              <a:t>Североникель</a:t>
            </a:r>
            <a:r>
              <a:rPr lang="ru-RU" sz="2000" dirty="0">
                <a:solidFill>
                  <a:schemeClr val="bg1"/>
                </a:solidFill>
              </a:rPr>
              <a:t>». Огромная площадь сопок была занята обожжёнными скалами и </a:t>
            </a:r>
            <a:r>
              <a:rPr lang="ru-RU" sz="2000" dirty="0">
                <a:solidFill>
                  <a:schemeClr val="bg1"/>
                </a:solidFill>
                <a:hlinkClick r:id="rId9" tooltip="Сухостой"/>
              </a:rPr>
              <a:t>остовами деревьев</a:t>
            </a:r>
            <a:r>
              <a:rPr lang="ru-RU" sz="2000" dirty="0">
                <a:solidFill>
                  <a:schemeClr val="bg1"/>
                </a:solidFill>
              </a:rPr>
              <a:t>. В последние годы ситуация заметно поменялась вследствие установки новых фильтров на комбинате. Вдоль дороги растёт молодой лес. В окрестностях города появляются медведи, зайцы, лисы и куропатки, а символ города — </a:t>
            </a:r>
            <a:r>
              <a:rPr lang="ru-RU" sz="2000" dirty="0">
                <a:solidFill>
                  <a:schemeClr val="bg1"/>
                </a:solidFill>
                <a:hlinkClick r:id="rId10" tooltip="Лось"/>
              </a:rPr>
              <a:t>лось</a:t>
            </a:r>
            <a:r>
              <a:rPr lang="ru-RU" sz="2000" dirty="0">
                <a:solidFill>
                  <a:schemeClr val="bg1"/>
                </a:solidFill>
              </a:rPr>
              <a:t>, встречается на берегах </a:t>
            </a:r>
            <a:r>
              <a:rPr lang="ru-RU" sz="2000" dirty="0" err="1">
                <a:solidFill>
                  <a:schemeClr val="bg1"/>
                </a:solidFill>
              </a:rPr>
              <a:t>Имандры</a:t>
            </a:r>
            <a:r>
              <a:rPr lang="ru-RU" sz="2000" dirty="0">
                <a:solidFill>
                  <a:schemeClr val="bg1"/>
                </a:solidFill>
              </a:rPr>
              <a:t>, в районе Солдатских горок, местном районе рекреации.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Мончегорск соединён железной дорогой со станцией </a:t>
            </a:r>
            <a:r>
              <a:rPr lang="ru-RU" sz="2000" dirty="0">
                <a:solidFill>
                  <a:schemeClr val="bg1"/>
                </a:solidFill>
                <a:hlinkClick r:id="rId11" tooltip="Оленегорск (Мурманская область)"/>
              </a:rPr>
              <a:t>Оленегорск</a:t>
            </a:r>
            <a:r>
              <a:rPr lang="ru-RU" sz="2000" dirty="0">
                <a:solidFill>
                  <a:schemeClr val="bg1"/>
                </a:solidFill>
              </a:rPr>
              <a:t> на линии </a:t>
            </a:r>
            <a:r>
              <a:rPr lang="ru-RU" sz="2000" dirty="0">
                <a:solidFill>
                  <a:schemeClr val="bg1"/>
                </a:solidFill>
                <a:hlinkClick r:id="rId12" tooltip="Санкт-Петербург"/>
              </a:rPr>
              <a:t>Санкт-Петербург</a:t>
            </a:r>
            <a:r>
              <a:rPr lang="ru-RU" sz="2000" dirty="0">
                <a:solidFill>
                  <a:schemeClr val="bg1"/>
                </a:solidFill>
              </a:rPr>
              <a:t> — </a:t>
            </a:r>
            <a:r>
              <a:rPr lang="ru-RU" sz="2000" dirty="0">
                <a:solidFill>
                  <a:schemeClr val="bg1"/>
                </a:solidFill>
                <a:hlinkClick r:id="rId13" tooltip="Мурманск"/>
              </a:rPr>
              <a:t>Мурманск</a:t>
            </a:r>
            <a:r>
              <a:rPr lang="ru-RU" sz="2000" dirty="0">
                <a:solidFill>
                  <a:schemeClr val="bg1"/>
                </a:solidFill>
              </a:rPr>
              <a:t>. Возле города проходит автомобильная трасса «</a:t>
            </a:r>
            <a:r>
              <a:rPr lang="ru-RU" sz="2000" dirty="0">
                <a:solidFill>
                  <a:schemeClr val="bg1"/>
                </a:solidFill>
                <a:hlinkClick r:id="rId14" tooltip="Кола (автодорога)"/>
              </a:rPr>
              <a:t>Кола</a:t>
            </a:r>
            <a:r>
              <a:rPr lang="ru-RU" sz="2000" dirty="0">
                <a:solidFill>
                  <a:schemeClr val="bg1"/>
                </a:solidFill>
              </a:rPr>
              <a:t>» (</a:t>
            </a:r>
            <a:r>
              <a:rPr lang="ru-RU" sz="2000" dirty="0">
                <a:solidFill>
                  <a:schemeClr val="bg1"/>
                </a:solidFill>
                <a:hlinkClick r:id="rId12" tooltip="Санкт-Петербург"/>
              </a:rPr>
              <a:t>Санкт-Петербург</a:t>
            </a:r>
            <a:r>
              <a:rPr lang="ru-RU" sz="2000" dirty="0">
                <a:solidFill>
                  <a:schemeClr val="bg1"/>
                </a:solidFill>
              </a:rPr>
              <a:t> — </a:t>
            </a:r>
            <a:r>
              <a:rPr lang="ru-RU" sz="2000" dirty="0">
                <a:solidFill>
                  <a:schemeClr val="bg1"/>
                </a:solidFill>
                <a:hlinkClick r:id="rId13" tooltip="Мурманск"/>
              </a:rPr>
              <a:t>Мурманск</a:t>
            </a:r>
            <a:r>
              <a:rPr lang="ru-RU" sz="2000" dirty="0">
                <a:solidFill>
                  <a:schemeClr val="bg1"/>
                </a:solidFill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hp\Documents\jodpoUpOHs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226" y="1600200"/>
            <a:ext cx="7065547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</TotalTime>
  <Words>48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Классный час </vt:lpstr>
      <vt:lpstr>Мончегорск стал Городом Трудовой Доблести! </vt:lpstr>
      <vt:lpstr>Слайд 3</vt:lpstr>
      <vt:lpstr>Слайд 4</vt:lpstr>
      <vt:lpstr>Слайд 5</vt:lpstr>
      <vt:lpstr>Слайд 6</vt:lpstr>
      <vt:lpstr>Слайд 7</vt:lpstr>
      <vt:lpstr>Географическое расположение Мончегорска</vt:lpstr>
      <vt:lpstr>Слайд 9</vt:lpstr>
      <vt:lpstr>История Мончегорска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</dc:title>
  <dc:creator>hp</dc:creator>
  <cp:lastModifiedBy>hp</cp:lastModifiedBy>
  <cp:revision>4</cp:revision>
  <dcterms:created xsi:type="dcterms:W3CDTF">2021-09-08T09:35:55Z</dcterms:created>
  <dcterms:modified xsi:type="dcterms:W3CDTF">2021-09-08T09:56:58Z</dcterms:modified>
</cp:coreProperties>
</file>