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sldIdLst>
    <p:sldId id="264" r:id="rId4"/>
    <p:sldId id="270" r:id="rId5"/>
    <p:sldId id="268" r:id="rId6"/>
    <p:sldId id="267" r:id="rId7"/>
    <p:sldId id="261" r:id="rId8"/>
    <p:sldId id="262" r:id="rId9"/>
    <p:sldId id="271" r:id="rId10"/>
    <p:sldId id="265" r:id="rId11"/>
    <p:sldId id="257" r:id="rId12"/>
    <p:sldId id="258" r:id="rId13"/>
    <p:sldId id="259" r:id="rId14"/>
    <p:sldId id="260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>
            <a:lvl1pPr>
              <a:defRPr>
                <a:latin typeface="Monotype Corsiva" panose="03010101010201010101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Monotype Corsiva" panose="03010101010201010101" pitchFamily="66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onotype Corsiva" panose="03010101010201010101" pitchFamily="66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99A664-B983-4B64-B229-1F20A64AED82}" type="datetimeFigureOut">
              <a:rPr lang="ru-RU"/>
              <a:pPr>
                <a:defRPr/>
              </a:pPr>
              <a:t>10.05.2022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onotype Corsiva" panose="03010101010201010101" pitchFamily="66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818BBDE-96A0-45A2-8603-254B172871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856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CE6973-D9C5-47AB-81B8-0EF75E1BFE47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EA466E5-EBDE-40BE-9320-C3ED3CF4BA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4190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5452B0-BC0A-4468-838E-74D5D80B7BAC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C53EF49-B833-4135-81D9-950D872598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662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87EE80-A867-40BD-890B-C445935696F0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8AA52BF-8262-4E47-AD2B-0F4779172B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9843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5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F1EBAB-3C31-4324-854E-5FABEF411DAD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8C2953F-D586-439A-A81E-CC081ABF85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961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D7A675-049B-4ABB-9224-FCA4FD808A66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C4F7023-93B9-4CA2-AA3C-A791381516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0457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03D5B5-17B7-4216-98F9-333144C69AC8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CD0D178-4494-49B4-958E-0DF08EE1AE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4255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5392F0B-F24E-4ACA-9ABD-B28B3424455D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4A66F5F-BBAD-45B4-A26E-2158D063AA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865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B64E58D-2858-4A33-A794-EEC93FF1036C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8445276-9CA2-48D4-AF84-076449EA38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0345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579F74A-43E4-4A1E-85B5-FF6534326937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AB59231-90D6-447C-9BB8-D609CE15C6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3581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49626CF-42C5-4CAC-918F-F2EDBA43DC2E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66F40F7-782F-4B1E-9625-F90AE786FB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691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>
            <a:lvl1pPr>
              <a:defRPr>
                <a:latin typeface="Monotype Corsiva" panose="03010101010201010101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Monotype Corsiva" panose="03010101010201010101" pitchFamily="66" charset="0"/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onotype Corsiva" panose="03010101010201010101" pitchFamily="66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99A664-B983-4B64-B229-1F20A64AED82}" type="datetimeFigureOut">
              <a:rPr lang="ru-RU"/>
              <a:pPr>
                <a:defRPr/>
              </a:pPr>
              <a:t>10.05.2022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onotype Corsiva" panose="03010101010201010101" pitchFamily="66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818BBDE-96A0-45A2-8603-254B172871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3318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7CE6973-D9C5-47AB-81B8-0EF75E1BFE47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EA466E5-EBDE-40BE-9320-C3ED3CF4BA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5086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5452B0-BC0A-4468-838E-74D5D80B7BAC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C53EF49-B833-4135-81D9-950D872598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269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87EE80-A867-40BD-890B-C445935696F0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8AA52BF-8262-4E47-AD2B-0F4779172B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58705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7"/>
            <a:ext cx="4041775" cy="639763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F1EBAB-3C31-4324-854E-5FABEF411DAD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8C2953F-D586-439A-A81E-CC081ABF85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84951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D7A675-049B-4ABB-9224-FCA4FD808A66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C4F7023-93B9-4CA2-AA3C-A791381516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07309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03D5B5-17B7-4216-98F9-333144C69AC8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CD0D178-4494-49B4-958E-0DF08EE1AE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612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3"/>
            <a:ext cx="3008313" cy="1162051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5392F0B-F24E-4ACA-9ABD-B28B3424455D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4A66F5F-BBAD-45B4-A26E-2158D063AA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38120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9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B64E58D-2858-4A33-A794-EEC93FF1036C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8445276-9CA2-48D4-AF84-076449EA38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51754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579F74A-43E4-4A1E-85B5-FF6534326937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AB59231-90D6-447C-9BB8-D609CE15C6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606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49626CF-42C5-4CAC-918F-F2EDBA43DC2E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66F40F7-782F-4B1E-9625-F90AE786FB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39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46083-BD84-4312-BFA7-53636291EFFE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A09399BE-FB41-461C-AA28-BCF78BC8F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695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46083-BD84-4312-BFA7-53636291EFFE}" type="datetimeFigureOut">
              <a:rPr lang="ru-RU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A09399BE-FB41-461C-AA28-BCF78BC8F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078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5pPr>
      <a:lvl6pPr marL="257175" algn="ctr" rtl="0" fontAlgn="base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6pPr>
      <a:lvl7pPr marL="514350" algn="ctr" rtl="0" fontAlgn="base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7pPr>
      <a:lvl8pPr marL="771525" algn="ctr" rtl="0" fontAlgn="base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8pPr>
      <a:lvl9pPr marL="1028700" algn="ctr" rtl="0" fontAlgn="base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" pitchFamily="34" charset="0"/>
        </a:defRPr>
      </a:lvl9pPr>
    </p:titleStyle>
    <p:bodyStyle>
      <a:lvl1pPr marL="192881" indent="-19288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8" t="5733" r="1308" b="60841"/>
          <a:stretch>
            <a:fillRect/>
          </a:stretch>
        </p:blipFill>
        <p:spPr bwMode="auto">
          <a:xfrm>
            <a:off x="107504" y="831235"/>
            <a:ext cx="880556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2915816" y="620688"/>
            <a:ext cx="39604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dirty="0" smtClean="0">
                <a:solidFill>
                  <a:srgbClr val="000000"/>
                </a:solidFill>
                <a:latin typeface="Propisi" panose="02000508030000020003" pitchFamily="2" charset="0"/>
                <a:cs typeface="Arial" panose="020B0604020202020204" pitchFamily="34" charset="0"/>
              </a:rPr>
              <a:t>22 </a:t>
            </a:r>
            <a:r>
              <a:rPr lang="ru-RU" altLang="ru-RU" sz="6000" b="1" dirty="0" smtClean="0">
                <a:solidFill>
                  <a:srgbClr val="000000"/>
                </a:solidFill>
                <a:latin typeface="Propisi" panose="02000508030000020003" pitchFamily="2" charset="0"/>
                <a:cs typeface="Arial" panose="020B0604020202020204" pitchFamily="34" charset="0"/>
              </a:rPr>
              <a:t>марта</a:t>
            </a:r>
            <a:endParaRPr lang="ru-RU" altLang="ru-RU" sz="9600" b="1" dirty="0">
              <a:solidFill>
                <a:srgbClr val="000000"/>
              </a:solidFill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259632" y="1665762"/>
            <a:ext cx="64087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6000" b="1" dirty="0">
                <a:solidFill>
                  <a:srgbClr val="000000"/>
                </a:solidFill>
                <a:latin typeface="Propisi" panose="02000508030000020003" pitchFamily="2" charset="0"/>
                <a:cs typeface="Arial" panose="020B0604020202020204" pitchFamily="34" charset="0"/>
              </a:rPr>
              <a:t>Классная   работа</a:t>
            </a:r>
            <a:endParaRPr lang="ru-RU" altLang="ru-RU" sz="9600" b="1" dirty="0">
              <a:solidFill>
                <a:srgbClr val="000000"/>
              </a:solidFill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58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52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Прочитайте стихотворение о глаголе и частице не. В нём спряталось правило.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ИГРАТЬ</a:t>
            </a:r>
            <a:r>
              <a:rPr lang="ru-RU" sz="2400" dirty="0"/>
              <a:t>, РАБОТАТЬ И МЕЧТАТЬ!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ГЛАГОЛУ </a:t>
            </a:r>
            <a:r>
              <a:rPr lang="ru-RU" sz="2400" dirty="0"/>
              <a:t>ОЧЕНЬ НРАВИТСЯ 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ВСЁ </a:t>
            </a:r>
            <a:r>
              <a:rPr lang="ru-RU" sz="2400" dirty="0"/>
              <a:t>ДЕЛАТЬ ОЧЕНЬ ЖИВО.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ЧАСТИЦА</a:t>
            </a:r>
            <a:r>
              <a:rPr lang="ru-RU" sz="2400" dirty="0"/>
              <a:t> НЕ – КРАСАВИЦА,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НО </a:t>
            </a:r>
            <a:r>
              <a:rPr lang="ru-RU" sz="2400" dirty="0"/>
              <a:t>КАК ОНА ЛЕНИВА!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ОНА </a:t>
            </a:r>
            <a:r>
              <a:rPr lang="ru-RU" sz="2400" dirty="0"/>
              <a:t>НЕ ХОДИТ, НЕ СИДИТ,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НЕ </a:t>
            </a:r>
            <a:r>
              <a:rPr lang="ru-RU" sz="2400" dirty="0"/>
              <a:t>ШЬЁТ, НЕ ЖНЁТ И НЕ КИПИТ,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КНИГ </a:t>
            </a:r>
            <a:r>
              <a:rPr lang="ru-RU" sz="2400" dirty="0"/>
              <a:t>НЕ ЧИТАЕТ, НЕ ПОЁТ,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ДРУГИМ </a:t>
            </a:r>
            <a:r>
              <a:rPr lang="ru-RU" sz="2400" dirty="0"/>
              <a:t>РАБОТАТЬ НЕ ДАЁТ.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ГЛАГОЛ </a:t>
            </a:r>
            <a:r>
              <a:rPr lang="ru-RU" sz="2400" dirty="0"/>
              <a:t>ЖЕ, НЕ ЛЮБЯ БЕЗДЕЛЬЯ,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 </a:t>
            </a:r>
            <a:r>
              <a:rPr lang="ru-RU" sz="2400" dirty="0"/>
              <a:t>ЧАСТИЦЕЙ ПИШЕТСЯ РАЗДЕЛЬНО! </a:t>
            </a:r>
            <a:endParaRPr lang="ru-RU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" b="6666"/>
          <a:stretch/>
        </p:blipFill>
        <p:spPr bwMode="auto">
          <a:xfrm>
            <a:off x="4860031" y="2276872"/>
            <a:ext cx="3899683" cy="275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2" t="23271" r="15849" b="27925"/>
          <a:stretch/>
        </p:blipFill>
        <p:spPr bwMode="auto">
          <a:xfrm>
            <a:off x="-20613" y="0"/>
            <a:ext cx="9197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62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69904"/>
            <a:ext cx="8568952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(</a:t>
            </a:r>
            <a:r>
              <a:rPr lang="ru-RU" sz="48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к)_</a:t>
            </a:r>
            <a:r>
              <a:rPr lang="ru-RU" sz="48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тёнок</a:t>
            </a:r>
            <a:r>
              <a:rPr lang="ru-RU" sz="48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    (в)</a:t>
            </a:r>
            <a:r>
              <a:rPr lang="ru-RU" sz="48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ас_ка</a:t>
            </a:r>
            <a:r>
              <a:rPr lang="ru-RU" sz="48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    </a:t>
            </a:r>
            <a:r>
              <a:rPr lang="ru-RU" sz="48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с_дел</a:t>
            </a:r>
            <a:r>
              <a:rPr lang="ru-RU" sz="48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(на)</a:t>
            </a:r>
            <a:r>
              <a:rPr lang="ru-RU" sz="48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п_лу</a:t>
            </a:r>
            <a:r>
              <a:rPr lang="ru-RU" sz="48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.</a:t>
            </a:r>
            <a:endParaRPr lang="ru-RU" sz="480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240" y="324382"/>
            <a:ext cx="7492244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700" dirty="0" smtClean="0">
                <a:ln w="0"/>
                <a:solidFill>
                  <a:srgbClr val="8A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Главные члены. Связь слов в предложении.</a:t>
            </a:r>
            <a:endParaRPr lang="ru-RU" sz="2700" dirty="0">
              <a:ln w="0"/>
              <a:solidFill>
                <a:srgbClr val="8A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4972" y="2708920"/>
            <a:ext cx="6748322" cy="13388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По 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цели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высказывания:</a:t>
            </a:r>
          </a:p>
          <a:p>
            <a:pPr algn="ctr">
              <a:defRPr/>
            </a:pP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     </a:t>
            </a:r>
            <a:r>
              <a:rPr lang="ru-RU" sz="405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Повест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., вопрос., побудит.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293096"/>
            <a:ext cx="6797758" cy="13388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По наличию </a:t>
            </a:r>
            <a:r>
              <a:rPr lang="ru-RU" sz="405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второст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. членов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ru-RU" sz="4050" b="1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     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Распр., </a:t>
            </a:r>
            <a:r>
              <a:rPr lang="ru-RU" sz="405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нераспр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.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267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7" y="2060848"/>
            <a:ext cx="8424935" cy="191590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defTabSz="685800"/>
            <a:r>
              <a:rPr lang="ru-RU" sz="6000" b="1" dirty="0">
                <a:ln w="0"/>
                <a:solidFill>
                  <a:prstClr val="black"/>
                </a:solidFill>
                <a:latin typeface="Calibri"/>
              </a:rPr>
              <a:t>П</a:t>
            </a:r>
            <a:r>
              <a:rPr lang="ru-RU" sz="6000" b="1" dirty="0" smtClean="0">
                <a:ln w="0"/>
                <a:solidFill>
                  <a:prstClr val="black"/>
                </a:solidFill>
                <a:latin typeface="Calibri"/>
              </a:rPr>
              <a:t>лотная</a:t>
            </a:r>
            <a:r>
              <a:rPr lang="ru-RU" sz="6000" b="1" dirty="0" smtClean="0">
                <a:ln w="0"/>
                <a:solidFill>
                  <a:prstClr val="black"/>
                </a:solidFill>
                <a:latin typeface="Calibri"/>
              </a:rPr>
              <a:t>, крикнула, ночной, золотое</a:t>
            </a:r>
            <a:endParaRPr lang="ru-RU" sz="6000" b="1" dirty="0">
              <a:ln w="0"/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8424935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defTabSz="685800"/>
            <a:r>
              <a:rPr lang="ru-RU" sz="2800" dirty="0" smtClean="0">
                <a:ln w="0"/>
                <a:solidFill>
                  <a:prstClr val="black"/>
                </a:solidFill>
                <a:latin typeface="Calibri"/>
              </a:rPr>
              <a:t>Найди лишнее слово.</a:t>
            </a:r>
            <a:endParaRPr lang="ru-RU" sz="2800" dirty="0">
              <a:ln w="0"/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82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788" y="504825"/>
            <a:ext cx="3733800" cy="8302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Глагол-  это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463" y="1289050"/>
            <a:ext cx="4024312" cy="922338"/>
          </a:xfrm>
          <a:prstGeom prst="rect">
            <a:avLst/>
          </a:prstGeom>
          <a:solidFill>
            <a:srgbClr val="CCCC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часть речи</a:t>
            </a:r>
            <a:r>
              <a:rPr lang="ru-RU" sz="5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2163763"/>
            <a:ext cx="5851525" cy="8318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которая обозначает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41588" y="3084513"/>
            <a:ext cx="6080125" cy="830262"/>
          </a:xfrm>
          <a:prstGeom prst="rect">
            <a:avLst/>
          </a:prstGeom>
          <a:solidFill>
            <a:srgbClr val="CCCC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действие предмета,</a:t>
            </a:r>
            <a:r>
              <a:rPr lang="ru-RU" sz="4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750" y="4138613"/>
            <a:ext cx="6337300" cy="8318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отвечает на вопросы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98563" y="5189538"/>
            <a:ext cx="6896100" cy="769937"/>
          </a:xfrm>
          <a:prstGeom prst="rect">
            <a:avLst/>
          </a:prstGeom>
          <a:solidFill>
            <a:srgbClr val="CCCC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что делать? что сделать?</a:t>
            </a:r>
          </a:p>
        </p:txBody>
      </p:sp>
    </p:spTree>
    <p:extLst>
      <p:ext uri="{BB962C8B-B14F-4D97-AF65-F5344CB8AC3E}">
        <p14:creationId xmlns:p14="http://schemas.microsoft.com/office/powerpoint/2010/main" val="18294308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16832"/>
            <a:ext cx="84249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err="1">
                <a:ln w="0"/>
                <a:solidFill>
                  <a:prstClr val="black"/>
                </a:solidFill>
              </a:rPr>
              <a:t>н</a:t>
            </a:r>
            <a:r>
              <a:rPr lang="ru-RU" sz="6600" b="1" dirty="0" err="1" smtClean="0">
                <a:ln w="0"/>
                <a:solidFill>
                  <a:prstClr val="black"/>
                </a:solidFill>
              </a:rPr>
              <a:t>оч.ю</a:t>
            </a:r>
            <a:r>
              <a:rPr lang="ru-RU" sz="6600" b="1" dirty="0" smtClean="0">
                <a:ln w="0"/>
                <a:solidFill>
                  <a:prstClr val="black"/>
                </a:solidFill>
              </a:rPr>
              <a:t>  </a:t>
            </a:r>
            <a:r>
              <a:rPr lang="ru-RU" sz="6600" b="1" dirty="0" err="1" smtClean="0">
                <a:ln w="0"/>
                <a:solidFill>
                  <a:prstClr val="black"/>
                </a:solidFill>
              </a:rPr>
              <a:t>вып.л</a:t>
            </a:r>
            <a:r>
              <a:rPr lang="ru-RU" sz="6600" b="1" dirty="0" smtClean="0">
                <a:ln w="0"/>
                <a:solidFill>
                  <a:prstClr val="black"/>
                </a:solidFill>
              </a:rPr>
              <a:t>  </a:t>
            </a:r>
            <a:r>
              <a:rPr lang="ru-RU" sz="6600" b="1" dirty="0" err="1" smtClean="0">
                <a:ln w="0"/>
                <a:solidFill>
                  <a:prstClr val="black"/>
                </a:solidFill>
              </a:rPr>
              <a:t>лё</a:t>
            </a:r>
            <a:r>
              <a:rPr lang="ru-RU" sz="6600" b="1" dirty="0" err="1">
                <a:ln w="0"/>
                <a:solidFill>
                  <a:prstClr val="black"/>
                </a:solidFill>
              </a:rPr>
              <a:t>.</a:t>
            </a:r>
            <a:r>
              <a:rPr lang="ru-RU" sz="6600" b="1" dirty="0" err="1" smtClean="0">
                <a:ln w="0"/>
                <a:solidFill>
                  <a:prstClr val="black"/>
                </a:solidFill>
              </a:rPr>
              <a:t>кий</a:t>
            </a:r>
            <a:r>
              <a:rPr lang="ru-RU" sz="6600" b="1" dirty="0" smtClean="0">
                <a:ln w="0"/>
                <a:solidFill>
                  <a:prstClr val="black"/>
                </a:solidFill>
              </a:rPr>
              <a:t>,</a:t>
            </a:r>
          </a:p>
          <a:p>
            <a:pPr algn="ctr"/>
            <a:r>
              <a:rPr lang="ru-RU" sz="6600" b="1" dirty="0" smtClean="0">
                <a:ln w="0"/>
                <a:solidFill>
                  <a:prstClr val="black"/>
                </a:solidFill>
              </a:rPr>
              <a:t> </a:t>
            </a:r>
            <a:r>
              <a:rPr lang="ru-RU" sz="6600" b="1" dirty="0" err="1" smtClean="0">
                <a:ln w="0"/>
                <a:solidFill>
                  <a:prstClr val="black"/>
                </a:solidFill>
              </a:rPr>
              <a:t>мя.кий</a:t>
            </a:r>
            <a:r>
              <a:rPr lang="ru-RU" sz="6600" b="1" dirty="0" smtClean="0">
                <a:ln w="0"/>
                <a:solidFill>
                  <a:prstClr val="black"/>
                </a:solidFill>
              </a:rPr>
              <a:t> </a:t>
            </a:r>
            <a:r>
              <a:rPr lang="ru-RU" sz="6600" b="1" dirty="0" err="1" smtClean="0">
                <a:ln w="0"/>
                <a:solidFill>
                  <a:prstClr val="black"/>
                </a:solidFill>
              </a:rPr>
              <a:t>сн.жок</a:t>
            </a:r>
            <a:r>
              <a:rPr lang="ru-RU" sz="6600" b="1" dirty="0" smtClean="0">
                <a:ln w="0"/>
                <a:solidFill>
                  <a:prstClr val="black"/>
                </a:solidFill>
              </a:rPr>
              <a:t>.</a:t>
            </a:r>
            <a:endParaRPr lang="ru-RU" sz="6600" b="1" dirty="0">
              <a:ln w="0"/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92696"/>
            <a:ext cx="8424935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defTabSz="685800"/>
            <a:r>
              <a:rPr lang="ru-RU" sz="2800" dirty="0" smtClean="0">
                <a:ln w="0"/>
                <a:solidFill>
                  <a:prstClr val="black"/>
                </a:solidFill>
                <a:latin typeface="Calibri"/>
              </a:rPr>
              <a:t>Спиши правильно, вставляя буквы в пропуски.</a:t>
            </a:r>
            <a:endParaRPr lang="ru-RU" sz="2800" dirty="0">
              <a:ln w="0"/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569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9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24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18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67" y="1268760"/>
            <a:ext cx="8568952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(к)_</a:t>
            </a:r>
            <a:r>
              <a:rPr lang="ru-RU" sz="66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тёнок</a:t>
            </a:r>
            <a:r>
              <a:rPr lang="ru-RU" sz="66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     (в)</a:t>
            </a:r>
            <a:r>
              <a:rPr lang="ru-RU" sz="66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ас_ка</a:t>
            </a:r>
            <a:r>
              <a:rPr lang="ru-RU" sz="66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     </a:t>
            </a:r>
            <a:r>
              <a:rPr lang="ru-RU" sz="66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с_дел</a:t>
            </a:r>
            <a:r>
              <a:rPr lang="ru-RU" sz="66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 (на)</a:t>
            </a:r>
            <a:r>
              <a:rPr lang="ru-RU" sz="66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п_лу</a:t>
            </a:r>
            <a:r>
              <a:rPr lang="ru-RU" sz="66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</a:rPr>
              <a:t>.</a:t>
            </a:r>
            <a:endParaRPr lang="ru-RU" sz="660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5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762" y="799723"/>
            <a:ext cx="7074181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</a:rPr>
              <a:t>Юля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- _ сл.,  _ б.,  _ з.,  _ г.,  _ с.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92653" y="324382"/>
            <a:ext cx="4135427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700" dirty="0" err="1" smtClean="0">
                <a:ln w="0"/>
                <a:solidFill>
                  <a:srgbClr val="8A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Звуко</a:t>
            </a:r>
            <a:r>
              <a:rPr lang="ru-RU" sz="2700" dirty="0" smtClean="0">
                <a:ln w="0"/>
                <a:solidFill>
                  <a:srgbClr val="8A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-буквенный разбор</a:t>
            </a:r>
            <a:endParaRPr lang="ru-RU" sz="2700" dirty="0">
              <a:ln w="0"/>
              <a:solidFill>
                <a:srgbClr val="8A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01857" y="1916832"/>
            <a:ext cx="4299254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700" dirty="0" smtClean="0">
                <a:ln w="0"/>
                <a:solidFill>
                  <a:srgbClr val="8A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морфологический разбор</a:t>
            </a:r>
            <a:endParaRPr lang="ru-RU" sz="2700" dirty="0">
              <a:ln w="0"/>
              <a:solidFill>
                <a:srgbClr val="8A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3892" y="2564904"/>
            <a:ext cx="154209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</a:rPr>
              <a:t>Юля</a:t>
            </a:r>
            <a:r>
              <a:rPr lang="ru-RU" sz="405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12700" dist="38100" dir="2700000" algn="tl" rotWithShape="0">
                    <a:srgbClr val="FFFFFF">
                      <a:lumMod val="50000"/>
                    </a:srgbClr>
                  </a:outerShdw>
                </a:effectLst>
              </a:rPr>
              <a:t> -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2569195"/>
            <a:ext cx="3342582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1. часть речи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3453931"/>
            <a:ext cx="3118931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2. од./</a:t>
            </a:r>
            <a:r>
              <a:rPr lang="ru-RU" sz="44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неод</a:t>
            </a: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.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7490" y="4350653"/>
            <a:ext cx="4086568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3. </a:t>
            </a:r>
            <a:r>
              <a:rPr lang="ru-RU" sz="44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собст</a:t>
            </a: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./</a:t>
            </a:r>
            <a:r>
              <a:rPr lang="ru-RU" sz="4400" b="1" dirty="0" err="1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нариц</a:t>
            </a: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.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7490" y="5290241"/>
            <a:ext cx="2173993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prstClr val="black"/>
                </a:solidFill>
              </a:rPr>
              <a:t>4. число</a:t>
            </a:r>
            <a:endParaRPr lang="ru-RU" sz="4050" b="1" dirty="0">
              <a:ln w="9525">
                <a:solidFill>
                  <a:srgbClr val="FFFFFF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FFFFFF">
                    <a:lumMod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761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3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159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Monotype Corsiva</vt:lpstr>
      <vt:lpstr>Propisi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Прочитайте стихотворение о глаголе и частице не. В нём спряталось правило.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Анна</cp:lastModifiedBy>
  <cp:revision>13</cp:revision>
  <dcterms:created xsi:type="dcterms:W3CDTF">2018-04-03T15:00:43Z</dcterms:created>
  <dcterms:modified xsi:type="dcterms:W3CDTF">2022-05-10T18:09:40Z</dcterms:modified>
</cp:coreProperties>
</file>