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1071547"/>
            <a:ext cx="7772400" cy="2528904"/>
          </a:xfrm>
        </p:spPr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ahnschrift Condensed" pitchFamily="34" charset="0"/>
              </a:rPr>
              <a:t>ОБУЧЕНИЕ ДЕТЕЙ СОСТАВЛЕНИЮ ТВОРЧЕСКИХ РАССКАЗОВ ПО КАРТИНЕ</a:t>
            </a:r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Технологии развития связной речи</a:t>
            </a:r>
          </a:p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дошкольников</a:t>
            </a:r>
          </a:p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авторы:: </a:t>
            </a:r>
            <a:r>
              <a:rPr lang="ru-RU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Сидорчук</a:t>
            </a: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 Т.А., Хоменко Н.Н.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142984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                    "</a:t>
            </a:r>
            <a:r>
              <a:rPr lang="ru-RU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Составление рассказов от лица разных объектов"</a:t>
            </a:r>
            <a:br>
              <a:rPr lang="ru-RU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Цели: обобщить </a:t>
            </a:r>
            <a:r>
              <a:rPr lang="ru-RU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знания детей о признаках проявления разных эмоциональных состояний и причинах их изменения; </a:t>
            </a:r>
            <a:br>
              <a:rPr lang="ru-RU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уточнить знания детей о разных поведенческих реакциях в зависимости от черт характера объекта; </a:t>
            </a:r>
            <a:br>
              <a:rPr lang="ru-RU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упражнять детей в умении перевоплощаться, составлять связный творческий рассказ от первого лица. </a:t>
            </a:r>
            <a:endParaRPr lang="ru-RU" sz="1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2786058"/>
            <a:ext cx="671517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Алгоритм мыслительных действий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Выбрать объект (героя) на картине. 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Определить его эмоциональное состояние, настроение или черту характера. 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Войти в образ героя.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Описать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восприятие изображенного на картине от лица выбранного объекта с заданной эмоциональной характеристикой. 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Решение проблемных ситуаций, содержащихся в сюжете картины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5357826"/>
            <a:ext cx="69294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Творческие задания:  "</a:t>
            </a:r>
            <a:r>
              <a:rPr lang="ru-RU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Я назову тебе черту характера, а ты скажи наоборот". </a:t>
            </a:r>
            <a:r>
              <a:rPr lang="ru-RU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"</a:t>
            </a:r>
            <a:r>
              <a:rPr lang="ru-RU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Покажи действием и мимикой изменение твоих чувств". </a:t>
            </a:r>
            <a:r>
              <a:rPr lang="ru-RU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"</a:t>
            </a:r>
            <a:r>
              <a:rPr lang="ru-RU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Превратись в кого-нибудь или во что-нибудь. Опиши твои чувства". </a:t>
            </a:r>
            <a:endParaRPr lang="ru-RU" sz="16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0" name="Picture 2" descr="https://webstockreview.net/images/faces-clipart-theater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2571744"/>
            <a:ext cx="1991390" cy="17145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285860"/>
            <a:ext cx="858679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             "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Смысловая характеристика картины"</a:t>
            </a:r>
            <a:b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Цели: 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развивать 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мыслительные действия детей, ведущие к объяснению смысла изображенного на картине; 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упражнять 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 умении подбирать название картины, точно отражающее ее смысл, с помощью пословиц и поговорок; 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подвести 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детей к пониманию того, что содержание картины может иметь не один смысл.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2571744"/>
            <a:ext cx="65722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Алгоритм </a:t>
            </a:r>
            <a:r>
              <a:rPr lang="ru-RU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мыслительных </a:t>
            </a:r>
            <a:r>
              <a:rPr lang="ru-RU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действий</a:t>
            </a:r>
            <a:endParaRPr lang="ru-RU" b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Выбор пословицы или поговорки. 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Представить содержание картины через призму выбранной пословицы или поговорки. 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Объяснение-рассуждение ребенка, почему эта пословица может быть названием картины. 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Целостный рассказ по сюжету картины согласно смыслу пословицы или поговорки.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4" name="Picture 2" descr="https://opt-1133160.ssl.1c-bitrix-cdn.ru/upload/iblock/b7c/b7c4dd0c0a86bc9461fce96348ffa7de.jpeg?16403523663756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2214554"/>
            <a:ext cx="2313325" cy="3286148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 этапов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1214422"/>
            <a:ext cx="764386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 ЭТАП </a:t>
            </a:r>
            <a:r>
              <a:rPr lang="ru-RU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«ОПРЕДЕЛЕНИЕ </a:t>
            </a:r>
            <a:r>
              <a:rPr lang="ru-RU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СОСТАВА </a:t>
            </a:r>
            <a:r>
              <a:rPr lang="ru-RU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КАРТИНЫ»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 ЭТАП </a:t>
            </a:r>
            <a:r>
              <a:rPr lang="ru-RU" sz="2000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«УСТАНОВЛЕНИЕ </a:t>
            </a:r>
            <a:r>
              <a:rPr lang="ru-RU" sz="2000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ВЗАИМОСВЯЗЕЙ МЕЖДУ ОБЪЕКТАМИ НА </a:t>
            </a:r>
            <a:r>
              <a:rPr lang="ru-RU" sz="2000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КАРТИНЕ»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 ЭТАП </a:t>
            </a:r>
            <a:r>
              <a:rPr lang="ru-RU" sz="2000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«ОПИСАНИЕ </a:t>
            </a:r>
            <a:r>
              <a:rPr lang="ru-RU" sz="2000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НА ОСНОВЕ ВОЗМОЖНОГО ВОСПРИЯТИЯ ОБЪЕКТОВ КАРТИНЫ РАЗНЫМИ ОРГАНАМИ </a:t>
            </a:r>
            <a:r>
              <a:rPr lang="ru-RU" sz="2000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ЧУВСТВ»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 ЭТАП </a:t>
            </a:r>
            <a:r>
              <a:rPr lang="ru-RU" sz="2000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"СОСТАВЛЕНИЕ ЗАГАДОК И МЕТАФОР ПО </a:t>
            </a:r>
            <a:r>
              <a:rPr lang="ru-RU" sz="2000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КАРТИНЕ» 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 </a:t>
            </a:r>
            <a:r>
              <a:rPr lang="ru-RU" sz="2000" b="1" cap="all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ЭТАП </a:t>
            </a:r>
            <a:r>
              <a:rPr lang="ru-RU" sz="2000" u="sng" cap="all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«Составление </a:t>
            </a:r>
            <a:r>
              <a:rPr lang="ru-RU" sz="2000" u="sng" cap="all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рифмованных текстов по мотивам содержания </a:t>
            </a:r>
            <a:r>
              <a:rPr lang="ru-RU" sz="2000" u="sng" cap="all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картины»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 </a:t>
            </a:r>
            <a:r>
              <a:rPr lang="ru-RU" sz="2000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ЭТАП </a:t>
            </a:r>
            <a:r>
              <a:rPr lang="ru-RU" sz="2000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«ПРЕОБРАЗОВАНИЕ </a:t>
            </a:r>
            <a:r>
              <a:rPr lang="ru-RU" sz="2000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ОБЪЕКТОВ ВО </a:t>
            </a:r>
            <a:r>
              <a:rPr lang="ru-RU" sz="2000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ВРЕМЕНИ»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 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ЭТАП </a:t>
            </a:r>
            <a:r>
              <a:rPr lang="ru-RU" sz="2000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«ОПИСАНИЕ </a:t>
            </a:r>
            <a:r>
              <a:rPr lang="ru-RU" sz="2000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МЕСТОНАХОЖДЕНИЯ ОБЪЕКТОВ НА </a:t>
            </a:r>
            <a:r>
              <a:rPr lang="ru-RU" sz="2000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КАРТИНЕ»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8 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ЭТАП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«СОСТАВЛЕНИЕ РАССКАЗОВ ОТ ЛИЦА РАЗНЫХ ОБЪЕКТОВ"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9 ЭТАП </a:t>
            </a:r>
            <a:r>
              <a:rPr lang="ru-RU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«СМЫСЛОВАЯ ХАРАКТЕРИСТИКА КАРТИНЫ»</a:t>
            </a:r>
            <a:endParaRPr lang="ru-RU" sz="20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6072198" y="1643050"/>
            <a:ext cx="2786082" cy="2571768"/>
          </a:xfrm>
          <a:prstGeom prst="round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143008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"Определение состава картины"</a:t>
            </a:r>
            <a:b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Цель: обучить мыслительным действиям, ведущим к перечислению изображений на картине (дробление, моделирование, группировка).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428736"/>
            <a:ext cx="58579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Алгоритм мыслительных действий при определении состава картины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Перечисление объектов на картине (в том числе и частей). 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Моделирование объектов. 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Группировка по заданному признаку. 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Обобщение перечисленных объектов. 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Рефлексия.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3929066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Используется </a:t>
            </a:r>
            <a:r>
              <a:rPr lang="ru-RU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прием "подзорная труба". Правило: навести глазок подзорной трубы на один объект и назвать его. </a:t>
            </a:r>
          </a:p>
          <a:p>
            <a:r>
              <a:rPr lang="ru-RU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Для определения деталей одного объекта используется приемы "Аукцион", "Охота за подробностями", "Кто самый внимательный" и </a:t>
            </a:r>
            <a:r>
              <a:rPr lang="ru-RU" dirty="0" err="1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др</a:t>
            </a:r>
            <a:endParaRPr lang="ru-RU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Блок-схема: узел 4"/>
          <p:cNvSpPr/>
          <p:nvPr/>
        </p:nvSpPr>
        <p:spPr>
          <a:xfrm>
            <a:off x="6215074" y="2143116"/>
            <a:ext cx="714380" cy="642942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6715140" y="3214686"/>
            <a:ext cx="671514" cy="600076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7643834" y="2928934"/>
            <a:ext cx="457200" cy="457200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7858148" y="2285992"/>
            <a:ext cx="457200" cy="357190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     </a:t>
            </a:r>
            <a:b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 «Установление </a:t>
            </a: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взаимосвязей между объектами </a:t>
            </a: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на </a:t>
            </a: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картине"</a:t>
            </a:r>
            <a:b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Цель: упражнять детей в объяснении взаимосвязей объектов, изображенных на картине.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928802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Алгоритм мыслительных действий 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Выделение двух объектов на картине. 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Обоснование связей между ними. 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Обобщение наиболее существенных связей, подводящих к осмыслению содержания картины. 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Рефлексия.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3929066"/>
            <a:ext cx="68580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Творческие </a:t>
            </a:r>
            <a:r>
              <a:rPr lang="ru-RU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задания: </a:t>
            </a:r>
            <a:r>
              <a:rPr lang="ru-RU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Пришел </a:t>
            </a:r>
            <a:r>
              <a:rPr lang="ru-RU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волшебник "Объединяй" и объединил два </a:t>
            </a:r>
            <a:r>
              <a:rPr lang="ru-RU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объекта. Волшебник </a:t>
            </a:r>
            <a:r>
              <a:rPr lang="ru-RU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просит объяснить, почему он это </a:t>
            </a:r>
            <a:r>
              <a:rPr lang="ru-RU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сделал. </a:t>
            </a:r>
            <a:endParaRPr lang="ru-RU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"Ищу друзей" - найти объекты, которые между собой связаны по взаимному расположению. </a:t>
            </a:r>
          </a:p>
          <a:p>
            <a:pPr lvl="0"/>
            <a:r>
              <a:rPr lang="ru-RU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"Ищу недругов" - найти объекты, которые между собой "не дружат</a:t>
            </a:r>
            <a:r>
              <a:rPr lang="ru-RU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".</a:t>
            </a:r>
            <a:endParaRPr lang="ru-RU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143636" y="1500174"/>
            <a:ext cx="2786082" cy="2571768"/>
          </a:xfrm>
          <a:prstGeom prst="round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6643702" y="1857364"/>
            <a:ext cx="285752" cy="285752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7858148" y="1857364"/>
            <a:ext cx="571504" cy="457200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7858148" y="3071810"/>
            <a:ext cx="457200" cy="457200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6357950" y="3000372"/>
            <a:ext cx="785818" cy="742952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 стрелкой 13"/>
          <p:cNvCxnSpPr/>
          <p:nvPr/>
        </p:nvCxnSpPr>
        <p:spPr>
          <a:xfrm rot="16200000" flipH="1">
            <a:off x="6465107" y="2536025"/>
            <a:ext cx="714380" cy="71438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6200000" flipH="1">
            <a:off x="6858016" y="2214554"/>
            <a:ext cx="1000132" cy="857256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7893867" y="2607462"/>
            <a:ext cx="571505" cy="71438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7072330" y="2000240"/>
            <a:ext cx="714380" cy="71438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8544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   "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Описание на основе возможного восприятия объектов картины разными органами чувств"</a:t>
            </a:r>
            <a:b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Цели: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обобщить 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знания о признаках объектов, которые могут воспринимать определенные органы чувств;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857364"/>
            <a:ext cx="64294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Алгоритм мыслительных действий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"Вхождение в картину". 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Выбор органа чувств, который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помогает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"путешествовать" по картине. 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Речевая зарисовка ощущений.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3786190"/>
            <a:ext cx="90011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srgbClr val="00B050"/>
                </a:solidFill>
              </a:rPr>
              <a:t>Работая с картиной, начинайте речевую зарисовку с фразы: "Я слышу, как…", "Я чувствую запах…", "Когда я трогаю руками …". Добивайтесь передачи отношения ребенка к воспринимаемому на картине. </a:t>
            </a:r>
            <a:r>
              <a:rPr lang="ru-RU" dirty="0" smtClean="0">
                <a:solidFill>
                  <a:srgbClr val="00B050"/>
                </a:solidFill>
              </a:rPr>
              <a:t>Побуждайте </a:t>
            </a:r>
            <a:r>
              <a:rPr lang="ru-RU" dirty="0" smtClean="0">
                <a:solidFill>
                  <a:srgbClr val="00B050"/>
                </a:solidFill>
              </a:rPr>
              <a:t>детей описывать не единичные ощущения, а их комплекс. </a:t>
            </a:r>
            <a:r>
              <a:rPr lang="ru-RU" dirty="0" smtClean="0">
                <a:solidFill>
                  <a:srgbClr val="00B050"/>
                </a:solidFill>
              </a:rPr>
              <a:t>Передача </a:t>
            </a:r>
            <a:r>
              <a:rPr lang="ru-RU" dirty="0" smtClean="0">
                <a:solidFill>
                  <a:srgbClr val="00B050"/>
                </a:solidFill>
              </a:rPr>
              <a:t>ощущений может идти как от лица постороннего наблюдателя, так и одного из персонажей картины. </a:t>
            </a:r>
          </a:p>
          <a:p>
            <a:pPr lvl="0"/>
            <a:r>
              <a:rPr lang="ru-RU" dirty="0" smtClean="0">
                <a:solidFill>
                  <a:srgbClr val="00B050"/>
                </a:solidFill>
              </a:rPr>
              <a:t>Активизируйте в речи ребенка слова, характеризующие вкусы, звуки, запахи, тактильные ощущения. </a:t>
            </a:r>
            <a:r>
              <a:rPr lang="ru-RU" dirty="0" smtClean="0">
                <a:solidFill>
                  <a:srgbClr val="00B050"/>
                </a:solidFill>
              </a:rPr>
              <a:t>Можно </a:t>
            </a:r>
            <a:r>
              <a:rPr lang="ru-RU" dirty="0" smtClean="0">
                <a:solidFill>
                  <a:srgbClr val="00B050"/>
                </a:solidFill>
              </a:rPr>
              <a:t>предложить детям передать диалоги персонажей картины (мини-театр). 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2050" name="Picture 2" descr="https://avatars.mds.yandex.net/get-zen_doc/135437/pub_5d21e5209e788800ad3d6c48_5d21e5d097a52f00adea6a29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1500174"/>
            <a:ext cx="2200574" cy="22145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785794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             "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Составление загадок и метафор по картине"</a:t>
            </a:r>
            <a:b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Цели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познакомить 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детей с моделями составления загадок и метафор; </a:t>
            </a:r>
            <a:b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сформировать мыслительные действия ребенка, необходимые для составления загадок и метафор.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571613"/>
            <a:ext cx="81439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Алгоритм мыслительных действий при составлении загадок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Выбор объекта на картине. 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Выбор модели загадки. 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Подбор характеристик и сравнение с другими объектами. 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Выбор наиболее удачных сравнений.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8" y="3143248"/>
          <a:ext cx="5857916" cy="2804160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1489143"/>
                <a:gridCol w="1439816"/>
                <a:gridCol w="1464313"/>
                <a:gridCol w="1464644"/>
              </a:tblGrid>
              <a:tr h="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Какой? </a:t>
                      </a:r>
                      <a:endParaRPr lang="ru-RU" sz="1600" b="1" dirty="0">
                        <a:solidFill>
                          <a:srgbClr val="7030A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Что такое же?</a:t>
                      </a:r>
                      <a:endParaRPr lang="ru-RU" sz="1600" b="1">
                        <a:solidFill>
                          <a:srgbClr val="7030A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Что делает?</a:t>
                      </a:r>
                      <a:endParaRPr lang="ru-RU" sz="1600" b="1">
                        <a:solidFill>
                          <a:srgbClr val="7030A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Кто делает так же?</a:t>
                      </a:r>
                      <a:endParaRPr lang="ru-RU" sz="1600" b="1">
                        <a:solidFill>
                          <a:srgbClr val="7030A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1468644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зеленая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колючая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пушистая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высокая</a:t>
                      </a:r>
                      <a:endParaRPr lang="ru-RU" sz="1600" b="1">
                        <a:solidFill>
                          <a:srgbClr val="7030A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трава</a:t>
                      </a:r>
                      <a:br>
                        <a:rPr lang="ru-RU" sz="1600" b="1" dirty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ru-RU" sz="1600" b="1" dirty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ежик</a:t>
                      </a:r>
                      <a:br>
                        <a:rPr lang="ru-RU" sz="1600" b="1" dirty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ru-RU" sz="1600" b="1" dirty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кошка</a:t>
                      </a:r>
                      <a:br>
                        <a:rPr lang="ru-RU" sz="1600" b="1" dirty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</a:br>
                      <a:endParaRPr lang="ru-RU" sz="1600" b="1" dirty="0" smtClean="0">
                        <a:solidFill>
                          <a:srgbClr val="7030A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башня</a:t>
                      </a:r>
                      <a:endParaRPr lang="ru-RU" sz="1600" b="1" dirty="0">
                        <a:solidFill>
                          <a:srgbClr val="7030A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спит</a:t>
                      </a:r>
                      <a:br>
                        <a:rPr lang="ru-RU" sz="1600" b="1" dirty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</a:br>
                      <a:endParaRPr lang="ru-RU" sz="1600" b="1" dirty="0" smtClean="0">
                        <a:solidFill>
                          <a:srgbClr val="7030A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600" b="1" dirty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сосёт</a:t>
                      </a:r>
                      <a:br>
                        <a:rPr lang="ru-RU" sz="1600" b="1" dirty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</a:br>
                      <a:endParaRPr lang="ru-RU" sz="1600" b="1" dirty="0" smtClean="0">
                        <a:solidFill>
                          <a:srgbClr val="7030A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рычит</a:t>
                      </a:r>
                      <a:r>
                        <a:rPr lang="ru-RU" sz="1600" b="1" dirty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/>
                      </a:r>
                      <a:br>
                        <a:rPr lang="ru-RU" sz="1600" b="1" dirty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</a:br>
                      <a:endParaRPr lang="ru-RU" sz="1600" b="1" dirty="0">
                        <a:solidFill>
                          <a:srgbClr val="7030A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ежик</a:t>
                      </a:r>
                      <a:br>
                        <a:rPr lang="ru-RU" sz="1600" b="1" dirty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</a:br>
                      <a:endParaRPr lang="ru-RU" sz="1600" b="1" dirty="0" smtClean="0">
                        <a:solidFill>
                          <a:srgbClr val="7030A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ребенок</a:t>
                      </a:r>
                      <a:r>
                        <a:rPr lang="ru-RU" sz="1600" b="1" dirty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/>
                      </a:r>
                      <a:br>
                        <a:rPr lang="ru-RU" sz="1600" b="1" dirty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ru-RU" sz="1600" b="1" dirty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трактор</a:t>
                      </a:r>
                      <a:endParaRPr lang="ru-RU" sz="1600" b="1" dirty="0">
                        <a:solidFill>
                          <a:srgbClr val="7030A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 gridSpan="2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Как </a:t>
                      </a:r>
                      <a:endParaRPr lang="ru-RU" sz="1600" b="1" dirty="0">
                        <a:solidFill>
                          <a:srgbClr val="7030A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Но </a:t>
                      </a:r>
                      <a:r>
                        <a:rPr lang="ru-RU" sz="1600" b="1" dirty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не</a:t>
                      </a:r>
                      <a:endParaRPr lang="ru-RU" sz="1600" b="1" dirty="0">
                        <a:solidFill>
                          <a:srgbClr val="7030A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458" name="AutoShape 2"/>
          <p:cNvSpPr>
            <a:spLocks noChangeArrowheads="1"/>
          </p:cNvSpPr>
          <p:nvPr/>
        </p:nvSpPr>
        <p:spPr bwMode="auto">
          <a:xfrm flipH="1">
            <a:off x="917575" y="76200"/>
            <a:ext cx="884238" cy="90488"/>
          </a:xfrm>
          <a:prstGeom prst="leftRightArrow">
            <a:avLst>
              <a:gd name="adj1" fmla="val 50000"/>
              <a:gd name="adj2" fmla="val 195438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57" name="AutoShape 1"/>
          <p:cNvSpPr>
            <a:spLocks noChangeArrowheads="1"/>
          </p:cNvSpPr>
          <p:nvPr/>
        </p:nvSpPr>
        <p:spPr bwMode="auto">
          <a:xfrm flipH="1">
            <a:off x="823913" y="76200"/>
            <a:ext cx="884237" cy="90488"/>
          </a:xfrm>
          <a:prstGeom prst="leftRightArrow">
            <a:avLst>
              <a:gd name="adj1" fmla="val 50000"/>
              <a:gd name="adj2" fmla="val 19543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Picture 4" descr="https://images.squarespace-cdn.com/content/v1/5ac088c99d5abbc13d3a9b5a/1554466832516-RRFACHDV1BVIBPFKPQ40/ke17ZwdGBToddI8pDm48kC-HLicf-4wOodDLjQ1R9Hh7gQa3H78H3Y0txjaiv_0fDoOvxcdMmMKkDsyUqMSsMWxHk725yiiHCCLfrh8O1z5QHyNOqBUUEtDDsRWrJLTmMyN--9ZU2waeAUwZM0B6aUdwKUGr1_xBwMlkG_VDs61Zq866dyuSNt-REc5ZmD4o/daydreaming.png"/>
          <p:cNvPicPr>
            <a:picLocks noChangeAspect="1" noChangeArrowheads="1"/>
          </p:cNvPicPr>
          <p:nvPr/>
        </p:nvPicPr>
        <p:blipFill>
          <a:blip r:embed="rId2" cstate="print"/>
          <a:srcRect l="12195" t="9756" r="4878" b="14634"/>
          <a:stretch>
            <a:fillRect/>
          </a:stretch>
        </p:blipFill>
        <p:spPr bwMode="auto">
          <a:xfrm>
            <a:off x="6357949" y="3000372"/>
            <a:ext cx="2585595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Управляющая кнопка: справка 7">
            <a:hlinkClick r:id="" action="ppaction://noaction" highlightClick="1"/>
          </p:cNvPr>
          <p:cNvSpPr/>
          <p:nvPr/>
        </p:nvSpPr>
        <p:spPr>
          <a:xfrm>
            <a:off x="8001024" y="3357562"/>
            <a:ext cx="714380" cy="571504"/>
          </a:xfrm>
          <a:prstGeom prst="actionButtonHelp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Составление рифмованных текстов по мотивам содержания картины</a:t>
            </a:r>
            <a:r>
              <a:rPr lang="ru-RU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Цель: учить подбирать к названиям объектов на картине и составлять с ними рифмованные тексты.</a:t>
            </a:r>
            <a:endParaRPr lang="ru-RU" sz="1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Образованный человек тем и отличается от необразованного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20" y="2285992"/>
            <a:ext cx="1500166" cy="1293944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85720" y="1285860"/>
            <a:ext cx="86439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Алгоритм составления рифмованных тестов создан на основе сочинения лимериков</a:t>
            </a:r>
            <a:endParaRPr lang="ru-RU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28596" y="2000240"/>
          <a:ext cx="6858048" cy="428628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4357718"/>
                <a:gridCol w="2500330"/>
              </a:tblGrid>
              <a:tr h="3127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7030A0"/>
                          </a:solidFill>
                        </a:rPr>
                        <a:t>Алгоритм </a:t>
                      </a:r>
                      <a:endParaRPr lang="ru-RU" sz="1600" dirty="0">
                        <a:solidFill>
                          <a:srgbClr val="7030A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7030A0"/>
                          </a:solidFill>
                        </a:rPr>
                        <a:t>Пример </a:t>
                      </a:r>
                      <a:endParaRPr lang="ru-RU" sz="1600" dirty="0">
                        <a:solidFill>
                          <a:srgbClr val="7030A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13380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7030A0"/>
                          </a:solidFill>
                        </a:rPr>
                        <a:t>Подбери рифмующиеся слова к предметам на картине</a:t>
                      </a:r>
                      <a:endParaRPr lang="ru-RU" sz="1600" dirty="0">
                        <a:solidFill>
                          <a:srgbClr val="7030A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7030A0"/>
                          </a:solidFill>
                        </a:rPr>
                        <a:t>Весна – красна, Птички – невелички, Елочка – иголочка , Мишка – </a:t>
                      </a:r>
                      <a:r>
                        <a:rPr lang="ru-RU" sz="1600" dirty="0" err="1">
                          <a:solidFill>
                            <a:srgbClr val="7030A0"/>
                          </a:solidFill>
                        </a:rPr>
                        <a:t>топтыжка</a:t>
                      </a:r>
                      <a:r>
                        <a:rPr lang="ru-RU" sz="1600" dirty="0">
                          <a:solidFill>
                            <a:srgbClr val="7030A0"/>
                          </a:solidFill>
                        </a:rPr>
                        <a:t>, Цветочек - огонечек</a:t>
                      </a:r>
                      <a:endParaRPr lang="ru-RU" sz="1600" dirty="0">
                        <a:solidFill>
                          <a:srgbClr val="7030A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13380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7030A0"/>
                          </a:solidFill>
                        </a:rPr>
                        <a:t>Из пары слов составь две сточки так, чтобы каждая строчка заканчивалась рифмующимся словом</a:t>
                      </a:r>
                      <a:endParaRPr lang="ru-RU" sz="1600">
                        <a:solidFill>
                          <a:srgbClr val="7030A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7030A0"/>
                          </a:solidFill>
                        </a:rPr>
                        <a:t>Злиться зимушка зима</a:t>
                      </a:r>
                      <a:br>
                        <a:rPr lang="ru-RU" sz="1600" dirty="0">
                          <a:solidFill>
                            <a:srgbClr val="7030A0"/>
                          </a:solidFill>
                        </a:rPr>
                      </a:br>
                      <a:r>
                        <a:rPr lang="ru-RU" sz="1600" dirty="0">
                          <a:solidFill>
                            <a:srgbClr val="7030A0"/>
                          </a:solidFill>
                        </a:rPr>
                        <a:t>пришла весна красна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7030A0"/>
                          </a:solidFill>
                        </a:rPr>
                        <a:t>Прилетели птички</a:t>
                      </a:r>
                      <a:br>
                        <a:rPr lang="ru-RU" sz="1600" dirty="0">
                          <a:solidFill>
                            <a:srgbClr val="7030A0"/>
                          </a:solidFill>
                        </a:rPr>
                      </a:br>
                      <a:r>
                        <a:rPr lang="ru-RU" sz="1600" dirty="0">
                          <a:solidFill>
                            <a:srgbClr val="7030A0"/>
                          </a:solidFill>
                        </a:rPr>
                        <a:t>птички невелички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7030A0"/>
                          </a:solidFill>
                        </a:rPr>
                        <a:t>Проснулся мишка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7030A0"/>
                          </a:solidFill>
                        </a:rPr>
                        <a:t>Мишка </a:t>
                      </a:r>
                      <a:r>
                        <a:rPr lang="ru-RU" sz="1600" dirty="0" err="1">
                          <a:solidFill>
                            <a:srgbClr val="7030A0"/>
                          </a:solidFill>
                        </a:rPr>
                        <a:t>топтыжка</a:t>
                      </a:r>
                      <a:endParaRPr lang="ru-RU" sz="1600" dirty="0">
                        <a:solidFill>
                          <a:srgbClr val="7030A0"/>
                        </a:solidFill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7030A0"/>
                          </a:solidFill>
                        </a:rPr>
                        <a:t>На полянке огонечки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7030A0"/>
                          </a:solidFill>
                        </a:rPr>
                        <a:t>           Выросли </a:t>
                      </a:r>
                      <a:r>
                        <a:rPr lang="ru-RU" sz="1600" dirty="0">
                          <a:solidFill>
                            <a:srgbClr val="7030A0"/>
                          </a:solidFill>
                        </a:rPr>
                        <a:t>цветочки.</a:t>
                      </a:r>
                      <a:endParaRPr lang="ru-RU" sz="1600" dirty="0">
                        <a:solidFill>
                          <a:srgbClr val="7030A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6545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7030A0"/>
                          </a:solidFill>
                        </a:rPr>
                        <a:t>Теперь составь стишок из этих четырех строчек</a:t>
                      </a:r>
                      <a:endParaRPr lang="ru-RU" sz="1600">
                        <a:solidFill>
                          <a:srgbClr val="7030A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88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7030A0"/>
                          </a:solidFill>
                        </a:rPr>
                        <a:t>Добавь о предмете пятую строчку (можно без рифмы) по содержанию картины</a:t>
                      </a:r>
                      <a:endParaRPr lang="ru-RU" sz="1600" dirty="0">
                        <a:solidFill>
                          <a:srgbClr val="7030A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631844"/>
          </a:xfrm>
        </p:spPr>
        <p:txBody>
          <a:bodyPr>
            <a:noAutofit/>
          </a:bodyPr>
          <a:lstStyle/>
          <a:p>
            <a:pPr algn="l"/>
            <a:r>
              <a:rPr lang="ru-RU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          </a:t>
            </a:r>
            <a:br>
              <a:rPr lang="ru-RU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                "</a:t>
            </a:r>
            <a:r>
              <a:rPr lang="ru-RU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Преобразование объектов во времени"</a:t>
            </a:r>
            <a:br>
              <a:rPr lang="ru-RU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Цели: </a:t>
            </a:r>
            <a:r>
              <a:rPr lang="ru-RU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учить </a:t>
            </a:r>
            <a:r>
              <a:rPr lang="ru-RU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детей мыслительным операциям преобразования выбранного объекта во времени; </a:t>
            </a:r>
            <a:r>
              <a:rPr lang="ru-RU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учить </a:t>
            </a:r>
            <a:r>
              <a:rPr lang="ru-RU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составлять рассказ о конкретном объекте, представляя его прошлое и будущее, используя характерные словесные обороты.</a:t>
            </a:r>
            <a:endParaRPr lang="ru-RU" sz="1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2136339"/>
            <a:ext cx="600079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Алгоритм мыслительных действий 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Выбрать объект, определить его настоящее, схематизировать. 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Обозначить прошлое (будущее) с учетом классификационной группы. 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Составить рассказ-фантазию о прошлом (будущем) объекта. 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Назвать рассказ.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В рассказе следует использовать словесные обороты, характеризующие временные отрезки (было - будет, утро - вечер, весна - осень, раньше - позже, до того - после того…). </a:t>
            </a:r>
            <a:r>
              <a:rPr lang="ru-RU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Выбранный </a:t>
            </a:r>
            <a:r>
              <a:rPr lang="ru-RU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объект необходимо схематизировать на отдельном листе бумаги или доске. Стрелками вправо и влево от него показать линию прошлого и будущего. </a:t>
            </a:r>
            <a:endParaRPr lang="ru-RU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0" name="Picture 20" descr="https://www.adverti.ru/media/catalog/product/6/2/62430ae822715a4f_1.jpg"/>
          <p:cNvPicPr>
            <a:picLocks noChangeAspect="1" noChangeArrowheads="1"/>
          </p:cNvPicPr>
          <p:nvPr/>
        </p:nvPicPr>
        <p:blipFill>
          <a:blip r:embed="rId2"/>
          <a:srcRect l="9525" r="11905"/>
          <a:stretch>
            <a:fillRect/>
          </a:stretch>
        </p:blipFill>
        <p:spPr bwMode="auto">
          <a:xfrm>
            <a:off x="6357950" y="2143116"/>
            <a:ext cx="2357454" cy="2250321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92867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                "</a:t>
            </a:r>
            <a:r>
              <a:rPr lang="ru-RU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Описание местонахождения объектов на картине"</a:t>
            </a:r>
            <a:br>
              <a:rPr lang="ru-RU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Цели: учить </a:t>
            </a:r>
            <a:r>
              <a:rPr lang="ru-RU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детей пространственной ориентировке на картине; </a:t>
            </a:r>
            <a:br>
              <a:rPr lang="ru-RU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активизировать в речи слова, обозначающие пространственные ориентировки; </a:t>
            </a:r>
            <a:br>
              <a:rPr lang="ru-RU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учить алгоритму сужения поля поиска объекта на плоскости картины; </a:t>
            </a:r>
            <a:br>
              <a:rPr lang="ru-RU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формировать умение переносить ориентировки двухмерного пространства в трехмерное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1997839"/>
            <a:ext cx="671515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Алгоритм мыслительных действий составления описательного рассказа по местонахождению объекта на картине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Выбрать объект на картине и описать его местонахождение на плоскости. 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Данный объект описать с точки зрения расположения других объектов по отношению к нему: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а) с позиции постороннего наблюдателя; 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б) в роли самого объекта.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4857760"/>
            <a:ext cx="63579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Сценой для моделирования композиции картины может служить </a:t>
            </a:r>
            <a:r>
              <a:rPr lang="ru-RU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ковер. </a:t>
            </a:r>
            <a:r>
              <a:rPr lang="ru-RU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После того, как ребенок нашел себе место на сцене, он составляет рассказ-описание своего местонахождения относительно других объектов</a:t>
            </a:r>
            <a:endParaRPr lang="ru-RU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6" name="Picture 2" descr="https://fsd.multiurok.ru/html/2019/12/04/s_5de78f01163ed/img12.jpg"/>
          <p:cNvPicPr>
            <a:picLocks noChangeAspect="1" noChangeArrowheads="1"/>
          </p:cNvPicPr>
          <p:nvPr/>
        </p:nvPicPr>
        <p:blipFill>
          <a:blip r:embed="rId2"/>
          <a:srcRect l="28125" t="20313" r="29687" b="23437"/>
          <a:stretch>
            <a:fillRect/>
          </a:stretch>
        </p:blipFill>
        <p:spPr bwMode="auto">
          <a:xfrm>
            <a:off x="6572232" y="2214554"/>
            <a:ext cx="2214578" cy="2214578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757</Words>
  <PresentationFormat>Экран (4:3)</PresentationFormat>
  <Paragraphs>96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ОБУЧЕНИЕ ДЕТЕЙ СОСТАВЛЕНИЮ ТВОРЧЕСКИХ РАССКАЗОВ ПО КАРТИНЕ</vt:lpstr>
      <vt:lpstr>Содержание этапов</vt:lpstr>
      <vt:lpstr>"Определение состава картины" Цель: обучить мыслительным действиям, ведущим к перечислению изображений на картине (дробление, моделирование, группировка).  </vt:lpstr>
      <vt:lpstr>                        «Установление взаимосвязей между объектами       на картине" Цель: упражнять детей в объяснении взаимосвязей объектов, изображенных на картине.  </vt:lpstr>
      <vt:lpstr>           "Описание на основе возможного восприятия объектов картины разными органами чувств" Цели: обобщить знания о признаках объектов, которые могут воспринимать определенные органы чувств;  </vt:lpstr>
      <vt:lpstr>                     "Составление загадок и метафор по картине" Цели: познакомить детей с моделями составления загадок и метафор;  сформировать мыслительные действия ребенка, необходимые для составления загадок и метафор.  </vt:lpstr>
      <vt:lpstr>Составление рифмованных текстов по мотивам содержания картины Цель: учить подбирать к названиям объектов на картине и составлять с ними рифмованные тексты.</vt:lpstr>
      <vt:lpstr>                                            "Преобразование объектов во времени" Цели: учить детей мыслительным операциям преобразования выбранного объекта во времени;  учить составлять рассказ о конкретном объекте, представляя его прошлое и будущее, используя характерные словесные обороты.</vt:lpstr>
      <vt:lpstr>                        "Описание местонахождения объектов на картине" Цели: учить детей пространственной ориентировке на картине;  активизировать в речи слова, обозначающие пространственные ориентировки;  учить алгоритму сужения поля поиска объекта на плоскости картины;  формировать умение переносить ориентировки двухмерного пространства в трехмерное.  </vt:lpstr>
      <vt:lpstr>                            "Составление рассказов от лица разных объектов" Цели: обобщить знания детей о признаках проявления разных эмоциональных состояний и причинах их изменения;  уточнить знания детей о разных поведенческих реакциях в зависимости от черт характера объекта;  упражнять детей в умении перевоплощаться, составлять связный творческий рассказ от первого лица. </vt:lpstr>
      <vt:lpstr>                     "Смысловая характеристика картины" Цели: развивать мыслительные действия детей, ведущие к объяснению смысла изображенного на картине; упражнять в умении подбирать название картины, точно отражающее ее смысл, с помощью пословиц и поговорок; подвести детей к пониманию того, что содержание картины может иметь не один смысл.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ОБУЧЕНИЕ ДЕТЕЙ СОСТАВЛЕНИЮ ТВОРЧЕСКИХ РАССКАЗОВ ПО КАРТИНЕ</dc:title>
  <dc:creator>HP</dc:creator>
  <cp:lastModifiedBy>HP</cp:lastModifiedBy>
  <cp:revision>14</cp:revision>
  <dcterms:created xsi:type="dcterms:W3CDTF">2022-05-10T12:29:23Z</dcterms:created>
  <dcterms:modified xsi:type="dcterms:W3CDTF">2022-05-10T18:21:30Z</dcterms:modified>
</cp:coreProperties>
</file>