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61" r:id="rId3"/>
    <p:sldId id="274" r:id="rId4"/>
    <p:sldId id="263" r:id="rId5"/>
    <p:sldId id="264" r:id="rId6"/>
    <p:sldId id="265" r:id="rId7"/>
    <p:sldId id="272" r:id="rId8"/>
    <p:sldId id="275" r:id="rId9"/>
    <p:sldId id="266" r:id="rId10"/>
    <p:sldId id="258" r:id="rId11"/>
    <p:sldId id="268" r:id="rId12"/>
    <p:sldId id="262" r:id="rId13"/>
    <p:sldId id="267" r:id="rId14"/>
    <p:sldId id="259" r:id="rId15"/>
    <p:sldId id="276" r:id="rId16"/>
    <p:sldId id="269" r:id="rId17"/>
    <p:sldId id="277" r:id="rId18"/>
    <p:sldId id="271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55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9B109-4F26-4BF8-A99E-0D7FC79BBCBD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04A2FCB9-DC54-44FC-852D-D0A2027771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251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9B109-4F26-4BF8-A99E-0D7FC79BBCBD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4A2FCB9-DC54-44FC-852D-D0A2027771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998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9B109-4F26-4BF8-A99E-0D7FC79BBCBD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4A2FCB9-DC54-44FC-852D-D0A20277712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83942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9B109-4F26-4BF8-A99E-0D7FC79BBCBD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4A2FCB9-DC54-44FC-852D-D0A2027771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3431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9B109-4F26-4BF8-A99E-0D7FC79BBCBD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4A2FCB9-DC54-44FC-852D-D0A20277712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496227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9B109-4F26-4BF8-A99E-0D7FC79BBCBD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4A2FCB9-DC54-44FC-852D-D0A2027771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5933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9B109-4F26-4BF8-A99E-0D7FC79BBCBD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2FCB9-DC54-44FC-852D-D0A2027771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7960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9B109-4F26-4BF8-A99E-0D7FC79BBCBD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2FCB9-DC54-44FC-852D-D0A2027771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100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9B109-4F26-4BF8-A99E-0D7FC79BBCBD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2FCB9-DC54-44FC-852D-D0A2027771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415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9B109-4F26-4BF8-A99E-0D7FC79BBCBD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4A2FCB9-DC54-44FC-852D-D0A2027771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334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9B109-4F26-4BF8-A99E-0D7FC79BBCBD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4A2FCB9-DC54-44FC-852D-D0A2027771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891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9B109-4F26-4BF8-A99E-0D7FC79BBCBD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4A2FCB9-DC54-44FC-852D-D0A2027771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997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9B109-4F26-4BF8-A99E-0D7FC79BBCBD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2FCB9-DC54-44FC-852D-D0A2027771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137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9B109-4F26-4BF8-A99E-0D7FC79BBCBD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2FCB9-DC54-44FC-852D-D0A2027771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658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9B109-4F26-4BF8-A99E-0D7FC79BBCBD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2FCB9-DC54-44FC-852D-D0A2027771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441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9B109-4F26-4BF8-A99E-0D7FC79BBCBD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4A2FCB9-DC54-44FC-852D-D0A2027771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201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29B109-4F26-4BF8-A99E-0D7FC79BBCBD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4A2FCB9-DC54-44FC-852D-D0A2027771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5055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dic.academic.ru/dic.nsf/ogegova/277662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dic.academic.ru/dic.nsf/ogegova/277662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paustovskiy-lit.ru/paustovskiy/public/tolpa-na-naberezhnoj.htm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paustovskiy-lit.ru/paustovskiy/public/tolpa-na-naberezhnoj.htm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paustovskiy-lit.ru/paustovskiy/public/tolpa-na-naberezhnoj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42E108-F7D1-4B8D-AD82-23628A8059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1613" y="949230"/>
            <a:ext cx="8915399" cy="2262781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Русский язык 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5 класс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3095EA7-C18D-4853-8B9D-DA40052D66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32001" y="3708401"/>
            <a:ext cx="9472612" cy="2195262"/>
          </a:xfrm>
        </p:spPr>
        <p:txBody>
          <a:bodyPr>
            <a:normAutofit/>
          </a:bodyPr>
          <a:lstStyle/>
          <a:p>
            <a:pPr algn="r"/>
            <a:r>
              <a:rPr lang="ru-RU" dirty="0"/>
              <a:t>Дарья Романовна Горбачева</a:t>
            </a:r>
          </a:p>
          <a:p>
            <a:pPr algn="r"/>
            <a:r>
              <a:rPr lang="ru-RU" dirty="0"/>
              <a:t>учитель русского языка </a:t>
            </a:r>
          </a:p>
          <a:p>
            <a:pPr algn="r"/>
            <a:r>
              <a:rPr lang="ru-RU" dirty="0"/>
              <a:t>и литературы ГБОУ СОШ № 68</a:t>
            </a:r>
          </a:p>
          <a:p>
            <a:pPr algn="r"/>
            <a:r>
              <a:rPr lang="ru-RU" dirty="0"/>
              <a:t>Калининского района</a:t>
            </a:r>
          </a:p>
          <a:p>
            <a:pPr algn="r"/>
            <a:r>
              <a:rPr lang="ru-RU" dirty="0"/>
              <a:t>г. Санкт-Петербурга</a:t>
            </a:r>
          </a:p>
        </p:txBody>
      </p:sp>
    </p:spTree>
    <p:extLst>
      <p:ext uri="{BB962C8B-B14F-4D97-AF65-F5344CB8AC3E}">
        <p14:creationId xmlns:p14="http://schemas.microsoft.com/office/powerpoint/2010/main" val="30958560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DED160-28BE-4936-A1F3-FAAC462E6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2467" y="624110"/>
            <a:ext cx="10337799" cy="128089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Изобразительно-выразительные средства: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032B26B-B887-4AF2-AF5E-9D8BDE1670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3" y="2040467"/>
            <a:ext cx="8510587" cy="3870755"/>
          </a:xfrm>
        </p:spPr>
        <p:txBody>
          <a:bodyPr>
            <a:normAutofit/>
          </a:bodyPr>
          <a:lstStyle/>
          <a:p>
            <a:r>
              <a:rPr lang="ru-RU" dirty="0"/>
              <a:t>Эпитеты позволяют автору не только наиболее ярко описать предмет, но и выразить свое отношение к нему</a:t>
            </a:r>
          </a:p>
          <a:p>
            <a:r>
              <a:rPr lang="ru-RU" dirty="0"/>
              <a:t>Сравнения</a:t>
            </a: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7AFCFD1F-5FEE-4464-91F9-CC92F4FC34F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81C5B33D-A767-4CC1-B0FD-AB1859CC327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4570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910B3E-2ABD-4256-9F37-311F2926D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71AD89A-CCB6-47A6-8C0F-5F09B6DFA7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B4CD09B-6982-4ECD-ADA9-C904860B84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2786" y="946778"/>
            <a:ext cx="5410200" cy="532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2064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DED160-28BE-4936-A1F3-FAAC462E6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489941" cy="1280890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План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032B26B-B887-4AF2-AF5E-9D8BDE1670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3" y="2040467"/>
            <a:ext cx="8620654" cy="3870755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1. — Когда ты сойдешь на берег в Неаполе, — сказала мне моя дочь — то подари эту матрешку первой же итальянской девочке.</a:t>
            </a:r>
          </a:p>
          <a:p>
            <a:pPr marL="0" indent="0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Я согласился. </a:t>
            </a:r>
          </a:p>
          <a:p>
            <a:pPr marL="0" indent="0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2. До моего отъезда матрешка в шали пышного с цвета стояла на письменном столе. Она была густо покрыта лаком и блестела, как стеклянная.</a:t>
            </a:r>
          </a:p>
          <a:p>
            <a:pPr marL="0" indent="0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В ней было скрыто еще пять матрешек в разноцветных шалях: зеленой, желтой, синей, фиолетовой, и, наконец, — самая маленькая матрешка, величиной с наперсток, — в шали из сусального* золота.</a:t>
            </a:r>
          </a:p>
          <a:p>
            <a:pPr marL="0" indent="0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3. Деревенский мастер наградил матрешек чисто русской красотой — соболиными бровями и рдеющим, как угли, румянцем. Синие из глаза он прикрыл такими длинными ресницами, что от одного из взмаха должны были разбиваться вдребезги мужские сердца.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7AFCFD1F-5FEE-4464-91F9-CC92F4FC34F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81C5B33D-A767-4CC1-B0FD-AB1859CC327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1290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DED160-28BE-4936-A1F3-FAAC462E6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489941" cy="1280890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План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032B26B-B887-4AF2-AF5E-9D8BDE1670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3" y="2040467"/>
            <a:ext cx="8620654" cy="38707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590"/>
            <a:r>
              <a:rPr lang="ru-RU" sz="1800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Вступление. Название игрушки.</a:t>
            </a:r>
          </a:p>
          <a:p>
            <a:pPr marL="0" indent="0">
              <a:buNone/>
            </a:pPr>
            <a:r>
              <a:rPr lang="ru-RU" sz="1800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 вступлении автор говорит о том, какой предмет он будет описывать, даёт ответы на вопросы «</a:t>
            </a:r>
            <a:r>
              <a:rPr lang="ru-RU" b="0" i="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откуда?»,«кому?»,«почему?»,«когда</a:t>
            </a:r>
            <a:r>
              <a:rPr lang="ru-RU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?», «кем?»</a:t>
            </a:r>
            <a:r>
              <a:rPr lang="ru-RU" sz="1800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590"/>
            <a:r>
              <a:rPr lang="ru-RU" sz="1800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Основная часть. Внешний вид игрушки. </a:t>
            </a:r>
          </a:p>
          <a:p>
            <a:pPr marL="0" indent="0">
              <a:buNone/>
            </a:pPr>
            <a:r>
              <a:rPr lang="ru-RU" sz="1800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основной части описывается, какой предмет по материалу, величине, форме, цвету, строению и назначению</a:t>
            </a:r>
            <a:r>
              <a:rPr lang="ru-RU" sz="1800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590"/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800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Заключение. Отношение к игрушке. </a:t>
            </a:r>
          </a:p>
          <a:p>
            <a:pPr marL="0" indent="0">
              <a:buNone/>
            </a:pPr>
            <a:r>
              <a:rPr lang="ru-RU" sz="1800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заключении автор описывает своё отношение к предмету</a:t>
            </a:r>
            <a:r>
              <a:rPr lang="ru-RU" sz="1800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7AFCFD1F-5FEE-4464-91F9-CC92F4FC34F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81C5B33D-A767-4CC1-B0FD-AB1859CC327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2118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FD44173E-1982-47BA-ADEB-F3C22F7BD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7145" y="86016"/>
            <a:ext cx="8915399" cy="1468800"/>
          </a:xfrm>
        </p:spPr>
        <p:txBody>
          <a:bodyPr/>
          <a:lstStyle/>
          <a:p>
            <a:pPr algn="ctr"/>
            <a:r>
              <a:rPr lang="ru-RU" dirty="0" err="1">
                <a:solidFill>
                  <a:schemeClr val="bg1"/>
                </a:solidFill>
              </a:rPr>
              <a:t>Мотрешка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59F705D-E0C9-464C-B428-38C52B3FE7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17144" y="1777528"/>
            <a:ext cx="8915399" cy="4200578"/>
          </a:xfrm>
        </p:spPr>
        <p:txBody>
          <a:bodyPr>
            <a:normAutofit/>
          </a:bodyPr>
          <a:lstStyle/>
          <a:p>
            <a:pPr algn="ctr"/>
            <a:endParaRPr lang="ru-RU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маминой спальне стоит матрешка. Эту матрешку маме </a:t>
            </a:r>
            <a:r>
              <a:rPr lang="ru-RU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подорили</a:t>
            </a: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бабушка, и дедушка.</a:t>
            </a:r>
          </a:p>
          <a:p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Матрешка  это русская </a:t>
            </a:r>
            <a:r>
              <a:rPr lang="ru-RU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диревянная</a:t>
            </a: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игрушка в виде расписной куклы, внутри которой находятся подобные ей куклы меньшего размера. Число вложенных кукол — обычно три и более. Обычно имеют форму яйца с плоским донцем и состоят из двух </a:t>
            </a:r>
            <a:r>
              <a:rPr lang="ru-RU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разёмных</a:t>
            </a: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частей, верхней и нижней. </a:t>
            </a:r>
          </a:p>
          <a:p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Среди многих игрушек </a:t>
            </a:r>
            <a:r>
              <a:rPr lang="ru-RU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выдиляется</a:t>
            </a: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матрешка. Она одета в яркий, </a:t>
            </a:r>
            <a:r>
              <a:rPr lang="ru-RU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празничный</a:t>
            </a: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сарафан. Матрешка добрая и ласковая.</a:t>
            </a:r>
          </a:p>
          <a:p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 люблю играть с матрешками. Сначала разбираю потом собираю. А иногда расставляю их в круг – такой расписной хоровод получается! До чего красивые матрешки!</a:t>
            </a: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86108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4BAE9B-48B4-4DBC-B9A3-8B6E62DCB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293299"/>
            <a:ext cx="8915399" cy="1276709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Справочный материал: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4995719-C9FF-4BF4-B0E8-1634701977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89212" y="1906438"/>
            <a:ext cx="8915399" cy="4658263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Справочный материал: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sz="18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Несоответствие части текста художественному стилю;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sz="18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Повторы;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sz="18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Орфограмма «проверяемые безударные гласные в корне»-3 ошибки;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sz="18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Орфограмма «Непроверяемые безударные гласные в корне»-1 ошибка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sz="18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Орфограмма «Разделительные ь и ъ»-1 ошибка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sz="18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Орфограмма «Непроизносимые согласные в корне слова»-1 ошибка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sz="1800" dirty="0" err="1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Пунктограмма</a:t>
            </a:r>
            <a:r>
              <a:rPr lang="ru-RU" sz="18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«Знаки препинания в предложении с однородными членами»-2 ошибки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sz="1800" dirty="0" err="1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Пунктограмма</a:t>
            </a:r>
            <a:r>
              <a:rPr lang="ru-RU" sz="18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«Тире между подлежащим и сказуемым»-1 ошибка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17068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FD44173E-1982-47BA-ADEB-F3C22F7BD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7145" y="86016"/>
            <a:ext cx="8915399" cy="146880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М</a:t>
            </a:r>
            <a:r>
              <a:rPr lang="ru-RU" dirty="0">
                <a:solidFill>
                  <a:srgbClr val="FF0000"/>
                </a:solidFill>
              </a:rPr>
              <a:t>а</a:t>
            </a:r>
            <a:r>
              <a:rPr lang="ru-RU" dirty="0">
                <a:solidFill>
                  <a:schemeClr val="bg1"/>
                </a:solidFill>
              </a:rPr>
              <a:t>трешка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59F705D-E0C9-464C-B428-38C52B3FE7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17144" y="1777528"/>
            <a:ext cx="8915399" cy="3556471"/>
          </a:xfrm>
        </p:spPr>
        <p:txBody>
          <a:bodyPr>
            <a:normAutofit fontScale="92500" lnSpcReduction="20000"/>
          </a:bodyPr>
          <a:lstStyle/>
          <a:p>
            <a:pPr algn="ctr"/>
            <a:endParaRPr lang="ru-RU" sz="2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маминой спальне стоит матрешка. Эту </a:t>
            </a:r>
            <a:r>
              <a:rPr lang="ru-RU" sz="2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игрушку </a:t>
            </a:r>
            <a:r>
              <a:rPr lang="ru-RU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маме </a:t>
            </a:r>
            <a:r>
              <a:rPr lang="ru-RU" sz="20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</a:t>
            </a:r>
            <a:r>
              <a:rPr lang="ru-RU" sz="200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0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рили</a:t>
            </a:r>
            <a:r>
              <a:rPr lang="ru-RU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бабушка</a:t>
            </a:r>
            <a:r>
              <a:rPr lang="ru-RU" sz="2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ru-RU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дедушка.</a:t>
            </a:r>
          </a:p>
          <a:p>
            <a:r>
              <a:rPr lang="ru-RU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Матрешка </a:t>
            </a:r>
            <a:r>
              <a:rPr lang="ru-RU" sz="2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это русская </a:t>
            </a:r>
            <a:r>
              <a:rPr lang="ru-RU" sz="200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диревянная</a:t>
            </a:r>
            <a:r>
              <a:rPr lang="ru-RU" sz="2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игрушка в виде расписной куклы, внутри которой находятся подобные ей куклы меньшего размера. Число вложенных кукол — обычно три и более. Обычно имеют форму яйца с плоским донцем и состоят из двух разъёмных частей, верхней и нижней. </a:t>
            </a:r>
          </a:p>
          <a:p>
            <a:r>
              <a:rPr lang="ru-RU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Среди многих игрушек </a:t>
            </a:r>
            <a:r>
              <a:rPr lang="ru-RU" sz="20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выд</a:t>
            </a:r>
            <a:r>
              <a:rPr lang="ru-RU" sz="200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ляется</a:t>
            </a:r>
            <a:r>
              <a:rPr lang="ru-RU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матрешка. Она одета в яркий, праз</a:t>
            </a:r>
            <a:r>
              <a:rPr lang="ru-RU" sz="2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</a:t>
            </a:r>
            <a:r>
              <a:rPr lang="ru-RU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ничный сарафан. Матрешка добрая и ласковая.</a:t>
            </a:r>
          </a:p>
          <a:p>
            <a:r>
              <a:rPr lang="ru-RU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 люблю играть с матрешками. Сначала разбираю</a:t>
            </a:r>
            <a:r>
              <a:rPr lang="ru-RU" sz="2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ru-RU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потом собираю. А иногда расставляю их в круг – такой расписной хоровод получается! До чего красивые матрешки!</a:t>
            </a: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4848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8CAEEF-3C0D-428D-87D5-DC9B8172F5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1190" y="342093"/>
            <a:ext cx="8915399" cy="1468800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Критерии оценивания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AB2162C-39CE-47EA-A7F7-9087E7F0B0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09649" y="2173201"/>
            <a:ext cx="8915399" cy="3511605"/>
          </a:xfrm>
        </p:spPr>
        <p:txBody>
          <a:bodyPr>
            <a:normAutofit/>
          </a:bodyPr>
          <a:lstStyle/>
          <a:p>
            <a:pPr marL="342900" lvl="0" indent="-342900">
              <a:lnSpc>
                <a:spcPts val="1650"/>
              </a:lnSpc>
              <a:buFont typeface="+mj-lt"/>
              <a:buAutoNum type="arabicPeriod"/>
            </a:pPr>
            <a:r>
              <a:rPr lang="ru-RU" sz="18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Соответствие теме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650"/>
              </a:lnSpc>
              <a:buFont typeface="+mj-lt"/>
              <a:buAutoNum type="arabicPeriod"/>
            </a:pPr>
            <a:r>
              <a:rPr lang="ru-RU" sz="18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Последовательность изложения материала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650"/>
              </a:lnSpc>
              <a:buFont typeface="+mj-lt"/>
              <a:buAutoNum type="arabicPeriod"/>
            </a:pPr>
            <a:r>
              <a:rPr lang="ru-RU" sz="18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Единство стиля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650"/>
              </a:lnSpc>
              <a:buFont typeface="+mj-lt"/>
              <a:buAutoNum type="arabicPeriod"/>
            </a:pPr>
            <a:r>
              <a:rPr lang="ru-RU" sz="18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Отсутствие повторов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650"/>
              </a:lnSpc>
              <a:buFont typeface="+mj-lt"/>
              <a:buAutoNum type="arabicPeriod"/>
            </a:pPr>
            <a:r>
              <a:rPr lang="ru-RU" sz="18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Грамотность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650"/>
              </a:lnSpc>
              <a:spcAft>
                <a:spcPts val="800"/>
              </a:spcAft>
            </a:pPr>
            <a:r>
              <a:rPr lang="ru-RU" sz="18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(за каждый соблюденный критерий команда получает один балл, итоговая оценка вносится в лист самооценки)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8925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7D0AB1-E0B3-4773-85C3-4D90D89D3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A0FA78C-25B4-4BE5-85E4-27518F94DA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80533" y="2184401"/>
            <a:ext cx="11184467" cy="4131732"/>
          </a:xfrm>
        </p:spPr>
        <p:txBody>
          <a:bodyPr>
            <a:noAutofit/>
          </a:bodyPr>
          <a:lstStyle/>
          <a:p>
            <a:r>
              <a:rPr lang="ru-RU" sz="6600" dirty="0"/>
              <a:t>Благодарю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571008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6207F7-D2BE-4001-8E4B-309552F9D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DF2146BA-E44D-4549-9D7A-9495CEAE3D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357" y="2166761"/>
            <a:ext cx="7668695" cy="2524477"/>
          </a:xfrm>
        </p:spPr>
      </p:pic>
    </p:spTree>
    <p:extLst>
      <p:ext uri="{BB962C8B-B14F-4D97-AF65-F5344CB8AC3E}">
        <p14:creationId xmlns:p14="http://schemas.microsoft.com/office/powerpoint/2010/main" val="2515619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90EE3B-93AC-427A-AAE3-E0A3F241C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0D8ACD0-5CA2-4655-9330-5CD7AFAECB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____________-и, </a:t>
            </a:r>
            <a:r>
              <a:rPr lang="ru-RU" sz="1800" u="none" strike="noStrike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жен.</a:t>
            </a:r>
            <a:r>
              <a:rPr lang="ru-RU" sz="18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Полуовальная полая разнимающаяся посередине деревянная расписная кукла, в которую вставляются другие такие же куклы меньшего размера. Русская м. (Толковый словарь Ожегова. С.И. Ожегов, Н.Ю. Шведова. 1949-1992)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7205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5D5160-F5E1-4BB6-862C-9EB8B7BBF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6" y="624110"/>
            <a:ext cx="4633466" cy="128089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4979F3C7-1A3A-4CA1-BE4E-42A57FD30811}"/>
              </a:ext>
            </a:extLst>
          </p:cNvPr>
          <p:cNvSpPr>
            <a:spLocks noGrp="1" noChangeAspect="1" noChangeArrowheads="1"/>
          </p:cNvSpPr>
          <p:nvPr>
            <p:ph idx="1"/>
          </p:nvPr>
        </p:nvSpPr>
        <p:spPr bwMode="auto">
          <a:xfrm>
            <a:off x="203200" y="2040467"/>
            <a:ext cx="7239001" cy="387075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ru-RU" sz="18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МАТРЁШКА, -и, </a:t>
            </a:r>
            <a:r>
              <a:rPr lang="ru-RU" sz="1800" u="none" strike="noStrike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жен.</a:t>
            </a:r>
            <a:r>
              <a:rPr lang="ru-RU" sz="1800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Полуовальная полая разнимающаяся посередине деревянная расписная кукла, в которую вставляются другие такие же куклы      меньшего размера. Русская м. (Толковый словарь Ожегова. С.И. Ожегов, Н.Ю. Шведова. 1949-1992)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>
            <a:extLst>
              <a:ext uri="{FF2B5EF4-FFF2-40B4-BE49-F238E27FC236}">
                <a16:creationId xmlns:a16="http://schemas.microsoft.com/office/drawing/2014/main" id="{063A18FD-161E-4D22-BAD2-99711CDEA34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6">
            <a:extLst>
              <a:ext uri="{FF2B5EF4-FFF2-40B4-BE49-F238E27FC236}">
                <a16:creationId xmlns:a16="http://schemas.microsoft.com/office/drawing/2014/main" id="{4318947F-F8B7-4597-91A3-5F74F7D7772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2">
            <a:extLst>
              <a:ext uri="{FF2B5EF4-FFF2-40B4-BE49-F238E27FC236}">
                <a16:creationId xmlns:a16="http://schemas.microsoft.com/office/drawing/2014/main" id="{B99C162A-949C-4756-8B2A-7C8868590F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48400" y="3581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6762271-5324-4A97-B5CC-D45EF97C93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6174" y="615649"/>
            <a:ext cx="3780520" cy="5312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548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5D5160-F5E1-4BB6-862C-9EB8B7BBF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6" y="624110"/>
            <a:ext cx="4633466" cy="128089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4979F3C7-1A3A-4CA1-BE4E-42A57FD30811}"/>
              </a:ext>
            </a:extLst>
          </p:cNvPr>
          <p:cNvSpPr>
            <a:spLocks noGrp="1" noChangeAspect="1" noChangeArrowheads="1"/>
          </p:cNvSpPr>
          <p:nvPr>
            <p:ph idx="1"/>
          </p:nvPr>
        </p:nvSpPr>
        <p:spPr bwMode="auto">
          <a:xfrm>
            <a:off x="203200" y="2040467"/>
            <a:ext cx="7239001" cy="387075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marL="0" indent="0" algn="just">
              <a:buNone/>
            </a:pPr>
            <a:br>
              <a:rPr lang="ru-RU" dirty="0">
                <a:effectLst/>
              </a:rPr>
            </a:br>
            <a:endParaRPr lang="ru-RU" dirty="0">
              <a:effectLst/>
            </a:endParaRPr>
          </a:p>
          <a:p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>
            <a:extLst>
              <a:ext uri="{FF2B5EF4-FFF2-40B4-BE49-F238E27FC236}">
                <a16:creationId xmlns:a16="http://schemas.microsoft.com/office/drawing/2014/main" id="{063A18FD-161E-4D22-BAD2-99711CDEA34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6">
            <a:extLst>
              <a:ext uri="{FF2B5EF4-FFF2-40B4-BE49-F238E27FC236}">
                <a16:creationId xmlns:a16="http://schemas.microsoft.com/office/drawing/2014/main" id="{4318947F-F8B7-4597-91A3-5F74F7D7772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2">
            <a:extLst>
              <a:ext uri="{FF2B5EF4-FFF2-40B4-BE49-F238E27FC236}">
                <a16:creationId xmlns:a16="http://schemas.microsoft.com/office/drawing/2014/main" id="{B99C162A-949C-4756-8B2A-7C8868590F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48400" y="3581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07B39CC-5AA9-4CC4-AF25-1A42D3ED05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1254" y="844111"/>
            <a:ext cx="3997961" cy="5169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3541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5D5160-F5E1-4BB6-862C-9EB8B7BBF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6" y="624110"/>
            <a:ext cx="4633466" cy="128089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4979F3C7-1A3A-4CA1-BE4E-42A57FD30811}"/>
              </a:ext>
            </a:extLst>
          </p:cNvPr>
          <p:cNvSpPr>
            <a:spLocks noGrp="1" noChangeAspect="1" noChangeArrowheads="1"/>
          </p:cNvSpPr>
          <p:nvPr>
            <p:ph idx="1"/>
          </p:nvPr>
        </p:nvSpPr>
        <p:spPr bwMode="auto">
          <a:xfrm>
            <a:off x="203200" y="2040467"/>
            <a:ext cx="7239001" cy="387075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91440" tIns="45720" rIns="91440" bIns="45720" numCol="1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— Когда ты сойдешь на берег в Неаполе, — сказала мне моя дочь — то подари эту матрешку первой же итальянской девочке.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Я согласился. 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До моего отъезда матрешка в шали пышного синего цвета стояла на письменном столе. Она была густо покрыта лаком и блестела, как стеклянная.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В ней было скрыто еще пять матрешек в разноцветных шалях: зеленой, желтой, синей, фиолетовой, и, наконец, — самая маленькая матрешка, величиной с наперсток, — в шали из сусального* золота.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Деревенский мастер наградил матрешек чисто русской красотой — соболиными бровями и рдеющим, как угли, румянцем. Синие их глаза он прикрыл такими длинными ресницами, что от одного из взмаха должны были разбиваться вдребезги мужские сердца</a:t>
            </a:r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  <a:effectLst/>
              </a:rPr>
              <a:t>Источник: </a:t>
            </a:r>
            <a:r>
              <a:rPr lang="ru-RU" u="sng" dirty="0">
                <a:solidFill>
                  <a:schemeClr val="bg1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http://paustovskiy-lit.ru/paustovskiy/public/tolpa-na-naberezhnoj.htm</a:t>
            </a:r>
            <a:br>
              <a:rPr lang="ru-RU" dirty="0">
                <a:solidFill>
                  <a:schemeClr val="bg1"/>
                </a:solidFill>
                <a:effectLst/>
              </a:rPr>
            </a:br>
            <a:endParaRPr lang="ru-RU" dirty="0">
              <a:solidFill>
                <a:schemeClr val="bg1"/>
              </a:solidFill>
              <a:effectLst/>
            </a:endParaRP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* Сусальный – от слова сусаль – тончайшие пластинки металла (золота, олова, серебра, меди), употребляемые для отделки</a:t>
            </a:r>
            <a:endParaRPr lang="ru-RU" dirty="0">
              <a:solidFill>
                <a:schemeClr val="bg1"/>
              </a:solidFill>
              <a:effectLst/>
            </a:endParaRPr>
          </a:p>
          <a:p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>
            <a:extLst>
              <a:ext uri="{FF2B5EF4-FFF2-40B4-BE49-F238E27FC236}">
                <a16:creationId xmlns:a16="http://schemas.microsoft.com/office/drawing/2014/main" id="{063A18FD-161E-4D22-BAD2-99711CDEA34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6">
            <a:extLst>
              <a:ext uri="{FF2B5EF4-FFF2-40B4-BE49-F238E27FC236}">
                <a16:creationId xmlns:a16="http://schemas.microsoft.com/office/drawing/2014/main" id="{4318947F-F8B7-4597-91A3-5F74F7D7772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2">
            <a:extLst>
              <a:ext uri="{FF2B5EF4-FFF2-40B4-BE49-F238E27FC236}">
                <a16:creationId xmlns:a16="http://schemas.microsoft.com/office/drawing/2014/main" id="{B99C162A-949C-4756-8B2A-7C8868590F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48400" y="3581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07B39CC-5AA9-4CC4-AF25-1A42D3ED05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1254" y="844111"/>
            <a:ext cx="3997961" cy="5169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5668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6048AE-E41C-4D15-8886-58ED09783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Цель и задачи урока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0A619D-C20C-4B57-BA3F-89C712F180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475" y="1337094"/>
            <a:ext cx="10892137" cy="5262114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</a:rPr>
              <a:t>Задачи: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Вспомнить, какие существуют  типы _____;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Повторить основные признаки текста: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- тема;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-основная ___;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-последовательность ____;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- принадлежность к определенному ___ речи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Узнать, как строится текст-описание в художественном _____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Обогатить ____запас, применять художественный ____выразительности;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Предупредить частые ошибки в ______.</a:t>
            </a: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</a:rPr>
              <a:t>ЦЕЛЬ: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</a:rPr>
              <a:t>Научиться писать сочинение-____ , используя средства __________.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7289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5D5160-F5E1-4BB6-862C-9EB8B7BBF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6" y="624110"/>
            <a:ext cx="4633466" cy="128089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4979F3C7-1A3A-4CA1-BE4E-42A57FD30811}"/>
              </a:ext>
            </a:extLst>
          </p:cNvPr>
          <p:cNvSpPr>
            <a:spLocks noGrp="1" noChangeAspect="1" noChangeArrowheads="1"/>
          </p:cNvSpPr>
          <p:nvPr>
            <p:ph idx="1"/>
          </p:nvPr>
        </p:nvSpPr>
        <p:spPr bwMode="auto">
          <a:xfrm>
            <a:off x="203200" y="2040467"/>
            <a:ext cx="7239001" cy="387075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91440" tIns="45720" rIns="91440" bIns="45720" numCol="1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— Когда ты сойдешь на берег в Неаполе, — сказала мне моя дочь — то подари эту матрешку первой же итальянской девочке.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Я согласился. 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До моего отъезда матрешка в шали пышного синего цвета стояла на письменном столе. Она была густо покрыта лаком и блестела, как стеклянная.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В ней было скрыто еще пять матрешек в разноцветных шалях: зеленой, желтой, синей, фиолетовой, и, наконец, — самая маленькая матрешка, величиной с наперсток, — в шали из сусального* золота.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Деревенский мастер наградил матрешек чисто русской красотой — соболиными бровями и рдеющим, как угли, румянцем. Синие их глаза он прикрыл такими длинными ресницами, что от одного из взмаха должны были разбиваться вдребезги мужские сердца</a:t>
            </a:r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  <a:effectLst/>
              </a:rPr>
              <a:t>Источник: </a:t>
            </a:r>
            <a:r>
              <a:rPr lang="ru-RU" u="sng" dirty="0">
                <a:solidFill>
                  <a:schemeClr val="bg1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http://paustovskiy-lit.ru/paustovskiy/public/tolpa-na-naberezhnoj.htm</a:t>
            </a:r>
            <a:br>
              <a:rPr lang="ru-RU" dirty="0">
                <a:solidFill>
                  <a:schemeClr val="bg1"/>
                </a:solidFill>
                <a:effectLst/>
              </a:rPr>
            </a:br>
            <a:endParaRPr lang="ru-RU" dirty="0">
              <a:solidFill>
                <a:schemeClr val="bg1"/>
              </a:solidFill>
              <a:effectLst/>
            </a:endParaRP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* Сусальный – от слова сусаль – тончайшие пластинки металла (золота, олова, серебра, меди), употребляемые для отделки</a:t>
            </a:r>
            <a:endParaRPr lang="ru-RU" dirty="0">
              <a:solidFill>
                <a:schemeClr val="bg1"/>
              </a:solidFill>
              <a:effectLst/>
            </a:endParaRPr>
          </a:p>
          <a:p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>
            <a:extLst>
              <a:ext uri="{FF2B5EF4-FFF2-40B4-BE49-F238E27FC236}">
                <a16:creationId xmlns:a16="http://schemas.microsoft.com/office/drawing/2014/main" id="{063A18FD-161E-4D22-BAD2-99711CDEA34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6">
            <a:extLst>
              <a:ext uri="{FF2B5EF4-FFF2-40B4-BE49-F238E27FC236}">
                <a16:creationId xmlns:a16="http://schemas.microsoft.com/office/drawing/2014/main" id="{4318947F-F8B7-4597-91A3-5F74F7D7772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2">
            <a:extLst>
              <a:ext uri="{FF2B5EF4-FFF2-40B4-BE49-F238E27FC236}">
                <a16:creationId xmlns:a16="http://schemas.microsoft.com/office/drawing/2014/main" id="{B99C162A-949C-4756-8B2A-7C8868590F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48400" y="3581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07B39CC-5AA9-4CC4-AF25-1A42D3ED05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1254" y="844111"/>
            <a:ext cx="3997961" cy="5169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7106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5D5160-F5E1-4BB6-862C-9EB8B7BBF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6" y="624110"/>
            <a:ext cx="4633466" cy="128089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4979F3C7-1A3A-4CA1-BE4E-42A57FD30811}"/>
              </a:ext>
            </a:extLst>
          </p:cNvPr>
          <p:cNvSpPr>
            <a:spLocks noGrp="1" noChangeAspect="1" noChangeArrowheads="1"/>
          </p:cNvSpPr>
          <p:nvPr>
            <p:ph idx="1"/>
          </p:nvPr>
        </p:nvSpPr>
        <p:spPr bwMode="auto">
          <a:xfrm>
            <a:off x="203200" y="2040467"/>
            <a:ext cx="7239001" cy="387075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91440" tIns="45720" rIns="91440" bIns="45720" numCol="1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— Когда ты сойдешь на берег в Неаполе, — сказала мне моя дочь — то подари эту матрешку первой же итальянской девочке.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Я согласился. 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До моего отъезда матрешка в шали </a:t>
            </a:r>
            <a:r>
              <a:rPr lang="ru-RU" b="0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пышного алого цвета </a:t>
            </a:r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стояла на письменном столе. Она была густо покрыта лаком и блестела, </a:t>
            </a:r>
            <a:r>
              <a:rPr lang="ru-RU" b="0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как стеклянная</a:t>
            </a:r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В ней было скрыто еще пять матрешек в разноцветных шалях: зеленой, желтой, синей, фиолетовой, и, наконец, — самая маленькая матрешка, величиной с наперсток, — в шали из сусального золота.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Деревенский мастер наградил матрешек чисто русской красотой — </a:t>
            </a:r>
            <a:r>
              <a:rPr lang="ru-RU" b="0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соболиными бровями </a:t>
            </a:r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и рдеющим, </a:t>
            </a:r>
            <a:r>
              <a:rPr lang="ru-RU" b="0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как угли</a:t>
            </a:r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румянцем. Синие из глаза он прикрыл такими длинными ресницами, что от одного из взмаха должны были разбиваться вдребезги мужские сердца.</a:t>
            </a:r>
          </a:p>
          <a:p>
            <a:br>
              <a:rPr lang="ru-RU" dirty="0">
                <a:effectLst/>
              </a:rPr>
            </a:br>
            <a:br>
              <a:rPr lang="ru-RU" dirty="0">
                <a:effectLst/>
              </a:rPr>
            </a:br>
            <a:r>
              <a:rPr lang="ru-RU" dirty="0">
                <a:solidFill>
                  <a:schemeClr val="bg1"/>
                </a:solidFill>
                <a:effectLst/>
              </a:rPr>
              <a:t>Источник: </a:t>
            </a:r>
            <a:r>
              <a:rPr lang="ru-RU" u="sng" dirty="0">
                <a:solidFill>
                  <a:schemeClr val="bg1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http://paustovskiy-lit.ru/paustovskiy/public/tolpa-na-naberezhnoj.htm</a:t>
            </a:r>
            <a:br>
              <a:rPr lang="ru-RU" dirty="0">
                <a:solidFill>
                  <a:schemeClr val="bg1"/>
                </a:solidFill>
                <a:effectLst/>
              </a:rPr>
            </a:br>
            <a:endParaRPr lang="ru-RU" dirty="0">
              <a:solidFill>
                <a:schemeClr val="bg1"/>
              </a:solidFill>
              <a:effectLst/>
            </a:endParaRPr>
          </a:p>
          <a:p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AutoShape 4">
            <a:extLst>
              <a:ext uri="{FF2B5EF4-FFF2-40B4-BE49-F238E27FC236}">
                <a16:creationId xmlns:a16="http://schemas.microsoft.com/office/drawing/2014/main" id="{063A18FD-161E-4D22-BAD2-99711CDEA34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6">
            <a:extLst>
              <a:ext uri="{FF2B5EF4-FFF2-40B4-BE49-F238E27FC236}">
                <a16:creationId xmlns:a16="http://schemas.microsoft.com/office/drawing/2014/main" id="{4318947F-F8B7-4597-91A3-5F74F7D7772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2">
            <a:extLst>
              <a:ext uri="{FF2B5EF4-FFF2-40B4-BE49-F238E27FC236}">
                <a16:creationId xmlns:a16="http://schemas.microsoft.com/office/drawing/2014/main" id="{B99C162A-949C-4756-8B2A-7C8868590F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48400" y="3581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07B39CC-5AA9-4CC4-AF25-1A42D3ED05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1254" y="844111"/>
            <a:ext cx="3997961" cy="5169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823232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659</TotalTime>
  <Words>1238</Words>
  <Application>Microsoft Office PowerPoint</Application>
  <PresentationFormat>Широкоэкранный</PresentationFormat>
  <Paragraphs>89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Century Gothic</vt:lpstr>
      <vt:lpstr>Times New Roman</vt:lpstr>
      <vt:lpstr>Wingdings 3</vt:lpstr>
      <vt:lpstr>Легкий дым</vt:lpstr>
      <vt:lpstr>Русский язык  5 класс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Цель и задачи урока</vt:lpstr>
      <vt:lpstr>Презентация PowerPoint</vt:lpstr>
      <vt:lpstr>Презентация PowerPoint</vt:lpstr>
      <vt:lpstr>Изобразительно-выразительные средства:</vt:lpstr>
      <vt:lpstr>Презентация PowerPoint</vt:lpstr>
      <vt:lpstr>План </vt:lpstr>
      <vt:lpstr>План</vt:lpstr>
      <vt:lpstr>Мотрешка</vt:lpstr>
      <vt:lpstr>Справочный материал:</vt:lpstr>
      <vt:lpstr>Матрешка</vt:lpstr>
      <vt:lpstr>Критерии оценивания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 5 класс</dc:title>
  <dc:creator>Алексей Горбачев</dc:creator>
  <cp:lastModifiedBy>Алексей Горбачев</cp:lastModifiedBy>
  <cp:revision>4</cp:revision>
  <dcterms:created xsi:type="dcterms:W3CDTF">2021-11-04T10:51:59Z</dcterms:created>
  <dcterms:modified xsi:type="dcterms:W3CDTF">2021-11-30T21:38:02Z</dcterms:modified>
</cp:coreProperties>
</file>