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1" r:id="rId1"/>
  </p:sldMasterIdLst>
  <p:notesMasterIdLst>
    <p:notesMasterId r:id="rId25"/>
  </p:notesMasterIdLst>
  <p:sldIdLst>
    <p:sldId id="274" r:id="rId2"/>
    <p:sldId id="269" r:id="rId3"/>
    <p:sldId id="268" r:id="rId4"/>
    <p:sldId id="256" r:id="rId5"/>
    <p:sldId id="261" r:id="rId6"/>
    <p:sldId id="258" r:id="rId7"/>
    <p:sldId id="263" r:id="rId8"/>
    <p:sldId id="266" r:id="rId9"/>
    <p:sldId id="259" r:id="rId10"/>
    <p:sldId id="273" r:id="rId11"/>
    <p:sldId id="279" r:id="rId12"/>
    <p:sldId id="277" r:id="rId13"/>
    <p:sldId id="271" r:id="rId14"/>
    <p:sldId id="278" r:id="rId15"/>
    <p:sldId id="275" r:id="rId16"/>
    <p:sldId id="276" r:id="rId17"/>
    <p:sldId id="272" r:id="rId18"/>
    <p:sldId id="283" r:id="rId19"/>
    <p:sldId id="280" r:id="rId20"/>
    <p:sldId id="281" r:id="rId21"/>
    <p:sldId id="282" r:id="rId22"/>
    <p:sldId id="284" r:id="rId23"/>
    <p:sldId id="285" r:id="rId24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D0C5"/>
    <a:srgbClr val="BE8C70"/>
    <a:srgbClr val="CC6600"/>
    <a:srgbClr val="9FAE5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6" autoAdjust="0"/>
    <p:restoredTop sz="90387" autoAdjust="0"/>
  </p:normalViewPr>
  <p:slideViewPr>
    <p:cSldViewPr snapToGrid="0">
      <p:cViewPr>
        <p:scale>
          <a:sx n="66" d="100"/>
          <a:sy n="66" d="100"/>
        </p:scale>
        <p:origin x="-594" y="-966"/>
      </p:cViewPr>
      <p:guideLst>
        <p:guide orient="horz"/>
        <p:guide pos="14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8193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8194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8195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1536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8197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1536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C0B1B5C-74A6-48C8-9A42-F1C3FB86B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9823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92E95-56B0-4F22-89F2-2BE6983E4D79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171CC3-82F6-4833-A567-E3D2CEFD85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3628B-29BA-4F70-A3E2-C947E89F9AE1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E88C5-6B9C-4D68-8B4A-EA9A5A410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9B0FE-9629-4DAD-8FB4-6041F24466BB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FE9AF-F21F-41CD-B1B2-D5D331ABEB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3262F3D-0F76-490A-95B4-B41358B6D0C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E3376A8-FEF1-4766-B7DF-E77A2F7AE0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D4F55-B16E-48FC-B181-2AB4BC40E34E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6316C-4B90-4DEC-93CF-73022ADC93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47A2-868D-43CA-8386-6B96C69DEE48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20A87-6A54-4B5F-8953-5D4ADBD42C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F429E-84F6-4E12-82B2-50C6AADC1C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0192F-1B16-40CD-AE1D-FE69A80C4F2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3D7F5-B675-43E0-B10B-34BE83A7927B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66BFA-1EA1-4E4C-B72E-1525BA931D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542F8-5F8C-453E-84B8-011B9F5386B4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B8F93-F550-46C2-8BAB-0AE0473D2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8EB3411-CA47-4CDE-9494-8EFC72A4A088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62A0C6B-C63F-464B-B125-44CD4F8271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447DD-71F6-401D-A959-3A7EDE53A3D3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195D16-36D5-47B9-B574-CD035A41AE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CBE6A04-4A09-4C09-BA40-21057A74A4A5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17A14C7-3D79-4FBD-ABE8-B45CAB68D6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3" name="Rectangle 9"/>
          <p:cNvSpPr>
            <a:spLocks noChangeArrowheads="1"/>
          </p:cNvSpPr>
          <p:nvPr/>
        </p:nvSpPr>
        <p:spPr bwMode="auto">
          <a:xfrm>
            <a:off x="1029154" y="623888"/>
            <a:ext cx="7431088" cy="1743075"/>
          </a:xfrm>
          <a:prstGeom prst="rect">
            <a:avLst/>
          </a:prstGeom>
          <a:solidFill>
            <a:schemeClr val="accent1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270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9220" y="2768700"/>
            <a:ext cx="4277179" cy="3355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2711" name="Text Box 7"/>
          <p:cNvSpPr txBox="1">
            <a:spLocks noChangeArrowheads="1"/>
          </p:cNvSpPr>
          <p:nvPr/>
        </p:nvSpPr>
        <p:spPr bwMode="auto">
          <a:xfrm>
            <a:off x="5486399" y="5524411"/>
            <a:ext cx="3149600" cy="1200329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Авторы:  уч-ся 5  Б класса ГБОУ № 616 ,</a:t>
            </a:r>
          </a:p>
          <a:p>
            <a:pPr algn="l"/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Городова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Е.В</a:t>
            </a:r>
            <a:r>
              <a:rPr lang="ru-RU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.- </a:t>
            </a:r>
            <a:r>
              <a:rPr lang="ru-RU" sz="1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716" name="WordArt 12"/>
          <p:cNvSpPr>
            <a:spLocks noChangeArrowheads="1" noChangeShapeType="1" noTextEdit="1"/>
          </p:cNvSpPr>
          <p:nvPr/>
        </p:nvSpPr>
        <p:spPr bwMode="auto">
          <a:xfrm>
            <a:off x="1680029" y="1036411"/>
            <a:ext cx="630555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Подвиг </a:t>
            </a:r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русского солдата 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9" name="Rectangle 9"/>
          <p:cNvSpPr>
            <a:spLocks noChangeArrowheads="1"/>
          </p:cNvSpPr>
          <p:nvPr/>
        </p:nvSpPr>
        <p:spPr bwMode="auto">
          <a:xfrm>
            <a:off x="392111" y="2104571"/>
            <a:ext cx="6502173" cy="3962400"/>
          </a:xfrm>
          <a:prstGeom prst="rect">
            <a:avLst/>
          </a:prstGeom>
          <a:solidFill>
            <a:schemeClr val="accent1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414338" y="5126038"/>
            <a:ext cx="8729662" cy="64135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.</a:t>
            </a:r>
          </a:p>
          <a:p>
            <a:pPr eaLnBrk="0" hangingPunct="0"/>
            <a:endParaRPr lang="ru-RU"/>
          </a:p>
        </p:txBody>
      </p:sp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457655" y="2509157"/>
            <a:ext cx="3896632" cy="304698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Хотят ли русские войны?</a:t>
            </a:r>
          </a:p>
          <a:p>
            <a:pPr algn="l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Спросите вы у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тишины,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Над ширью пашен и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полей,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у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берёз,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тополей.</a:t>
            </a:r>
          </a:p>
          <a:p>
            <a:pPr algn="l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Спросите вы у тех солдат, </a:t>
            </a:r>
          </a:p>
          <a:p>
            <a:pPr algn="l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под берёзами лежат,</a:t>
            </a:r>
          </a:p>
          <a:p>
            <a:pPr algn="l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вам ответят их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сыны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Хотят ли русские войны.</a:t>
            </a:r>
          </a:p>
        </p:txBody>
      </p:sp>
      <p:sp>
        <p:nvSpPr>
          <p:cNvPr id="71686" name="Rectangle 6"/>
          <p:cNvSpPr>
            <a:spLocks noChangeArrowheads="1"/>
          </p:cNvSpPr>
          <p:nvPr/>
        </p:nvSpPr>
        <p:spPr bwMode="auto">
          <a:xfrm>
            <a:off x="4303713" y="1843088"/>
            <a:ext cx="4572000" cy="36671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ru-RU"/>
          </a:p>
        </p:txBody>
      </p:sp>
      <p:pic>
        <p:nvPicPr>
          <p:cNvPr id="7168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80555" y="623508"/>
            <a:ext cx="4715101" cy="3210759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6" name="Rectangle 8"/>
          <p:cNvSpPr>
            <a:spLocks noChangeArrowheads="1"/>
          </p:cNvSpPr>
          <p:nvPr/>
        </p:nvSpPr>
        <p:spPr bwMode="auto">
          <a:xfrm>
            <a:off x="595085" y="2263549"/>
            <a:ext cx="6212114" cy="3571194"/>
          </a:xfrm>
          <a:prstGeom prst="rect">
            <a:avLst/>
          </a:prstGeom>
          <a:solidFill>
            <a:schemeClr val="accent1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8853" name="Picture 5" descr="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385" y="395515"/>
            <a:ext cx="4449098" cy="28992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8854" name="Rectangle 6"/>
          <p:cNvSpPr>
            <a:spLocks noChangeArrowheads="1"/>
          </p:cNvSpPr>
          <p:nvPr/>
        </p:nvSpPr>
        <p:spPr bwMode="auto">
          <a:xfrm>
            <a:off x="935038" y="2859542"/>
            <a:ext cx="4937125" cy="255454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dirty="0"/>
              <a:t>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только за свою страну</a:t>
            </a:r>
          </a:p>
          <a:p>
            <a:pPr algn="l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Солдаты гибли в ту войну,</a:t>
            </a:r>
          </a:p>
          <a:p>
            <a:pPr algn="l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чтобы люди всей земли</a:t>
            </a:r>
          </a:p>
          <a:p>
            <a:pPr algn="l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Спокойно видеть сны могли.</a:t>
            </a:r>
          </a:p>
          <a:p>
            <a:pPr algn="l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 шелест листьев и афиш</a:t>
            </a:r>
          </a:p>
          <a:p>
            <a:pPr algn="l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 спишь, </a:t>
            </a:r>
            <a:r>
              <a:rPr lang="ru-RU" sz="2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Нью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Йорк., ты спишь, Париж.</a:t>
            </a:r>
          </a:p>
          <a:p>
            <a:pPr algn="l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Пусть вам ответят ваши сны,</a:t>
            </a:r>
          </a:p>
          <a:p>
            <a:pPr algn="l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Хотят ли русские войны.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7" name="Rectangle 7"/>
          <p:cNvSpPr>
            <a:spLocks noChangeArrowheads="1"/>
          </p:cNvSpPr>
          <p:nvPr/>
        </p:nvSpPr>
        <p:spPr bwMode="auto">
          <a:xfrm>
            <a:off x="284163" y="1843088"/>
            <a:ext cx="5855380" cy="3933598"/>
          </a:xfrm>
          <a:prstGeom prst="rect">
            <a:avLst/>
          </a:prstGeom>
          <a:solidFill>
            <a:schemeClr val="accent1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481920" y="2208213"/>
            <a:ext cx="3462337" cy="341632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Герои панфиловцы -28 человек приняли бой. А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немецких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танков было 20.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Панфиловцы уничтожили 14 танков,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остальные повернули назад. Всем участникам было присвоено звание Героя Советского Союза.</a:t>
            </a:r>
          </a:p>
        </p:txBody>
      </p:sp>
      <p:pic>
        <p:nvPicPr>
          <p:cNvPr id="7680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6388" y="452211"/>
            <a:ext cx="4740275" cy="2874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40" name="Rectangle 8"/>
          <p:cNvSpPr>
            <a:spLocks noChangeArrowheads="1"/>
          </p:cNvSpPr>
          <p:nvPr/>
        </p:nvSpPr>
        <p:spPr bwMode="auto">
          <a:xfrm>
            <a:off x="436109" y="681945"/>
            <a:ext cx="5383212" cy="2613025"/>
          </a:xfrm>
          <a:prstGeom prst="rect">
            <a:avLst/>
          </a:prstGeom>
          <a:solidFill>
            <a:schemeClr val="accent1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9637" name="Rectangle 5"/>
          <p:cNvSpPr>
            <a:spLocks noChangeArrowheads="1"/>
          </p:cNvSpPr>
          <p:nvPr/>
        </p:nvSpPr>
        <p:spPr bwMode="auto">
          <a:xfrm>
            <a:off x="603024" y="1301524"/>
            <a:ext cx="4932362" cy="1200329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И.И.Иванов – лётчик - истребитель. Своим самолётом срезал хвост вражеского самолёта.</a:t>
            </a:r>
          </a:p>
        </p:txBody>
      </p:sp>
      <p:pic>
        <p:nvPicPr>
          <p:cNvPr id="6963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16952" y="812801"/>
            <a:ext cx="2808175" cy="46797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1" name="Rectangle 7"/>
          <p:cNvSpPr>
            <a:spLocks noChangeArrowheads="1"/>
          </p:cNvSpPr>
          <p:nvPr/>
        </p:nvSpPr>
        <p:spPr bwMode="auto">
          <a:xfrm>
            <a:off x="435656" y="2264456"/>
            <a:ext cx="4949144" cy="3207430"/>
          </a:xfrm>
          <a:prstGeom prst="rect">
            <a:avLst/>
          </a:prstGeom>
          <a:solidFill>
            <a:schemeClr val="accent1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535215" y="2630261"/>
            <a:ext cx="4254499" cy="286232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Таня Савичева – это одна из самых обыкновенных девочек города Ленинграда. Ей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было 11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лет, когда она 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вела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свой дневник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Вот записи из её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дневника: </a:t>
            </a:r>
            <a:r>
              <a:rPr lang="ru-RU" sz="2000" i="1" dirty="0" smtClean="0">
                <a:solidFill>
                  <a:schemeClr val="bg1"/>
                </a:solidFill>
              </a:rPr>
              <a:t>«…Дядя </a:t>
            </a:r>
            <a:r>
              <a:rPr lang="ru-RU" sz="2000" i="1" dirty="0">
                <a:solidFill>
                  <a:schemeClr val="bg1"/>
                </a:solidFill>
              </a:rPr>
              <a:t>Леша, 10 мая в 4 часа дня. 1942 год».</a:t>
            </a:r>
            <a:r>
              <a:rPr lang="ru-RU" sz="2000" dirty="0">
                <a:solidFill>
                  <a:schemeClr val="bg1"/>
                </a:solidFill>
              </a:rPr>
              <a:t/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i="1" dirty="0">
                <a:solidFill>
                  <a:schemeClr val="bg1"/>
                </a:solidFill>
              </a:rPr>
              <a:t>«Мама – 13 мая в 7 часов </a:t>
            </a:r>
            <a:r>
              <a:rPr lang="ru-RU" sz="2000" i="1" dirty="0" smtClean="0">
                <a:solidFill>
                  <a:schemeClr val="bg1"/>
                </a:solidFill>
              </a:rPr>
              <a:t>30 минут </a:t>
            </a:r>
            <a:r>
              <a:rPr lang="ru-RU" sz="2000" i="1" dirty="0">
                <a:solidFill>
                  <a:schemeClr val="bg1"/>
                </a:solidFill>
              </a:rPr>
              <a:t>утра. 1942 г.»</a:t>
            </a:r>
            <a:r>
              <a:rPr lang="ru-RU" sz="2000" dirty="0">
                <a:solidFill>
                  <a:schemeClr val="bg1"/>
                </a:solidFill>
              </a:rPr>
              <a:t/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i="1" dirty="0">
                <a:solidFill>
                  <a:schemeClr val="bg1"/>
                </a:solidFill>
              </a:rPr>
              <a:t>«Савичевы умерли». 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7829" name="Picture 5" descr="tanya_diary-580x4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4926" y="519794"/>
            <a:ext cx="4388194" cy="3282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9" name="Rectangle 7"/>
          <p:cNvSpPr>
            <a:spLocks noChangeArrowheads="1"/>
          </p:cNvSpPr>
          <p:nvPr/>
        </p:nvSpPr>
        <p:spPr bwMode="auto">
          <a:xfrm>
            <a:off x="377599" y="1755775"/>
            <a:ext cx="5573258" cy="3150054"/>
          </a:xfrm>
          <a:prstGeom prst="rect">
            <a:avLst/>
          </a:prstGeom>
          <a:solidFill>
            <a:schemeClr val="accent1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4756" name="Rectangle 4"/>
          <p:cNvSpPr>
            <a:spLocks noChangeArrowheads="1"/>
          </p:cNvSpPr>
          <p:nvPr/>
        </p:nvSpPr>
        <p:spPr bwMode="auto">
          <a:xfrm>
            <a:off x="619353" y="2215243"/>
            <a:ext cx="4332287" cy="156966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Николай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Францевич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Гастелло – направил свой самолёт в  скопление вражеских танков.</a:t>
            </a:r>
          </a:p>
        </p:txBody>
      </p:sp>
      <p:pic>
        <p:nvPicPr>
          <p:cNvPr id="7475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0484" y="281895"/>
            <a:ext cx="2576512" cy="38433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6" name="Rectangle 10"/>
          <p:cNvSpPr>
            <a:spLocks noChangeArrowheads="1"/>
          </p:cNvSpPr>
          <p:nvPr/>
        </p:nvSpPr>
        <p:spPr bwMode="auto">
          <a:xfrm>
            <a:off x="231775" y="421142"/>
            <a:ext cx="8694738" cy="3759200"/>
          </a:xfrm>
          <a:prstGeom prst="rect">
            <a:avLst/>
          </a:prstGeom>
          <a:solidFill>
            <a:schemeClr val="accent1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261257" y="4630057"/>
            <a:ext cx="8607425" cy="1074738"/>
          </a:xfrm>
          <a:prstGeom prst="rect">
            <a:avLst/>
          </a:prstGeom>
          <a:solidFill>
            <a:schemeClr val="accent1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209550" y="4680404"/>
            <a:ext cx="8615136" cy="707886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Герои Брестской крепости – 30 дней  отбивали натиск немцев.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Только  когда закончились патроны,  немцы смогли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войти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крепость.</a:t>
            </a:r>
          </a:p>
        </p:txBody>
      </p:sp>
      <p:pic>
        <p:nvPicPr>
          <p:cNvPr id="7578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5085" y="677183"/>
            <a:ext cx="3957037" cy="3169104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</p:pic>
      <p:pic>
        <p:nvPicPr>
          <p:cNvPr id="75782" name="Picture 6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2717" y="686481"/>
            <a:ext cx="4567237" cy="3195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304800" y="1625146"/>
            <a:ext cx="4295775" cy="3570288"/>
          </a:xfrm>
          <a:prstGeom prst="rect">
            <a:avLst/>
          </a:prstGeom>
          <a:solidFill>
            <a:schemeClr val="accent1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0661" name="Rectangle 5"/>
          <p:cNvSpPr>
            <a:spLocks noChangeArrowheads="1"/>
          </p:cNvSpPr>
          <p:nvPr/>
        </p:nvSpPr>
        <p:spPr bwMode="auto">
          <a:xfrm>
            <a:off x="544059" y="1987777"/>
            <a:ext cx="4572000" cy="286232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Да, мы умеем воевать,</a:t>
            </a:r>
          </a:p>
          <a:p>
            <a:pPr algn="l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 не хотим, чтобы опять</a:t>
            </a:r>
          </a:p>
          <a:p>
            <a:pPr algn="l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Солдаты падали в бою</a:t>
            </a:r>
          </a:p>
          <a:p>
            <a:pPr algn="l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землю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горькую свою.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Спросите вы у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матерей,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Спросите у жены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моей,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вы тогда понять должны.</a:t>
            </a:r>
          </a:p>
          <a:p>
            <a:pPr algn="l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Хотят ли русские войны.</a:t>
            </a:r>
          </a:p>
          <a:p>
            <a:pPr algn="l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Хотят ли русские войны? </a:t>
            </a:r>
          </a:p>
        </p:txBody>
      </p:sp>
      <p:pic>
        <p:nvPicPr>
          <p:cNvPr id="7066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53807" y="644300"/>
            <a:ext cx="4724400" cy="3152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29543" y="53680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Афганская война Лицо войны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2344" y="419317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Афганская война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(1979—1989) ; Союз Советских Социалистических Республик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15 052 погибших, 53 753 раненых, 417 пропавших без вести. 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7086" y="2467429"/>
            <a:ext cx="3759199" cy="39769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17714" y="1640115"/>
            <a:ext cx="5080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12 декабря 1979 года было принято постановление ЦК КПСС о вводе советских войск в 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Афганистан (на помощь афганскому народу)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ричиной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стали неоднократные просьбы руководства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Афганистана предотвратить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угрозы  военного вмешательства США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304800" y="1625146"/>
            <a:ext cx="4949371" cy="3730626"/>
          </a:xfrm>
          <a:prstGeom prst="rect">
            <a:avLst/>
          </a:prstGeom>
          <a:solidFill>
            <a:schemeClr val="accent1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77371" y="1959429"/>
            <a:ext cx="471714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1991 г. Чечня провозгласила независимость и выход из состава СССР и РСФСР, президентом самопровозглашенного государства стал бывший советский генерал Джохар Дудаев. Под флагом борьбы за национальную независимость в Чечне возник криминальный режим, постоянным явлением стали нелегальная торговля нефтью, грабежи поездов, расправа над русскоязычными жителями.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38400" y="551543"/>
            <a:ext cx="38234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Чеченская война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Последний миг жизни Джохара Дудае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92177" y="1330098"/>
            <a:ext cx="3216396" cy="4736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91" name="Rectangle 7"/>
          <p:cNvSpPr>
            <a:spLocks noChangeArrowheads="1"/>
          </p:cNvSpPr>
          <p:nvPr/>
        </p:nvSpPr>
        <p:spPr bwMode="auto">
          <a:xfrm>
            <a:off x="203200" y="2293938"/>
            <a:ext cx="5791200" cy="3105150"/>
          </a:xfrm>
          <a:prstGeom prst="rect">
            <a:avLst/>
          </a:prstGeom>
          <a:solidFill>
            <a:schemeClr val="accent1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758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1863" y="1685925"/>
            <a:ext cx="4221162" cy="2813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7589" name="Rectangle 5"/>
          <p:cNvSpPr>
            <a:spLocks noChangeArrowheads="1"/>
          </p:cNvSpPr>
          <p:nvPr/>
        </p:nvSpPr>
        <p:spPr bwMode="auto">
          <a:xfrm>
            <a:off x="463550" y="3086100"/>
            <a:ext cx="4102100" cy="1323439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Каждый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год наша страна празднует годовщину победы над Германией. Прошло уже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80 лет,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вероломно напала эта страна на нашу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Родину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7590" name="WordArt 6"/>
          <p:cNvSpPr>
            <a:spLocks noChangeArrowheads="1" noChangeShapeType="1" noTextEdit="1"/>
          </p:cNvSpPr>
          <p:nvPr/>
        </p:nvSpPr>
        <p:spPr bwMode="auto">
          <a:xfrm>
            <a:off x="1643743" y="1093789"/>
            <a:ext cx="60579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1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Через </a:t>
            </a:r>
            <a:r>
              <a:rPr lang="ru-RU" sz="16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года, через </a:t>
            </a:r>
            <a:r>
              <a:rPr lang="ru-RU" sz="1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века помните!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69143" y="333829"/>
            <a:ext cx="588032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Великая Отечественная война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7658" y="1785256"/>
            <a:ext cx="378822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Потери в первой Чеченской войне 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Россия потеряла: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4 103 человека убитыми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1 231  пропавшими без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вести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19 794 человека ранеными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15658" y="493486"/>
            <a:ext cx="17222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Потери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65486" y="1712685"/>
            <a:ext cx="351245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Потери во второй Чеченской войне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Россия потеряла: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4 572 убиты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15 549 ранены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80x497_0_8438d7f9246401c32a686d8443ebb8c2@480x497_0xac120003_209483319415900726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280" y="450886"/>
            <a:ext cx="2690511" cy="2785800"/>
          </a:xfrm>
          <a:prstGeom prst="rect">
            <a:avLst/>
          </a:prstGeom>
        </p:spPr>
      </p:pic>
      <p:pic>
        <p:nvPicPr>
          <p:cNvPr id="7" name="Рисунок 6" descr="Мечеть__Сердце_Чечни_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67985" y="2786889"/>
            <a:ext cx="5545779" cy="31204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97943" y="827314"/>
            <a:ext cx="49348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Глава Чеченской республики Рамзан Ахматович Кадыров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7657" y="3918857"/>
            <a:ext cx="2336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Столица Чеченской республики –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г.Грозный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был восстановлен из руин ( фото -наши дни) 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8914" y="478971"/>
            <a:ext cx="789577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«Специальная военная операция» на        </a:t>
            </a:r>
          </a:p>
          <a:p>
            <a:pPr algn="just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Украине</a:t>
            </a:r>
          </a:p>
          <a:p>
            <a:pPr algn="just"/>
            <a:endParaRPr lang="ru-RU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Началась 24 февраля 2022 года, примерно в 5 часов утра по киевскому времени. Российские войска вошли на территорию Украины из России, Крыма и Белоруссии, также в боевые действия включились войска Донецкой Народной Республики (ДНР) и Луганской Народной Республики (ЛНР). 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harkiv_after_shelling_on_18_March_2022_(0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515" y="493486"/>
            <a:ext cx="3585028" cy="57041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318000" y="1255155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Российский лидер Владимир Путин заявлял, что целью операции является защита жителей Донбасса от геноцида.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Военные действия на территории ЛНР и ДНР (Донбасса) продолжались с 2014 года по 2022.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 Минобороны России 25 марта сообщали, что за месяц на Украине погиб 1 351 военный, еще 3 825 ранены.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Хотят ли русские ВОЙНЫ?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7" name="Rectangle 7"/>
          <p:cNvSpPr>
            <a:spLocks noChangeArrowheads="1"/>
          </p:cNvSpPr>
          <p:nvPr/>
        </p:nvSpPr>
        <p:spPr bwMode="auto">
          <a:xfrm>
            <a:off x="435202" y="1857375"/>
            <a:ext cx="6531655" cy="3716111"/>
          </a:xfrm>
          <a:prstGeom prst="rect">
            <a:avLst/>
          </a:prstGeom>
          <a:solidFill>
            <a:schemeClr val="accent1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65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2803" y="453117"/>
            <a:ext cx="4775200" cy="31384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6565" name="Rectangle 5"/>
          <p:cNvSpPr>
            <a:spLocks noChangeArrowheads="1"/>
          </p:cNvSpPr>
          <p:nvPr/>
        </p:nvSpPr>
        <p:spPr bwMode="auto">
          <a:xfrm>
            <a:off x="512082" y="2150610"/>
            <a:ext cx="3668713" cy="286232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 eaLnBrk="0" hangingPunct="0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Напала внезапно, ночью, когда мирные люди спали. Было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страшно:летели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самолёты, сбрасывая бомбы на мирных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жителей, шли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немецкие солдаты, сжигая всё на своём пути,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убивая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детей и стариков. Германия хотела растоптать нашу страну.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668111" y="2061482"/>
            <a:ext cx="6530975" cy="3265261"/>
          </a:xfrm>
          <a:prstGeom prst="rect">
            <a:avLst/>
          </a:prstGeom>
          <a:solidFill>
            <a:schemeClr val="accent1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59318" y="427265"/>
            <a:ext cx="4321384" cy="28819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803050" y="3120632"/>
            <a:ext cx="3739922" cy="1200329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 eaLnBrk="0" hangingPunct="0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Собрались самые сильные и здоровые мужчины, взяли винтовки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725714" y="1858508"/>
            <a:ext cx="5646057" cy="3540805"/>
          </a:xfrm>
          <a:prstGeom prst="rect">
            <a:avLst/>
          </a:prstGeom>
          <a:solidFill>
            <a:schemeClr val="accent1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855664" y="2719614"/>
            <a:ext cx="3411536" cy="2308324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 eaLnBrk="0" hangingPunct="0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Эта война была  долгая,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самая изнурительная война.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было пищи, не хватало одежды, не было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спичек, воды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дров. </a:t>
            </a:r>
          </a:p>
        </p:txBody>
      </p:sp>
      <p:pic>
        <p:nvPicPr>
          <p:cNvPr id="59403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54942" y="434749"/>
            <a:ext cx="4686300" cy="3135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9" name="Rectangle 7"/>
          <p:cNvSpPr>
            <a:spLocks noChangeArrowheads="1"/>
          </p:cNvSpPr>
          <p:nvPr/>
        </p:nvSpPr>
        <p:spPr bwMode="auto">
          <a:xfrm>
            <a:off x="231775" y="1800225"/>
            <a:ext cx="5065713" cy="3844925"/>
          </a:xfrm>
          <a:prstGeom prst="rect">
            <a:avLst/>
          </a:prstGeom>
          <a:solidFill>
            <a:schemeClr val="accent1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6856" y="481693"/>
            <a:ext cx="3857625" cy="47704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521381" y="2247446"/>
            <a:ext cx="4049712" cy="286232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ru-RU" dirty="0"/>
              <a:t>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Главные удары германские войска наносили в трёх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направлениях: Север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Юг и 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Центр.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…Северный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фронт, Южный фронт, Битва за Москву. </a:t>
            </a:r>
          </a:p>
          <a:p>
            <a:pPr algn="l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овсем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было дошли немецкие войска до Москвы, но русский народ собрался в ополчение, собрал все свои силы и выстоял.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276225" y="1958975"/>
            <a:ext cx="6182632" cy="3991882"/>
          </a:xfrm>
          <a:prstGeom prst="rect">
            <a:avLst/>
          </a:prstGeom>
          <a:solidFill>
            <a:schemeClr val="accent1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1444" name="Picture 4" descr="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4774" y="333829"/>
            <a:ext cx="3639999" cy="48797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311150" y="2595364"/>
            <a:ext cx="4835525" cy="286232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 eaLnBrk="0" hangingPunct="0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Гитлер хотел, чтобы по нашей земле ходил только немецкий солдат. Это было в 1941 году 22 июня. Германия заранее готовилась к войне.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Другие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страны ей удалось подчинить себе, а вот когда она подступила  к границам России, наш народ дал отпор. Гитлер и его генералы не сомневались в быстрой победе,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 война длилась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ещё целых 4 года (1419 дней).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9" name="Rectangle 7"/>
          <p:cNvSpPr>
            <a:spLocks noChangeArrowheads="1"/>
          </p:cNvSpPr>
          <p:nvPr/>
        </p:nvSpPr>
        <p:spPr bwMode="auto">
          <a:xfrm>
            <a:off x="217488" y="1944688"/>
            <a:ext cx="5268912" cy="4137025"/>
          </a:xfrm>
          <a:prstGeom prst="rect">
            <a:avLst/>
          </a:prstGeom>
          <a:solidFill>
            <a:schemeClr val="accent1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45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63810" y="483507"/>
            <a:ext cx="4489450" cy="325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349024" y="2158546"/>
            <a:ext cx="3944937" cy="378565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юди выживали 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могли. Не просто жили, но и  помогали фронту. Вязали носки солдатам,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посылали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фронт мыло,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заводах работали 12-14 летние  мальчики , ковали 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пули, снаряды. И мы победили. На защиту нашей страны встали все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-от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мала до велика. 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0" hangingPunct="0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 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рвались на фронт, чтобы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помочь.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507774" y="1204232"/>
            <a:ext cx="5080000" cy="4848225"/>
          </a:xfrm>
          <a:prstGeom prst="rect">
            <a:avLst/>
          </a:prstGeom>
          <a:solidFill>
            <a:schemeClr val="accent1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6170" y="241753"/>
            <a:ext cx="4093029" cy="40195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671513" y="1939575"/>
            <a:ext cx="3983037" cy="341632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Наш родной Ленинград был окружён.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Люди умирали от голода.</a:t>
            </a:r>
          </a:p>
          <a:p>
            <a:pPr algn="l"/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Оставалась только одна ледовая дорога по реке Нева, по которой доставлялись к городу продукты.   </a:t>
            </a:r>
            <a:b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Ленинград выжил, но не сдался. Целых 900 дней немцы обстреливали этот город. 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сдались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Сталинград (ныне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Волгоград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),Минск, Киев, Псков, Брест.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Псков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Ростов-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на-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Дону теперь носят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звание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городов-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героев.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233</TotalTime>
  <Words>750</Words>
  <Application>Microsoft Office PowerPoint</Application>
  <PresentationFormat>Экран (4:3)</PresentationFormat>
  <Paragraphs>77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25</cp:revision>
  <dcterms:created xsi:type="dcterms:W3CDTF">2012-09-03T16:09:31Z</dcterms:created>
  <dcterms:modified xsi:type="dcterms:W3CDTF">2022-05-10T19:16:23Z</dcterms:modified>
</cp:coreProperties>
</file>