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4" r:id="rId9"/>
    <p:sldId id="275" r:id="rId10"/>
    <p:sldId id="267" r:id="rId11"/>
    <p:sldId id="278" r:id="rId12"/>
    <p:sldId id="270" r:id="rId13"/>
    <p:sldId id="280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9D0640-1931-41EC-890F-075A8A0C736C}" type="doc">
      <dgm:prSet loTypeId="urn:microsoft.com/office/officeart/2005/8/layout/matrix1" loCatId="matrix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9D075059-6540-457D-A6EA-141D27F603E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Задачи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развития</a:t>
          </a:r>
          <a:endParaRPr lang="ru-RU" dirty="0"/>
        </a:p>
      </dgm:t>
    </dgm:pt>
    <dgm:pt modelId="{D2409840-B4B0-483D-A725-2F9D5FC10BEE}" type="parTrans" cxnId="{0C8CAC04-3938-4022-A359-7F0C70C3D372}">
      <dgm:prSet/>
      <dgm:spPr/>
      <dgm:t>
        <a:bodyPr/>
        <a:lstStyle/>
        <a:p>
          <a:endParaRPr lang="ru-RU"/>
        </a:p>
      </dgm:t>
    </dgm:pt>
    <dgm:pt modelId="{07CF9DBE-5785-49EE-AB0F-2BD76F283358}" type="sibTrans" cxnId="{0C8CAC04-3938-4022-A359-7F0C70C3D372}">
      <dgm:prSet/>
      <dgm:spPr/>
      <dgm:t>
        <a:bodyPr/>
        <a:lstStyle/>
        <a:p>
          <a:endParaRPr lang="ru-RU"/>
        </a:p>
      </dgm:t>
    </dgm:pt>
    <dgm:pt modelId="{3B5CDA77-76FE-40FA-BA04-7F7C62E4AAD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развитие творческого воображения и мышления</a:t>
          </a:r>
          <a:endParaRPr lang="ru-RU" dirty="0"/>
        </a:p>
      </dgm:t>
    </dgm:pt>
    <dgm:pt modelId="{F7EDBF6F-BDE3-4D5D-80DC-C5B9D4075175}" type="parTrans" cxnId="{CCCD5CB8-09A2-4CA4-88BD-F1FCBFA135B4}">
      <dgm:prSet/>
      <dgm:spPr/>
      <dgm:t>
        <a:bodyPr/>
        <a:lstStyle/>
        <a:p>
          <a:endParaRPr lang="ru-RU"/>
        </a:p>
      </dgm:t>
    </dgm:pt>
    <dgm:pt modelId="{469EF572-1DBE-4DC2-80BB-27EF979268E4}" type="sibTrans" cxnId="{CCCD5CB8-09A2-4CA4-88BD-F1FCBFA135B4}">
      <dgm:prSet/>
      <dgm:spPr/>
      <dgm:t>
        <a:bodyPr/>
        <a:lstStyle/>
        <a:p>
          <a:endParaRPr lang="ru-RU"/>
        </a:p>
      </dgm:t>
    </dgm:pt>
    <dgm:pt modelId="{168AC932-40FA-404C-8099-DC8BF433AFC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обеспечение психологического благополучия и здоровья детей</a:t>
          </a:r>
          <a:endParaRPr lang="ru-RU" dirty="0"/>
        </a:p>
      </dgm:t>
    </dgm:pt>
    <dgm:pt modelId="{EC71796E-1D54-47AE-BB79-260D2868B306}" type="parTrans" cxnId="{C411F373-D503-484F-A585-5C4BDFA82A15}">
      <dgm:prSet/>
      <dgm:spPr/>
      <dgm:t>
        <a:bodyPr/>
        <a:lstStyle/>
        <a:p>
          <a:endParaRPr lang="ru-RU"/>
        </a:p>
      </dgm:t>
    </dgm:pt>
    <dgm:pt modelId="{B1859837-03E5-4253-93E8-D741D6D4D127}" type="sibTrans" cxnId="{C411F373-D503-484F-A585-5C4BDFA82A15}">
      <dgm:prSet/>
      <dgm:spPr/>
      <dgm:t>
        <a:bodyPr/>
        <a:lstStyle/>
        <a:p>
          <a:endParaRPr lang="ru-RU"/>
        </a:p>
      </dgm:t>
    </dgm:pt>
    <dgm:pt modelId="{8D1F0AC3-D1CB-4A3C-94C2-72885896A23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развитие коммуникативных навыков</a:t>
          </a:r>
          <a:endParaRPr lang="ru-RU" dirty="0"/>
        </a:p>
      </dgm:t>
    </dgm:pt>
    <dgm:pt modelId="{DD3C8153-1F05-4A52-8A31-E96A6AC1A07D}" type="parTrans" cxnId="{C306B0E3-9549-46E5-A0A0-222A212FF175}">
      <dgm:prSet/>
      <dgm:spPr/>
      <dgm:t>
        <a:bodyPr/>
        <a:lstStyle/>
        <a:p>
          <a:endParaRPr lang="ru-RU"/>
        </a:p>
      </dgm:t>
    </dgm:pt>
    <dgm:pt modelId="{60B428D2-4927-4AD4-A710-3AD198E534A8}" type="sibTrans" cxnId="{C306B0E3-9549-46E5-A0A0-222A212FF175}">
      <dgm:prSet/>
      <dgm:spPr/>
      <dgm:t>
        <a:bodyPr/>
        <a:lstStyle/>
        <a:p>
          <a:endParaRPr lang="ru-RU"/>
        </a:p>
      </dgm:t>
    </dgm:pt>
    <dgm:pt modelId="{7999F1A2-6985-4687-A4CB-F9C262E26510}">
      <dgm:prSet phldrT="[Текст]" phldr="1"/>
      <dgm:spPr/>
      <dgm:t>
        <a:bodyPr/>
        <a:lstStyle/>
        <a:p>
          <a:endParaRPr lang="ru-RU"/>
        </a:p>
      </dgm:t>
    </dgm:pt>
    <dgm:pt modelId="{5656E617-34CD-4304-BC47-D22867CDCC9A}" type="parTrans" cxnId="{04764875-0D05-4CA6-8DA1-1EC0EA6AAF43}">
      <dgm:prSet/>
      <dgm:spPr/>
      <dgm:t>
        <a:bodyPr/>
        <a:lstStyle/>
        <a:p>
          <a:endParaRPr lang="ru-RU"/>
        </a:p>
      </dgm:t>
    </dgm:pt>
    <dgm:pt modelId="{650B435F-067B-453C-A807-62A988A7708D}" type="sibTrans" cxnId="{04764875-0D05-4CA6-8DA1-1EC0EA6AAF43}">
      <dgm:prSet/>
      <dgm:spPr/>
      <dgm:t>
        <a:bodyPr/>
        <a:lstStyle/>
        <a:p>
          <a:endParaRPr lang="ru-RU"/>
        </a:p>
      </dgm:t>
    </dgm:pt>
    <dgm:pt modelId="{E087FA4B-8CD3-4358-A44B-380F357EB76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развитие  познавательных способностей</a:t>
          </a:r>
          <a:endParaRPr lang="ru-RU" dirty="0"/>
        </a:p>
      </dgm:t>
    </dgm:pt>
    <dgm:pt modelId="{1C515B89-882B-4111-89D0-9B82B7BA311D}" type="parTrans" cxnId="{D2917007-CF6E-4865-A28B-AD42728D1F68}">
      <dgm:prSet/>
      <dgm:spPr/>
      <dgm:t>
        <a:bodyPr/>
        <a:lstStyle/>
        <a:p>
          <a:endParaRPr lang="ru-RU"/>
        </a:p>
      </dgm:t>
    </dgm:pt>
    <dgm:pt modelId="{50D6DD6E-AF54-4792-AE30-E712F715A9F0}" type="sibTrans" cxnId="{D2917007-CF6E-4865-A28B-AD42728D1F68}">
      <dgm:prSet/>
      <dgm:spPr/>
      <dgm:t>
        <a:bodyPr/>
        <a:lstStyle/>
        <a:p>
          <a:endParaRPr lang="ru-RU"/>
        </a:p>
      </dgm:t>
    </dgm:pt>
    <dgm:pt modelId="{FC67ED28-7DC3-4A9B-B816-FBF234AAFE9C}">
      <dgm:prSet/>
      <dgm:spPr/>
      <dgm:t>
        <a:bodyPr/>
        <a:lstStyle/>
        <a:p>
          <a:endParaRPr lang="ru-RU"/>
        </a:p>
      </dgm:t>
    </dgm:pt>
    <dgm:pt modelId="{44C3363C-2ECC-4893-9DD4-D960C9209939}" type="parTrans" cxnId="{FFBA62CB-2281-4D6E-9E3F-8B50AC95C9A5}">
      <dgm:prSet/>
      <dgm:spPr/>
      <dgm:t>
        <a:bodyPr/>
        <a:lstStyle/>
        <a:p>
          <a:endParaRPr lang="ru-RU"/>
        </a:p>
      </dgm:t>
    </dgm:pt>
    <dgm:pt modelId="{8E47A934-E8CB-41ED-97D0-2D5D6AE7785C}" type="sibTrans" cxnId="{FFBA62CB-2281-4D6E-9E3F-8B50AC95C9A5}">
      <dgm:prSet/>
      <dgm:spPr/>
      <dgm:t>
        <a:bodyPr/>
        <a:lstStyle/>
        <a:p>
          <a:endParaRPr lang="ru-RU"/>
        </a:p>
      </dgm:t>
    </dgm:pt>
    <dgm:pt modelId="{A53EEDE9-4F4A-4E84-AD09-B5DFEEE30E7D}" type="pres">
      <dgm:prSet presAssocID="{B89D0640-1931-41EC-890F-075A8A0C736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53D6BE-FA39-4EC0-A789-742C0753C1D1}" type="pres">
      <dgm:prSet presAssocID="{B89D0640-1931-41EC-890F-075A8A0C736C}" presName="matrix" presStyleCnt="0"/>
      <dgm:spPr/>
      <dgm:t>
        <a:bodyPr/>
        <a:lstStyle/>
        <a:p>
          <a:endParaRPr lang="ru-RU"/>
        </a:p>
      </dgm:t>
    </dgm:pt>
    <dgm:pt modelId="{6B5E85F8-E117-4844-9FCE-18159FCCD196}" type="pres">
      <dgm:prSet presAssocID="{B89D0640-1931-41EC-890F-075A8A0C736C}" presName="tile1" presStyleLbl="node1" presStyleIdx="0" presStyleCnt="4" custLinFactNeighborX="1041" custLinFactNeighborY="-1214"/>
      <dgm:spPr/>
      <dgm:t>
        <a:bodyPr/>
        <a:lstStyle/>
        <a:p>
          <a:endParaRPr lang="ru-RU"/>
        </a:p>
      </dgm:t>
    </dgm:pt>
    <dgm:pt modelId="{CABB1A83-4F6C-4E05-9411-86BE4E48BDAF}" type="pres">
      <dgm:prSet presAssocID="{B89D0640-1931-41EC-890F-075A8A0C736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2A564-011E-4E0C-A5E1-C5F790AC4299}" type="pres">
      <dgm:prSet presAssocID="{B89D0640-1931-41EC-890F-075A8A0C736C}" presName="tile2" presStyleLbl="node1" presStyleIdx="1" presStyleCnt="4"/>
      <dgm:spPr/>
      <dgm:t>
        <a:bodyPr/>
        <a:lstStyle/>
        <a:p>
          <a:endParaRPr lang="ru-RU"/>
        </a:p>
      </dgm:t>
    </dgm:pt>
    <dgm:pt modelId="{E1319DC6-A6C7-43FF-94E4-A3809034DB3C}" type="pres">
      <dgm:prSet presAssocID="{B89D0640-1931-41EC-890F-075A8A0C736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7FAED-9992-4A79-8758-9E8BF9E81F09}" type="pres">
      <dgm:prSet presAssocID="{B89D0640-1931-41EC-890F-075A8A0C736C}" presName="tile3" presStyleLbl="node1" presStyleIdx="2" presStyleCnt="4" custLinFactNeighborX="1041" custLinFactNeighborY="-1079"/>
      <dgm:spPr/>
      <dgm:t>
        <a:bodyPr/>
        <a:lstStyle/>
        <a:p>
          <a:endParaRPr lang="ru-RU"/>
        </a:p>
      </dgm:t>
    </dgm:pt>
    <dgm:pt modelId="{91307E30-871E-4478-87F5-9FDF66B00073}" type="pres">
      <dgm:prSet presAssocID="{B89D0640-1931-41EC-890F-075A8A0C736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0A974E-D9B8-407B-B5AF-52F238CE88EF}" type="pres">
      <dgm:prSet presAssocID="{B89D0640-1931-41EC-890F-075A8A0C736C}" presName="tile4" presStyleLbl="node1" presStyleIdx="3" presStyleCnt="4" custLinFactNeighborX="0" custLinFactNeighborY="-1079"/>
      <dgm:spPr/>
      <dgm:t>
        <a:bodyPr/>
        <a:lstStyle/>
        <a:p>
          <a:endParaRPr lang="ru-RU"/>
        </a:p>
      </dgm:t>
    </dgm:pt>
    <dgm:pt modelId="{FA134E65-0748-4597-B244-3B778256612E}" type="pres">
      <dgm:prSet presAssocID="{B89D0640-1931-41EC-890F-075A8A0C736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7B2587-EE0E-4FD6-983F-3F241768AB39}" type="pres">
      <dgm:prSet presAssocID="{B89D0640-1931-41EC-890F-075A8A0C736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FBA62CB-2281-4D6E-9E3F-8B50AC95C9A5}" srcId="{9D075059-6540-457D-A6EA-141D27F603EA}" destId="{FC67ED28-7DC3-4A9B-B816-FBF234AAFE9C}" srcOrd="4" destOrd="0" parTransId="{44C3363C-2ECC-4893-9DD4-D960C9209939}" sibTransId="{8E47A934-E8CB-41ED-97D0-2D5D6AE7785C}"/>
    <dgm:cxn modelId="{81164763-A4D7-4081-BDDE-B64EDB4BA710}" type="presOf" srcId="{168AC932-40FA-404C-8099-DC8BF433AFCF}" destId="{8B72A564-011E-4E0C-A5E1-C5F790AC4299}" srcOrd="0" destOrd="0" presId="urn:microsoft.com/office/officeart/2005/8/layout/matrix1"/>
    <dgm:cxn modelId="{E9F29EE3-24D6-4FFD-B537-437CD4534D29}" type="presOf" srcId="{E087FA4B-8CD3-4358-A44B-380F357EB76D}" destId="{7C0A974E-D9B8-407B-B5AF-52F238CE88EF}" srcOrd="0" destOrd="0" presId="urn:microsoft.com/office/officeart/2005/8/layout/matrix1"/>
    <dgm:cxn modelId="{CCCD5CB8-09A2-4CA4-88BD-F1FCBFA135B4}" srcId="{9D075059-6540-457D-A6EA-141D27F603EA}" destId="{3B5CDA77-76FE-40FA-BA04-7F7C62E4AADC}" srcOrd="0" destOrd="0" parTransId="{F7EDBF6F-BDE3-4D5D-80DC-C5B9D4075175}" sibTransId="{469EF572-1DBE-4DC2-80BB-27EF979268E4}"/>
    <dgm:cxn modelId="{27B4A48D-B09F-4D37-B712-CC87B2ACBEE9}" type="presOf" srcId="{8D1F0AC3-D1CB-4A3C-94C2-72885896A23F}" destId="{61D7FAED-9992-4A79-8758-9E8BF9E81F09}" srcOrd="0" destOrd="0" presId="urn:microsoft.com/office/officeart/2005/8/layout/matrix1"/>
    <dgm:cxn modelId="{C306B0E3-9549-46E5-A0A0-222A212FF175}" srcId="{9D075059-6540-457D-A6EA-141D27F603EA}" destId="{8D1F0AC3-D1CB-4A3C-94C2-72885896A23F}" srcOrd="2" destOrd="0" parTransId="{DD3C8153-1F05-4A52-8A31-E96A6AC1A07D}" sibTransId="{60B428D2-4927-4AD4-A710-3AD198E534A8}"/>
    <dgm:cxn modelId="{D2917007-CF6E-4865-A28B-AD42728D1F68}" srcId="{9D075059-6540-457D-A6EA-141D27F603EA}" destId="{E087FA4B-8CD3-4358-A44B-380F357EB76D}" srcOrd="3" destOrd="0" parTransId="{1C515B89-882B-4111-89D0-9B82B7BA311D}" sibTransId="{50D6DD6E-AF54-4792-AE30-E712F715A9F0}"/>
    <dgm:cxn modelId="{40E1787F-6DA1-4A26-A579-97B2D8AD813D}" type="presOf" srcId="{9D075059-6540-457D-A6EA-141D27F603EA}" destId="{E37B2587-EE0E-4FD6-983F-3F241768AB39}" srcOrd="0" destOrd="0" presId="urn:microsoft.com/office/officeart/2005/8/layout/matrix1"/>
    <dgm:cxn modelId="{C589153A-35F1-4E73-86FB-6A83EC5C7809}" type="presOf" srcId="{E087FA4B-8CD3-4358-A44B-380F357EB76D}" destId="{FA134E65-0748-4597-B244-3B778256612E}" srcOrd="1" destOrd="0" presId="urn:microsoft.com/office/officeart/2005/8/layout/matrix1"/>
    <dgm:cxn modelId="{C411F373-D503-484F-A585-5C4BDFA82A15}" srcId="{9D075059-6540-457D-A6EA-141D27F603EA}" destId="{168AC932-40FA-404C-8099-DC8BF433AFCF}" srcOrd="1" destOrd="0" parTransId="{EC71796E-1D54-47AE-BB79-260D2868B306}" sibTransId="{B1859837-03E5-4253-93E8-D741D6D4D127}"/>
    <dgm:cxn modelId="{04764875-0D05-4CA6-8DA1-1EC0EA6AAF43}" srcId="{9D075059-6540-457D-A6EA-141D27F603EA}" destId="{7999F1A2-6985-4687-A4CB-F9C262E26510}" srcOrd="5" destOrd="0" parTransId="{5656E617-34CD-4304-BC47-D22867CDCC9A}" sibTransId="{650B435F-067B-453C-A807-62A988A7708D}"/>
    <dgm:cxn modelId="{7973E98D-4B75-41C6-86CA-54E1BBA92E99}" type="presOf" srcId="{168AC932-40FA-404C-8099-DC8BF433AFCF}" destId="{E1319DC6-A6C7-43FF-94E4-A3809034DB3C}" srcOrd="1" destOrd="0" presId="urn:microsoft.com/office/officeart/2005/8/layout/matrix1"/>
    <dgm:cxn modelId="{4FA7BECD-3347-4923-B25B-49837C5201F8}" type="presOf" srcId="{3B5CDA77-76FE-40FA-BA04-7F7C62E4AADC}" destId="{6B5E85F8-E117-4844-9FCE-18159FCCD196}" srcOrd="0" destOrd="0" presId="urn:microsoft.com/office/officeart/2005/8/layout/matrix1"/>
    <dgm:cxn modelId="{1540C3A6-F8FE-45C1-A03B-5C2D528FC78A}" type="presOf" srcId="{B89D0640-1931-41EC-890F-075A8A0C736C}" destId="{A53EEDE9-4F4A-4E84-AD09-B5DFEEE30E7D}" srcOrd="0" destOrd="0" presId="urn:microsoft.com/office/officeart/2005/8/layout/matrix1"/>
    <dgm:cxn modelId="{0C8CAC04-3938-4022-A359-7F0C70C3D372}" srcId="{B89D0640-1931-41EC-890F-075A8A0C736C}" destId="{9D075059-6540-457D-A6EA-141D27F603EA}" srcOrd="0" destOrd="0" parTransId="{D2409840-B4B0-483D-A725-2F9D5FC10BEE}" sibTransId="{07CF9DBE-5785-49EE-AB0F-2BD76F283358}"/>
    <dgm:cxn modelId="{C953D56C-8F9C-45E1-A788-0C9265D51039}" type="presOf" srcId="{8D1F0AC3-D1CB-4A3C-94C2-72885896A23F}" destId="{91307E30-871E-4478-87F5-9FDF66B00073}" srcOrd="1" destOrd="0" presId="urn:microsoft.com/office/officeart/2005/8/layout/matrix1"/>
    <dgm:cxn modelId="{98683456-26C8-4216-8952-F5FDE7CAB60E}" type="presOf" srcId="{3B5CDA77-76FE-40FA-BA04-7F7C62E4AADC}" destId="{CABB1A83-4F6C-4E05-9411-86BE4E48BDAF}" srcOrd="1" destOrd="0" presId="urn:microsoft.com/office/officeart/2005/8/layout/matrix1"/>
    <dgm:cxn modelId="{197CA0BF-2416-475C-A04D-73A43A2D24C2}" type="presParOf" srcId="{A53EEDE9-4F4A-4E84-AD09-B5DFEEE30E7D}" destId="{1553D6BE-FA39-4EC0-A789-742C0753C1D1}" srcOrd="0" destOrd="0" presId="urn:microsoft.com/office/officeart/2005/8/layout/matrix1"/>
    <dgm:cxn modelId="{1EB1DA12-D3C2-4C85-847D-A6D4DCB42B93}" type="presParOf" srcId="{1553D6BE-FA39-4EC0-A789-742C0753C1D1}" destId="{6B5E85F8-E117-4844-9FCE-18159FCCD196}" srcOrd="0" destOrd="0" presId="urn:microsoft.com/office/officeart/2005/8/layout/matrix1"/>
    <dgm:cxn modelId="{41371226-E4F9-4316-9B07-F07F0BD611C0}" type="presParOf" srcId="{1553D6BE-FA39-4EC0-A789-742C0753C1D1}" destId="{CABB1A83-4F6C-4E05-9411-86BE4E48BDAF}" srcOrd="1" destOrd="0" presId="urn:microsoft.com/office/officeart/2005/8/layout/matrix1"/>
    <dgm:cxn modelId="{F87DF37F-9725-4445-98A1-9837B1249279}" type="presParOf" srcId="{1553D6BE-FA39-4EC0-A789-742C0753C1D1}" destId="{8B72A564-011E-4E0C-A5E1-C5F790AC4299}" srcOrd="2" destOrd="0" presId="urn:microsoft.com/office/officeart/2005/8/layout/matrix1"/>
    <dgm:cxn modelId="{FB587987-AA7B-4A56-BBDF-E092A292E3C7}" type="presParOf" srcId="{1553D6BE-FA39-4EC0-A789-742C0753C1D1}" destId="{E1319DC6-A6C7-43FF-94E4-A3809034DB3C}" srcOrd="3" destOrd="0" presId="urn:microsoft.com/office/officeart/2005/8/layout/matrix1"/>
    <dgm:cxn modelId="{BE288D4A-C0B7-4D21-8C43-69CFDB914790}" type="presParOf" srcId="{1553D6BE-FA39-4EC0-A789-742C0753C1D1}" destId="{61D7FAED-9992-4A79-8758-9E8BF9E81F09}" srcOrd="4" destOrd="0" presId="urn:microsoft.com/office/officeart/2005/8/layout/matrix1"/>
    <dgm:cxn modelId="{9A91DE9D-A730-485E-BA03-7175622AFF8D}" type="presParOf" srcId="{1553D6BE-FA39-4EC0-A789-742C0753C1D1}" destId="{91307E30-871E-4478-87F5-9FDF66B00073}" srcOrd="5" destOrd="0" presId="urn:microsoft.com/office/officeart/2005/8/layout/matrix1"/>
    <dgm:cxn modelId="{DEF3FEAF-3E84-41A1-BCE3-426CCDC58BA3}" type="presParOf" srcId="{1553D6BE-FA39-4EC0-A789-742C0753C1D1}" destId="{7C0A974E-D9B8-407B-B5AF-52F238CE88EF}" srcOrd="6" destOrd="0" presId="urn:microsoft.com/office/officeart/2005/8/layout/matrix1"/>
    <dgm:cxn modelId="{611BDB86-B448-4BD9-892A-EEC3F9914715}" type="presParOf" srcId="{1553D6BE-FA39-4EC0-A789-742C0753C1D1}" destId="{FA134E65-0748-4597-B244-3B778256612E}" srcOrd="7" destOrd="0" presId="urn:microsoft.com/office/officeart/2005/8/layout/matrix1"/>
    <dgm:cxn modelId="{7ECB11E9-BE17-4149-AD25-1924D1274C29}" type="presParOf" srcId="{A53EEDE9-4F4A-4E84-AD09-B5DFEEE30E7D}" destId="{E37B2587-EE0E-4FD6-983F-3F241768AB3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5E85F8-E117-4844-9FCE-18159FCCD196}">
      <dsp:nvSpPr>
        <dsp:cNvPr id="0" name=""/>
        <dsp:cNvSpPr/>
      </dsp:nvSpPr>
      <dsp:spPr>
        <a:xfrm rot="16200000">
          <a:off x="872516" y="-833845"/>
          <a:ext cx="2047085" cy="3714776"/>
        </a:xfrm>
        <a:prstGeom prst="round1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развитие творческого воображения и мышления</a:t>
          </a:r>
          <a:endParaRPr lang="ru-RU" sz="2200" kern="1200" dirty="0"/>
        </a:p>
      </dsp:txBody>
      <dsp:txXfrm rot="5400000">
        <a:off x="38670" y="1"/>
        <a:ext cx="3714776" cy="1535314"/>
      </dsp:txXfrm>
    </dsp:sp>
    <dsp:sp modelId="{8B72A564-011E-4E0C-A5E1-C5F790AC4299}">
      <dsp:nvSpPr>
        <dsp:cNvPr id="0" name=""/>
        <dsp:cNvSpPr/>
      </dsp:nvSpPr>
      <dsp:spPr>
        <a:xfrm>
          <a:off x="3714776" y="0"/>
          <a:ext cx="3714776" cy="2047085"/>
        </a:xfrm>
        <a:prstGeom prst="round1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обеспечение психологического благополучия и здоровья детей</a:t>
          </a:r>
          <a:endParaRPr lang="ru-RU" sz="2200" kern="1200" dirty="0"/>
        </a:p>
      </dsp:txBody>
      <dsp:txXfrm>
        <a:off x="3714776" y="0"/>
        <a:ext cx="3714776" cy="1535314"/>
      </dsp:txXfrm>
    </dsp:sp>
    <dsp:sp modelId="{61D7FAED-9992-4A79-8758-9E8BF9E81F09}">
      <dsp:nvSpPr>
        <dsp:cNvPr id="0" name=""/>
        <dsp:cNvSpPr/>
      </dsp:nvSpPr>
      <dsp:spPr>
        <a:xfrm rot="10800000">
          <a:off x="38670" y="2024997"/>
          <a:ext cx="3714776" cy="2047085"/>
        </a:xfrm>
        <a:prstGeom prst="round1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развитие коммуникативных навыков</a:t>
          </a:r>
          <a:endParaRPr lang="ru-RU" sz="2200" kern="1200" dirty="0"/>
        </a:p>
      </dsp:txBody>
      <dsp:txXfrm rot="10800000">
        <a:off x="38670" y="2536768"/>
        <a:ext cx="3714776" cy="1535314"/>
      </dsp:txXfrm>
    </dsp:sp>
    <dsp:sp modelId="{7C0A974E-D9B8-407B-B5AF-52F238CE88EF}">
      <dsp:nvSpPr>
        <dsp:cNvPr id="0" name=""/>
        <dsp:cNvSpPr/>
      </dsp:nvSpPr>
      <dsp:spPr>
        <a:xfrm rot="5400000">
          <a:off x="4548621" y="1191152"/>
          <a:ext cx="2047085" cy="3714776"/>
        </a:xfrm>
        <a:prstGeom prst="round1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развитие  познавательных способностей</a:t>
          </a:r>
          <a:endParaRPr lang="ru-RU" sz="2200" kern="1200" dirty="0"/>
        </a:p>
      </dsp:txBody>
      <dsp:txXfrm rot="-5400000">
        <a:off x="3714775" y="2536768"/>
        <a:ext cx="3714776" cy="1535314"/>
      </dsp:txXfrm>
    </dsp:sp>
    <dsp:sp modelId="{E37B2587-EE0E-4FD6-983F-3F241768AB39}">
      <dsp:nvSpPr>
        <dsp:cNvPr id="0" name=""/>
        <dsp:cNvSpPr/>
      </dsp:nvSpPr>
      <dsp:spPr>
        <a:xfrm>
          <a:off x="2600343" y="1535314"/>
          <a:ext cx="2228865" cy="1023542"/>
        </a:xfrm>
        <a:prstGeom prst="roundRect">
          <a:avLst/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Задачи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развития</a:t>
          </a:r>
          <a:endParaRPr lang="ru-RU" sz="2200" kern="1200" dirty="0"/>
        </a:p>
      </dsp:txBody>
      <dsp:txXfrm>
        <a:off x="2650308" y="1585279"/>
        <a:ext cx="2128935" cy="923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9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71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53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6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17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8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6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27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96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45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46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91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358114" cy="2872910"/>
          </a:xfrm>
          <a:scene3d>
            <a:camera prst="orthographicFront"/>
            <a:lightRig rig="threePt" dir="t"/>
          </a:scene3d>
          <a:sp3d extrusionH="69850" contourW="31750">
            <a:bevelT/>
            <a:bevelB/>
            <a:contourClr>
              <a:schemeClr val="accent6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ru-RU" sz="3600" b="1" i="1" cap="none" dirty="0" smtClean="0">
                <a:solidFill>
                  <a:schemeClr val="accent6"/>
                </a:solidFill>
                <a:cs typeface="Aharoni" pitchFamily="2" charset="-79"/>
              </a:rPr>
              <a:t>Познавательная деятельность </a:t>
            </a:r>
            <a:br>
              <a:rPr lang="ru-RU" sz="3600" b="1" i="1" cap="none" dirty="0" smtClean="0">
                <a:solidFill>
                  <a:schemeClr val="accent6"/>
                </a:solidFill>
                <a:cs typeface="Aharoni" pitchFamily="2" charset="-79"/>
              </a:rPr>
            </a:br>
            <a:r>
              <a:rPr lang="ru-RU" sz="3600" b="1" i="1" cap="none" dirty="0" smtClean="0">
                <a:solidFill>
                  <a:schemeClr val="accent6"/>
                </a:solidFill>
                <a:cs typeface="Aharoni" pitchFamily="2" charset="-79"/>
              </a:rPr>
              <a:t>в старшем</a:t>
            </a:r>
            <a:br>
              <a:rPr lang="ru-RU" sz="3600" b="1" i="1" cap="none" dirty="0" smtClean="0">
                <a:solidFill>
                  <a:schemeClr val="accent6"/>
                </a:solidFill>
                <a:cs typeface="Aharoni" pitchFamily="2" charset="-79"/>
              </a:rPr>
            </a:br>
            <a:r>
              <a:rPr lang="ru-RU" sz="3600" b="1" i="1" cap="none" dirty="0" smtClean="0">
                <a:solidFill>
                  <a:schemeClr val="accent6"/>
                </a:solidFill>
                <a:cs typeface="Aharoni" pitchFamily="2" charset="-79"/>
              </a:rPr>
              <a:t>дошкольном возрасте</a:t>
            </a:r>
            <a:endParaRPr lang="ru-RU" sz="3600" b="1" i="1" cap="none" dirty="0">
              <a:solidFill>
                <a:schemeClr val="accent6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Карточки фиксации результатов</a:t>
            </a:r>
            <a:endParaRPr lang="ru-RU" dirty="0"/>
          </a:p>
        </p:txBody>
      </p:sp>
      <p:pic>
        <p:nvPicPr>
          <p:cNvPr id="4" name="Объект 3" descr="C:\Users\Alexandr\Desktop\ЭКСПЕРИМЕНТ\1029687_3.jpe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7638"/>
            <a:ext cx="3272830" cy="466511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2" descr="https://fsd.multiurok.ru/html/2018/12/17/s_5c17c2a33225d/1029687_6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nshds-ermakovo.crm.prosadiki.ru/media/2018/07/25/1240054791/image_image_1916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99066"/>
            <a:ext cx="3312368" cy="468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38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Карточки фиксации результатов</a:t>
            </a:r>
            <a:endParaRPr lang="ru-RU" sz="28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10956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презентаций в познавательной деятельности</a:t>
            </a:r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" y="1628175"/>
            <a:ext cx="4038600" cy="1971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" y="4156876"/>
            <a:ext cx="4104456" cy="19692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Объект 7"/>
          <p:cNvPicPr>
            <a:picLocks noGrp="1"/>
          </p:cNvPicPr>
          <p:nvPr>
            <p:ph sz="half" idx="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617192"/>
            <a:ext cx="3672408" cy="18653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4156876"/>
            <a:ext cx="3528392" cy="17655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6148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Закрепление знаний в рабочих тетрадях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1643050"/>
            <a:ext cx="2946862" cy="221118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1643050"/>
            <a:ext cx="2967644" cy="222365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87766" y="4149080"/>
            <a:ext cx="2987824" cy="22408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0470" y="4149081"/>
            <a:ext cx="2987824" cy="224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8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Закрепление знаний в </a:t>
            </a:r>
            <a:r>
              <a:rPr lang="ru-RU" sz="2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изодеятельности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285992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1571612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270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целью познавательной деятельности дошкольников является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свободной творческой личности ребенка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8089332"/>
              </p:ext>
            </p:extLst>
          </p:nvPr>
        </p:nvGraphicFramePr>
        <p:xfrm>
          <a:off x="857224" y="2214554"/>
          <a:ext cx="7429552" cy="4094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работы познавательной деятельности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09516"/>
            <a:ext cx="8229600" cy="33916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 этой работы реализуется в следующих трех блоках педагогического процесса: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специально организованные занятия по познавательной деятельности с включенными опытами по заданной теме;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совместная деятельность педагога с детьми;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свободная самостоятельная деятельность детей.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оборудование в уголке экспериментирования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625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приборы-помощники: лупы, весы, песочные часы, компас, магниты;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разнообразные сосуды из различных материалов (пластмасса, стекло, металл, керамика);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природный материал: камешки, глина, песок, ракушки, шишки, перья, мох, листья и др.;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утилизированный материал: проволока, кусочки кожи, меха, ткани, пластмассы, пробки и др.;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технические материалы: гайки, скрепки, болты, гвоздики и др.;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разные виды бумаги: обычная, картон, наждачная, копировальная и др.;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красители: пищевые и непищевые (гуашь, акварельные краски и др.);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медицинские материалы: пипетки, колбы, деревянные палочки, шприцы (без игл), мерные ложки, резиновые груши и др.;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прочие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зеркала, воздушные шары, крупы, мука, соль, сахар, цветные и прозрачные стекла, сито и др.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реализации познавательно-исследовательской деятельности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561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/>
              <a:t>Содержание</a:t>
            </a:r>
            <a:r>
              <a:rPr lang="ru-RU" sz="2200" dirty="0"/>
              <a:t>: информация об объектах и явлениях природы, предметах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/>
              <a:t>Мотив</a:t>
            </a:r>
            <a:r>
              <a:rPr lang="ru-RU" sz="2200" dirty="0"/>
              <a:t>: познавательные потребности, познавательный интерес, в основе которых лежит ориентировочный рефлекс "Что это?", "Что такое?" В старшем дошкольном возрасте познавательный интерес имеет направленность: "Узнать - научиться - познать"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/>
              <a:t>Средства</a:t>
            </a:r>
            <a:r>
              <a:rPr lang="ru-RU" sz="2200" dirty="0"/>
              <a:t>: язык, речь, </a:t>
            </a:r>
            <a:r>
              <a:rPr lang="ru-RU" sz="2200" dirty="0" smtClean="0"/>
              <a:t>поисковые действия</a:t>
            </a:r>
            <a:endParaRPr lang="ru-RU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/>
              <a:t>Формы</a:t>
            </a:r>
            <a:r>
              <a:rPr lang="ru-RU" sz="2200" dirty="0"/>
              <a:t>: элементарно-поисковая деятельность, опыты, эксперименты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/>
              <a:t>Условия</a:t>
            </a:r>
            <a:r>
              <a:rPr lang="ru-RU" sz="2200" dirty="0"/>
              <a:t>: постепенное усложнение, организация условий для самостоятельной и учебной деятельности, использование проблемных, </a:t>
            </a:r>
            <a:r>
              <a:rPr lang="ru-RU" sz="2200" dirty="0" smtClean="0"/>
              <a:t>ситуации</a:t>
            </a:r>
            <a:endParaRPr lang="ru-RU" sz="2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53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 познавательно-исследовательской деятельности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121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/>
              <a:t>живая природа: многообразие живых организмов и их приспособленность к окружающей среде.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200" b="1" i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/>
              <a:t>неживая природа: характерные особенности сезонов разных природно-климатических зон, воздух, почва, вода, магниты, звук, свет.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200" b="1" i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i="1" dirty="0" smtClean="0"/>
              <a:t>человек: функционирование организма, рукотворный мир, материалы и их свойства.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45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мнемосимволов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составлении описательного рассказа о свойствах изучаемого объекта </a:t>
            </a:r>
            <a:endParaRPr lang="ru-RU" sz="2800" dirty="0"/>
          </a:p>
        </p:txBody>
      </p:sp>
      <p:pic>
        <p:nvPicPr>
          <p:cNvPr id="1026" name="Picture 2" descr="https://ds04.infourok.ru/uploads/ex/00ef/00046dbe-6211d4e4/hello_html_m43e06a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5365" y="1916832"/>
            <a:ext cx="5933270" cy="448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опорных картинок для описания предметов и явлений окружающего мира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210787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Что это? Назови.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Это дерево или куст?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Это хвойное дерево или лиственное?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Какие у него есть части?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Есть ли у этого дерева/куста цветки? Плоды? Какие?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Какого они цвета и формы? Какого цвета и формы листья?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Что из него делают люди?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Какую пользу дерево/куст приносит животным и птицам? Растениям?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000" dirty="0" smtClean="0"/>
              <a:t>Что или кто может нанести вред деревьям и кустам?</a:t>
            </a:r>
          </a:p>
          <a:p>
            <a:pPr marL="457200" indent="-457200">
              <a:buFont typeface="+mj-lt"/>
              <a:buAutoNum type="arabicPeriod"/>
            </a:pPr>
            <a:endParaRPr lang="ru-RU" sz="1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1459806"/>
          </a:xfrm>
        </p:spPr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Что это? Назови каждый предмет. Назови обобщающим словом.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Это какая одежда?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Из каких частей состоит?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Какого цвета? Кто носит эту одежду?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В какое время года ее носят? Как называют такую одежду?</a:t>
            </a:r>
            <a:endParaRPr lang="ru-RU" sz="1000" dirty="0"/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Из какого материала изготовлена?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Люди каких профессий делают одежду?</a:t>
            </a:r>
            <a:endParaRPr lang="ru-RU" sz="1000" dirty="0"/>
          </a:p>
        </p:txBody>
      </p:sp>
      <p:pic>
        <p:nvPicPr>
          <p:cNvPr id="10" name="Picture 652"/>
          <p:cNvPicPr>
            <a:picLocks noGrp="1"/>
          </p:cNvPicPr>
          <p:nvPr>
            <p:ph sz="half" idx="2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  <a14:imgEffect>
                      <a14:brightnessContrast contras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27862" y="3163422"/>
            <a:ext cx="2402496" cy="3797748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3238"/>
          <p:cNvPicPr>
            <a:picLocks noGrp="1"/>
          </p:cNvPicPr>
          <p:nvPr>
            <p:ph sz="quarter" idx="4"/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5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  <a14:imgEffect>
                      <a14:brightnessContrast contras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75021" y="3350141"/>
            <a:ext cx="2442430" cy="3384377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054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Карточки-схемы опытов и экспериментов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000" b="1" dirty="0" smtClean="0"/>
              <a:t>Рассматривание и сравнение шишек сосны и ели</a:t>
            </a:r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r>
              <a:rPr lang="ru-RU" sz="1000" b="1" dirty="0"/>
              <a:t>Мокрый песок принимает любую нужную </a:t>
            </a:r>
            <a:r>
              <a:rPr lang="ru-RU" sz="1000" b="1" dirty="0" smtClean="0"/>
              <a:t>форму</a:t>
            </a:r>
          </a:p>
          <a:p>
            <a:endParaRPr lang="ru-RU" sz="1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000" b="1" dirty="0"/>
              <a:t>Выявление свойств </a:t>
            </a:r>
            <a:r>
              <a:rPr lang="ru-RU" sz="1000" b="1" dirty="0" smtClean="0"/>
              <a:t>металла</a:t>
            </a:r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endParaRPr lang="ru-RU" sz="1000" b="1" dirty="0"/>
          </a:p>
          <a:p>
            <a:endParaRPr lang="ru-RU" sz="1000" b="1" dirty="0" smtClean="0"/>
          </a:p>
          <a:p>
            <a:r>
              <a:rPr lang="ru-RU" sz="1000" b="1" dirty="0"/>
              <a:t>Воздух в </a:t>
            </a:r>
            <a:r>
              <a:rPr lang="ru-RU" sz="1000" b="1" dirty="0" smtClean="0"/>
              <a:t>человеке</a:t>
            </a:r>
          </a:p>
          <a:p>
            <a:endParaRPr lang="ru-RU" sz="1000" b="1" dirty="0"/>
          </a:p>
          <a:p>
            <a:endParaRPr lang="ru-RU" sz="1000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9486" y="1916831"/>
            <a:ext cx="2454027" cy="1874143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0632" y="4365104"/>
            <a:ext cx="2454027" cy="1761059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1916833"/>
            <a:ext cx="2520280" cy="187414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5" y="4365103"/>
            <a:ext cx="2520281" cy="1761059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642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siniy</Template>
  <TotalTime>703</TotalTime>
  <Words>522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Aharoni</vt:lpstr>
      <vt:lpstr>Arial</vt:lpstr>
      <vt:lpstr>Times New Roman</vt:lpstr>
      <vt:lpstr>Wingdings</vt:lpstr>
      <vt:lpstr>День Победы_06</vt:lpstr>
      <vt:lpstr>Познавательная деятельность  в старшем дошкольном возрасте</vt:lpstr>
      <vt:lpstr>Основной целью познавательной деятельности дошкольников является  развитие свободной творческой личности ребенка</vt:lpstr>
      <vt:lpstr>Формы работы познавательной деятельности</vt:lpstr>
      <vt:lpstr>Основное оборудование в уголке экспериментирования </vt:lpstr>
      <vt:lpstr>Алгоритм реализации познавательно-исследовательской деятельности</vt:lpstr>
      <vt:lpstr>Направления познавательно-исследовательской деятельности</vt:lpstr>
      <vt:lpstr>Использование мнемосимволов в составлении описательного рассказа о свойствах изучаемого объекта </vt:lpstr>
      <vt:lpstr>Использование опорных картинок для описания предметов и явлений окружающего мира</vt:lpstr>
      <vt:lpstr>Карточки-схемы опытов и экспериментов</vt:lpstr>
      <vt:lpstr>Карточки фиксации результатов</vt:lpstr>
      <vt:lpstr>Карточки фиксации результатов</vt:lpstr>
      <vt:lpstr>Использование презентаций в познавательной деятельности</vt:lpstr>
      <vt:lpstr>Закрепление знаний в рабочих тетрадях</vt:lpstr>
      <vt:lpstr>Закрепление знаний в изодеятельности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Vrachik</dc:creator>
  <cp:lastModifiedBy>*</cp:lastModifiedBy>
  <cp:revision>60</cp:revision>
  <dcterms:created xsi:type="dcterms:W3CDTF">2020-11-15T09:36:34Z</dcterms:created>
  <dcterms:modified xsi:type="dcterms:W3CDTF">2022-05-10T08:51:47Z</dcterms:modified>
</cp:coreProperties>
</file>