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6" r:id="rId6"/>
    <p:sldId id="265" r:id="rId7"/>
    <p:sldId id="267" r:id="rId8"/>
    <p:sldId id="268" r:id="rId9"/>
    <p:sldId id="270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6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91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16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89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84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94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10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83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5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49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5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44E33-C093-492A-AFC5-70CF4EBA1A3F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C67F-BB5E-44DD-BA82-61184C23C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82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355"/>
            <a:ext cx="9144000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692696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Franklin Gothic Medium" panose="020B0603020102020204" pitchFamily="34" charset="0"/>
              </a:rPr>
              <a:t>       «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Franklin Gothic Medium" panose="020B0603020102020204" pitchFamily="34" charset="0"/>
              </a:rPr>
              <a:t>Как хорошо уметь читать!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Franklin Gothic Medium" panose="020B0603020102020204" pitchFamily="34" charset="0"/>
              </a:rPr>
              <a:t>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Franklin Gothic Medium" panose="020B0603020102020204" pitchFamily="34" charset="0"/>
            </a:endParaRPr>
          </a:p>
        </p:txBody>
      </p:sp>
      <p:pic>
        <p:nvPicPr>
          <p:cNvPr id="1029" name="Picture 5" descr="C:\Users\михаил\Desktop\IMG_20220207_1008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86955"/>
            <a:ext cx="4440090" cy="30056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2555776" y="4769456"/>
            <a:ext cx="43033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 smtClean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dirty="0" smtClean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Подготовила:  Воспитатель Трутнева Н.В.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МДОУ № 200, г. Саратов</a:t>
            </a:r>
            <a:endParaRPr lang="ru-RU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87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8016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Заключительная часть:</a:t>
            </a:r>
            <a:r>
              <a:rPr kumimoji="0" lang="ru-RU" sz="2400" b="0" i="0" u="sng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возвращение к началу  произведения;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2000" kern="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р</a:t>
            </a:r>
            <a:r>
              <a:rPr lang="ru-RU" sz="2000" kern="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азыгрывание наиболее понравившихся отрывков по ролям.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</p:txBody>
      </p:sp>
      <p:pic>
        <p:nvPicPr>
          <p:cNvPr id="3075" name="Picture 3" descr="C:\Users\михаил\Desktop\ФОТО Наш садик\К дню библиотек\IMG-4745cb92000758076dda030862d291f9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5898"/>
            <a:ext cx="4680520" cy="4035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9062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" y="3651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михаил\Desktop\ФОТО Наш садик\К дню библиотек\IMG_20211022_1400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672408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099" name="Picture 3" descr="C:\Users\михаил\Desktop\ФОТО Наш садик\К дню библиотек\IMG-13ce1f5e9ecb6048d646f023343e840b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712294"/>
            <a:ext cx="4105250" cy="4156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3946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24" y="41336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михаил\Desktop\IMG_20220207_100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372257" cy="33354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3" name="Picture 3" descr="C:\Users\михаил\Desktop\IMG_20220207_1017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98" y="764704"/>
            <a:ext cx="3276364" cy="37804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503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михаил\Desktop\IMG-20220207-WA0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384376" cy="45125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148" name="Picture 4" descr="C:\Users\михаил\Desktop\ФОТО Наш садик\К дню библиотек\IMG-324c51947b0ead5371f8bcf801067d0f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57" y="1138238"/>
            <a:ext cx="4450718" cy="3010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9285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михаил\Desktop\Новая папка\Фотки для през\IMG_20210316_0951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3096344" cy="32411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171" name="Picture 3" descr="C:\Users\михаил\Desktop\Новая папка\Фотки для през\IMG_20210325_1638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1052736"/>
            <a:ext cx="3457178" cy="37592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4594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-209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871377"/>
            <a:ext cx="698477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u="sng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altLang="ru-RU" sz="2400" b="1" u="sng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altLang="ru-RU" sz="2400" b="1" u="sng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ознакомлению </a:t>
            </a: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художественной литературой, с </a:t>
            </a: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опорой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формы 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 позволяет: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активное желание читать, развивать интерес и любовь к книге;</a:t>
            </a:r>
            <a:endParaRPr lang="ru-RU" altLang="ru-RU" b="1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уровень познавательного, речевого,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психоэмоционального  </a:t>
            </a: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предпосылки для реализации творческих способностей, самовыражения;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детям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подготовиться к реальной жизни,  усиливает интерес к внутреннему миру людей,  обогащает духовный мир детей.</a:t>
            </a:r>
            <a:endParaRPr lang="ru-RU" altLang="ru-RU" b="1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65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7776864" cy="5880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Franklin Gothic Medium" panose="020B0603020102020204" pitchFamily="34" charset="0"/>
                <a:ea typeface="Times New Roman"/>
              </a:rPr>
              <a:t>Используемая литература:</a:t>
            </a:r>
            <a:endParaRPr lang="ru-RU" sz="1600" dirty="0">
              <a:solidFill>
                <a:srgbClr val="FF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1. Андреев, Н. П. Русский фольклор / Н. П. Андреев. – М., 2013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2.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Гурович Л. М. Ребенок и книга: Книга для воспитателя детского сада. М.: Просвещение, 2002. 64 с.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3.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Логинова, В. И. </a:t>
            </a:r>
            <a:r>
              <a:rPr lang="ru-RU" dirty="0" err="1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Саморукова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, П. Г. Дошкольная педагогика/ В. И. Логинова, П. Г. </a:t>
            </a:r>
            <a:r>
              <a:rPr lang="ru-RU" dirty="0" err="1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Саморукова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. – М., 2012</a:t>
            </a: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.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4.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Ушакова О. Г. Знакомим дошкольника с литературой. М., 2008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5.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Федоренко Л. П. Методика развития речи детей дошкольного возраста. М., Просвещение, 2007. 239 с.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6. </a:t>
            </a:r>
            <a:r>
              <a:rPr lang="ru-RU" dirty="0" err="1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Боголюбская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 М. К., Шевченко В. В. Художественное чтение и рассказывание в детском саду. Изд. -3-в. М., «Просвещение», 2013.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7.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 Герасимова А. С. Уникальное руководство по развитию речи / Под ред. Б. Ф. Сергеева. – 2-е изд. – М.: Айрис – Пресс, 2012.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8.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 Логинова В. И., Максаков А. И., Попова М. И., Развитие речи детей дошкольного возраста: Пособие для воспитателя детского сада. М.: Просвещение, 2014., 223с.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 indent="450850" algn="just"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9. </a:t>
            </a:r>
            <a:r>
              <a:rPr lang="ru-RU" dirty="0">
                <a:solidFill>
                  <a:srgbClr val="C00000"/>
                </a:solidFill>
                <a:latin typeface="Franklin Gothic Medium" panose="020B0603020102020204" pitchFamily="34" charset="0"/>
                <a:ea typeface="Times New Roman"/>
              </a:rPr>
              <a:t>Ушакова О. С., Струнина Е. М. Методика развития речи детей дошкольного возраста. Учебно-методическое пособие для воспитателей дошкольных учреждений. – М.: Издательство Центр ВЛАДОС, 2014.</a:t>
            </a:r>
            <a:endParaRPr lang="ru-RU" sz="1600" dirty="0">
              <a:solidFill>
                <a:srgbClr val="C00000"/>
              </a:solidFill>
              <a:latin typeface="Franklin Gothic Medium" panose="020B0603020102020204" pitchFamily="34" charset="0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C00000"/>
                </a:solidFill>
                <a:latin typeface="Franklin Gothic Medium" panose="020B0603020102020204" pitchFamily="34" charset="0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5610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Я\Pictures\1528514857_2545-gifka-spasib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84076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54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77" y="1"/>
            <a:ext cx="9156177" cy="688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836712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…Что бы вы не делали,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чем бы вы не занимались,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вам всегда понадобится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умный и верный помощник – книга!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                                            С.Я. Маршак</a:t>
            </a:r>
            <a:endParaRPr lang="ru-RU" sz="32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48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22" y="-145181"/>
            <a:ext cx="9343550" cy="700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0267" y="836712"/>
            <a:ext cx="8416471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b="1" u="sng" dirty="0" smtClean="0">
              <a:solidFill>
                <a:srgbClr val="C00000"/>
              </a:solidFill>
            </a:endParaRPr>
          </a:p>
          <a:p>
            <a:endParaRPr lang="ru-RU" sz="2000" b="1" u="sng" dirty="0">
              <a:solidFill>
                <a:srgbClr val="C00000"/>
              </a:solidFill>
            </a:endParaRPr>
          </a:p>
          <a:p>
            <a:r>
              <a:rPr lang="ru-RU" sz="20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ЦЕЛИ И ЗАДАЧИ РАБОТЫ ПО ОЗНАКОМЛЕНИЮ ДЕТЕЙ С ЛИТЕРАТУРОЙ:</a:t>
            </a: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ОТКРЫТЬ РЕБЁНКУ МИР СЛОВЕСНОГО ИСКУССТВА;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ЭМОЦИОНАЛЬНО ОТКЛИКАТЬСЯ НА ВООБРАЖАЕМЫЕ СОБЫТИЯ;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СОДЕЙСТВОВАТЬ И СОПЕРЕЖИВАТЬ ГЕРОЯМ, Т.Е. ЗАЛОЖИТЬ ОСНОВУ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 ЛИТЕРАТУРНОГО РАЗВИТИЯ ДЕТЕЙ, СТАНОВЛЕНИЯ  ИХ , КАК БУДУЩИХ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ЧИТАТЕЛЕЙ;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РАЗВИВАТЬ ПОЭТИЧЕСКИЙ СЛУХ;  СПОСОБНОСТЬ УЛАВЛИВАТЬ 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РИТМИЧНОСТЬ РЕЧИ, ЕЁ ЗВУЧНОСТЬ И МУЗЫКАЛЬНОСТЬ;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ВОСПИТАТЬ ИНТЕРЕС И ЛЮБОВЬ К КНИГЕ, УМЕНИЕ  ЕЁ СЛУШАТЬ 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И ПОНИМАТЬ.</a:t>
            </a:r>
          </a:p>
        </p:txBody>
      </p:sp>
    </p:spTree>
    <p:extLst>
      <p:ext uri="{BB962C8B-B14F-4D97-AF65-F5344CB8AC3E}">
        <p14:creationId xmlns:p14="http://schemas.microsoft.com/office/powerpoint/2010/main" val="82514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620688"/>
            <a:ext cx="857080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ФОРМЫ РАБОТЫ С КНИГОЙ В ДЕТСКОМ САДУ:</a:t>
            </a:r>
          </a:p>
          <a:p>
            <a:endParaRPr lang="ru-RU" sz="2000" b="1" dirty="0" smtClean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МЕТОДИКУ ОЗНАКОМЛЕНИЯ С ХУДОЖЕСТВЕННОЙ ЛИТЕРАТУРОЙ 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В ДОУ  МОЖНО  ВЫДЕЛИТЬ  В ДВЕ ОСНОВНЫЕ ФОРМЫ:</a:t>
            </a:r>
          </a:p>
          <a:p>
            <a:r>
              <a:rPr lang="ru-RU" sz="2000" b="1" i="1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                                                              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51720" y="2128793"/>
            <a:ext cx="2477158" cy="11561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08932" y="2128793"/>
            <a:ext cx="2195316" cy="11561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95536" y="3284984"/>
            <a:ext cx="3888432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3284984"/>
            <a:ext cx="4018212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67544" y="3573016"/>
            <a:ext cx="39290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ЧТЕНИЕ И РАССКАЗЫВАНИЕ ХУДОЖЕСТВЕННОЙ ЛИТЕРАТУРЫ И ЗАУЧИВАНИЕ СТИХОТВОРЕНИЙ  В НЕПОСРЕДСТВЕННО ОБРАЗОВАТЕЛЬНОЙ  </a:t>
            </a:r>
          </a:p>
          <a:p>
            <a:r>
              <a:rPr lang="ru-RU" sz="14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ДЕЯТЕЛЬНОСТИ.</a:t>
            </a:r>
          </a:p>
          <a:p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3861048"/>
            <a:ext cx="4178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+mj-lt"/>
              </a:rPr>
              <a:t>ИСПОЛЬЗОВАНИЕ ЛИТЕРАТУРНЫХ ПРОИЗВЕДЕНИЙ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+mj-lt"/>
              </a:rPr>
              <a:t>И ПРОИЗВЕДЕНИЙ УСТНОГО НАРОДНОГО ТВОРЧЕСТВА В РАЗНЫХ ВИДАХ ДЕЯТЕЛЬНОСТИ В ТЕЧЕНИЕ ДНЯ. </a:t>
            </a:r>
            <a:endParaRPr lang="ru-RU" sz="1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353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6"/>
            <a:ext cx="7848872" cy="951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u="sng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Методы работы по приобщению детей </a:t>
            </a:r>
            <a:r>
              <a:rPr lang="ru-RU" altLang="ru-RU" sz="24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к чтению книг:</a:t>
            </a:r>
          </a:p>
          <a:p>
            <a:pPr>
              <a:lnSpc>
                <a:spcPct val="90000"/>
              </a:lnSpc>
            </a:pPr>
            <a:r>
              <a:rPr lang="ru-RU" altLang="ru-RU" u="sng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Словесные: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Чтение художественных произведений;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Беседы по прочитанному;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Вопросы к детям по содержанию произведений;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Заучивание наизусть;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Пересказ произведений;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Выразительное чтение.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  </a:t>
            </a:r>
            <a:r>
              <a:rPr lang="ru-RU" altLang="ru-RU" u="sng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Практико-действенные:</a:t>
            </a:r>
            <a:endParaRPr lang="ru-RU" altLang="ru-RU" u="sng" dirty="0">
              <a:solidFill>
                <a:srgbClr val="FF000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игры-драматизации;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Дидактические,  сюжетно-ролевые 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игры;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Инсценировка;</a:t>
            </a:r>
            <a:endParaRPr lang="ru-RU" altLang="ru-RU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Изображение прочитанного в изобразительной деятельности (рисовании, лепке, аппликации);</a:t>
            </a:r>
          </a:p>
          <a:p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-Театрализованная 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деятельность. </a:t>
            </a:r>
          </a:p>
          <a:p>
            <a:r>
              <a:rPr lang="ru-RU" altLang="ru-RU" u="sng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Наглядные: </a:t>
            </a:r>
          </a:p>
          <a:p>
            <a:pPr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Показ иллюстраций, картинок, игрушек;</a:t>
            </a:r>
          </a:p>
          <a:p>
            <a:pPr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Просмотр </a:t>
            </a: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мультфильмов;</a:t>
            </a:r>
            <a:endParaRPr lang="ru-RU" altLang="ru-RU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>
              <a:buFontTx/>
              <a:buChar char="-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Оформление выставок;</a:t>
            </a:r>
          </a:p>
          <a:p>
            <a:endParaRPr lang="ru-RU" altLang="ru-RU" sz="2400" dirty="0" smtClean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endParaRPr lang="ru-RU" altLang="ru-RU" sz="2400" b="1" dirty="0">
              <a:solidFill>
                <a:srgbClr val="C00000"/>
              </a:solidFill>
            </a:endParaRPr>
          </a:p>
          <a:p>
            <a:endParaRPr lang="ru-RU" altLang="ru-RU" sz="2400" b="1" dirty="0" smtClean="0">
              <a:solidFill>
                <a:srgbClr val="C00000"/>
              </a:solidFill>
            </a:endParaRPr>
          </a:p>
          <a:p>
            <a:endParaRPr lang="ru-RU" altLang="ru-RU" sz="2400" b="1" dirty="0">
              <a:solidFill>
                <a:srgbClr val="C00000"/>
              </a:solidFill>
            </a:endParaRPr>
          </a:p>
          <a:p>
            <a:endParaRPr lang="ru-RU" altLang="ru-RU" sz="2400" b="1" dirty="0" smtClean="0">
              <a:solidFill>
                <a:srgbClr val="C00000"/>
              </a:solidFill>
            </a:endParaRPr>
          </a:p>
          <a:p>
            <a:endParaRPr lang="ru-RU" altLang="ru-RU" sz="2400" b="1" dirty="0">
              <a:solidFill>
                <a:srgbClr val="C00000"/>
              </a:solidFill>
            </a:endParaRPr>
          </a:p>
          <a:p>
            <a:endParaRPr lang="ru-RU" altLang="ru-RU" sz="2400" b="1" dirty="0" smtClean="0">
              <a:solidFill>
                <a:srgbClr val="C00000"/>
              </a:solidFill>
            </a:endParaRPr>
          </a:p>
          <a:p>
            <a:endParaRPr lang="ru-RU" altLang="ru-RU" sz="2400" b="1" dirty="0">
              <a:solidFill>
                <a:srgbClr val="C00000"/>
              </a:solidFill>
            </a:endParaRPr>
          </a:p>
          <a:p>
            <a:endParaRPr lang="ru-RU" altLang="ru-RU" sz="2400" b="1" dirty="0">
              <a:solidFill>
                <a:srgbClr val="C00000"/>
              </a:solidFill>
            </a:endParaRPr>
          </a:p>
          <a:p>
            <a:r>
              <a:rPr lang="ru-RU" altLang="ru-RU" sz="2400" b="1" dirty="0">
                <a:solidFill>
                  <a:srgbClr val="0070C0"/>
                </a:solidFill>
              </a:rPr>
              <a:t/>
            </a:r>
            <a:br>
              <a:rPr lang="ru-RU" altLang="ru-RU" sz="2400" b="1" dirty="0">
                <a:solidFill>
                  <a:srgbClr val="0070C0"/>
                </a:solidFill>
              </a:rPr>
            </a:br>
            <a:r>
              <a:rPr lang="ru-RU" altLang="ru-RU" sz="2400" b="1" dirty="0">
                <a:solidFill>
                  <a:srgbClr val="C00000"/>
                </a:solidFill>
              </a:rPr>
              <a:t/>
            </a:r>
            <a:br>
              <a:rPr lang="ru-RU" altLang="ru-RU" sz="2400" b="1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08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496944" cy="7561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Приемы работы </a:t>
            </a:r>
            <a:r>
              <a:rPr lang="ru-RU" altLang="ru-RU" sz="2800" b="1" u="sng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с </a:t>
            </a:r>
            <a:r>
              <a:rPr lang="ru-RU" altLang="ru-RU" sz="28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художественной литературой:</a:t>
            </a:r>
          </a:p>
          <a:p>
            <a:pPr algn="ctr"/>
            <a:endParaRPr lang="ru-RU" altLang="ru-RU" sz="2800" b="1" u="sng" dirty="0" smtClean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Выделение 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основной идеи произведения;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Определение характера героев;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Узнавание произведения по отрывку;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Разыгрывание фрагментов</a:t>
            </a: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; инсценировка по ролям;</a:t>
            </a:r>
            <a:endParaRPr lang="ru-RU" altLang="ru-RU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Подбор </a:t>
            </a:r>
            <a:r>
              <a:rPr lang="ru-RU" altLang="ru-RU" dirty="0" err="1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потешек</a:t>
            </a: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, пословиц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, поговорок, картинок к тексту;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Отгадывание </a:t>
            </a: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загадок;</a:t>
            </a:r>
            <a:endParaRPr lang="ru-RU" altLang="ru-RU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Рассматривание иллюстраций.</a:t>
            </a:r>
          </a:p>
          <a:p>
            <a:pPr>
              <a:lnSpc>
                <a:spcPct val="90000"/>
              </a:lnSpc>
            </a:pP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Анализ произведения учит 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детей вдумываться, </a:t>
            </a: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вслушиваться, 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видеть глубину содержания, следить за мыслью автора, выявить степень </a:t>
            </a: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понимания 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детьми услышанного, скорректировать их восприятие, ответить на детские вопросы.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    При работе над </a:t>
            </a:r>
            <a:r>
              <a:rPr lang="ru-RU" altLang="ru-RU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прочитанным </a:t>
            </a:r>
            <a:r>
              <a:rPr lang="ru-RU" altLang="ru-RU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педагог учит детей тому, как надо поступить, воспитывает в них положительные качества, учит правильно выражать свои мысли, оформлять высказывание.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ru-RU" altLang="ru-RU" sz="2400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C00000"/>
              </a:solidFill>
              <a:latin typeface="+mj-lt"/>
            </a:endParaRPr>
          </a:p>
          <a:p>
            <a:endParaRPr lang="ru-RU" sz="2400" b="1" dirty="0">
              <a:solidFill>
                <a:srgbClr val="C00000"/>
              </a:solidFill>
              <a:latin typeface="+mj-lt"/>
            </a:endParaRPr>
          </a:p>
          <a:p>
            <a:endParaRPr lang="ru-RU" sz="2400" b="1" dirty="0" smtClean="0">
              <a:solidFill>
                <a:srgbClr val="C00000"/>
              </a:solidFill>
              <a:latin typeface="+mj-lt"/>
            </a:endParaRPr>
          </a:p>
          <a:p>
            <a:endParaRPr lang="ru-RU" sz="2400" b="1" dirty="0">
              <a:solidFill>
                <a:srgbClr val="C00000"/>
              </a:solidFill>
              <a:latin typeface="+mj-lt"/>
            </a:endParaRPr>
          </a:p>
          <a:p>
            <a:endParaRPr lang="ru-RU" sz="2400" b="1" dirty="0" smtClean="0">
              <a:solidFill>
                <a:srgbClr val="C00000"/>
              </a:solidFill>
              <a:latin typeface="+mj-lt"/>
            </a:endParaRPr>
          </a:p>
          <a:p>
            <a:endParaRPr lang="ru-RU" sz="2400" b="1" dirty="0">
              <a:solidFill>
                <a:srgbClr val="C00000"/>
              </a:solidFill>
              <a:latin typeface="+mj-lt"/>
            </a:endParaRPr>
          </a:p>
          <a:p>
            <a:endParaRPr lang="ru-RU" sz="2400" b="1" dirty="0" smtClean="0">
              <a:solidFill>
                <a:srgbClr val="C00000"/>
              </a:solidFill>
              <a:latin typeface="+mj-lt"/>
            </a:endParaRPr>
          </a:p>
          <a:p>
            <a:endParaRPr lang="ru-RU" sz="2400" b="1" dirty="0" smtClean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908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748883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Работа </a:t>
            </a:r>
            <a:r>
              <a:rPr lang="ru-RU" altLang="ru-RU" sz="2800" b="1" u="sng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по приобщению детей к чтению </a:t>
            </a:r>
            <a:r>
              <a:rPr lang="ru-RU" altLang="ru-RU" sz="28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 и просмотру  книг в </a:t>
            </a:r>
            <a:r>
              <a:rPr lang="ru-RU" altLang="ru-RU" sz="2800" b="1" u="sng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свободное от </a:t>
            </a:r>
            <a:r>
              <a:rPr lang="ru-RU" altLang="ru-RU" sz="28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НОД  время:</a:t>
            </a:r>
            <a:endParaRPr lang="ru-RU" altLang="ru-RU" sz="2800" b="1" u="sng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altLang="ru-RU" b="1" dirty="0">
              <a:solidFill>
                <a:srgbClr val="0070C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Создание макетов  для настольного театра;</a:t>
            </a:r>
            <a:endParaRPr lang="ru-RU" altLang="ru-RU" sz="2400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Участие в тематических выставках;</a:t>
            </a:r>
            <a:endParaRPr lang="ru-RU" altLang="ru-RU" sz="2400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24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Устройство «Ателье по ремонту  книг»;</a:t>
            </a:r>
            <a:endParaRPr lang="ru-RU" altLang="ru-RU" sz="2400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Проведение недели детской книги;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Экскурсия в библиотеку СОШ </a:t>
            </a:r>
            <a:r>
              <a:rPr lang="ru-RU" altLang="ru-RU" sz="24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№55;</a:t>
            </a:r>
            <a:endParaRPr lang="ru-RU" altLang="ru-RU" sz="2400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Создание библиотеки в группе;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24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Сотрудничество с детской городской библиотекой</a:t>
            </a:r>
            <a:r>
              <a:rPr lang="ru-RU" altLang="ru-RU" sz="2400" b="1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163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32657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Структура </a:t>
            </a:r>
            <a:r>
              <a:rPr lang="ru-RU" sz="24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 НОД  </a:t>
            </a:r>
            <a:r>
              <a:rPr lang="ru-RU" sz="2400" b="1" u="sng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по ознакомлению детей </a:t>
            </a:r>
            <a:r>
              <a:rPr lang="ru-RU" sz="24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                                                   с </a:t>
            </a:r>
            <a:r>
              <a:rPr lang="ru-RU" sz="2400" b="1" u="sng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художественной </a:t>
            </a:r>
            <a:r>
              <a:rPr lang="ru-RU" sz="2400" b="1" u="sng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литературой:</a:t>
            </a:r>
          </a:p>
          <a:p>
            <a:pPr algn="ctr"/>
            <a:endParaRPr lang="ru-RU" sz="2400" b="1" u="sng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2400" b="1" u="sng" dirty="0" smtClean="0">
              <a:solidFill>
                <a:srgbClr val="C00000"/>
              </a:solidFill>
            </a:endParaRPr>
          </a:p>
          <a:p>
            <a:pPr algn="ctr"/>
            <a:endParaRPr lang="ru-RU" sz="2400" b="1" u="sng" dirty="0">
              <a:solidFill>
                <a:srgbClr val="C00000"/>
              </a:solidFill>
            </a:endParaRPr>
          </a:p>
          <a:p>
            <a:pPr algn="ctr"/>
            <a:endParaRPr lang="ru-RU" sz="2400" b="1" u="sng" dirty="0" smtClean="0">
              <a:solidFill>
                <a:srgbClr val="C00000"/>
              </a:solidFill>
            </a:endParaRPr>
          </a:p>
          <a:p>
            <a:pPr algn="ctr"/>
            <a:endParaRPr lang="ru-RU" sz="2400" b="1" u="sng" dirty="0">
              <a:solidFill>
                <a:srgbClr val="C00000"/>
              </a:solidFill>
            </a:endParaRPr>
          </a:p>
          <a:p>
            <a:pPr algn="ctr"/>
            <a:endParaRPr lang="ru-RU" sz="2400" b="1" u="sng" dirty="0" smtClean="0">
              <a:solidFill>
                <a:srgbClr val="C00000"/>
              </a:solidFill>
            </a:endParaRPr>
          </a:p>
          <a:p>
            <a:pPr algn="ctr"/>
            <a:endParaRPr lang="ru-RU" sz="2400" b="1" u="sng" dirty="0">
              <a:solidFill>
                <a:srgbClr val="C00000"/>
              </a:solidFill>
            </a:endParaRPr>
          </a:p>
          <a:p>
            <a:pPr algn="ctr"/>
            <a:endParaRPr lang="ru-RU" sz="2400" b="1" u="sng" dirty="0" smtClean="0">
              <a:solidFill>
                <a:srgbClr val="C00000"/>
              </a:solidFill>
            </a:endParaRPr>
          </a:p>
          <a:p>
            <a:pPr algn="ctr"/>
            <a:endParaRPr lang="ru-RU" sz="2400" b="1" u="sng" dirty="0">
              <a:solidFill>
                <a:srgbClr val="C00000"/>
              </a:solidFill>
            </a:endParaRPr>
          </a:p>
          <a:p>
            <a:pPr algn="ctr"/>
            <a:endParaRPr lang="ru-RU" sz="24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72008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Введение  (вступительная часть)</a:t>
            </a:r>
            <a:endParaRPr lang="ru-RU" sz="20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показ </a:t>
            </a: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обложки, картинки;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напоминание аналогичного сюжета;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краткая </a:t>
            </a: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вступительная беседа;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использование </a:t>
            </a: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устного народного творчества; </a:t>
            </a:r>
            <a:endParaRPr lang="ru-RU" sz="2000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напоминание </a:t>
            </a: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знакомых произведений данного автора;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создание </a:t>
            </a: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игровых ситуаций;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постановка проблемного вопроса;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объяснение непонятных слов.</a:t>
            </a:r>
          </a:p>
        </p:txBody>
      </p:sp>
    </p:spTree>
    <p:extLst>
      <p:ext uri="{BB962C8B-B14F-4D97-AF65-F5344CB8AC3E}">
        <p14:creationId xmlns:p14="http://schemas.microsoft.com/office/powerpoint/2010/main" val="160954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ихаил\Desktop\Новая папка\1613646431_33-p-fon-dlya-prezentatsii-literaturnoe-chteni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7463"/>
            <a:ext cx="9101137" cy="682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48680"/>
            <a:ext cx="48965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Основная часть</a:t>
            </a:r>
            <a:endParaRPr kumimoji="0" lang="ru-RU" sz="2400" b="0" i="0" u="sng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5" y="1124744"/>
            <a:ext cx="7128791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чтение художественного произведения;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беседа с детьми по содержанию, которая направлена на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:</a:t>
            </a:r>
            <a:endParaRPr kumimoji="0" lang="ru-RU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понимание замысла произведения;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воспроизведение содержания текста;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0" u="sng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Вопросы: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связаны с сюжетом или образом героя;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помогают</a:t>
            </a:r>
            <a:r>
              <a:rPr kumimoji="0" lang="ru-RU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</a:t>
            </a: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выразить эмоциональное отношение детей;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обращают внимание на мотив поступка, внешний облик</a:t>
            </a:r>
            <a:r>
              <a:rPr kumimoji="0" lang="ru-RU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действующих </a:t>
            </a: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героев,</a:t>
            </a:r>
            <a:r>
              <a:rPr kumimoji="0" lang="ru-RU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</a:t>
            </a: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на  их  сравнение,</a:t>
            </a:r>
            <a:r>
              <a:rPr kumimoji="0" lang="ru-RU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</a:t>
            </a: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их поведение.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позволяют ввести дошкольников в ситуацию, которая сложилась в произведении, сделать их участниками событий;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побуждают вспомнить автора произведения;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</a:rPr>
              <a:t>      — обращают внимание на речевые средства и особенности   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kern="0" dirty="0">
                <a:solidFill>
                  <a:srgbClr val="C00000"/>
                </a:solidFill>
                <a:latin typeface="Franklin Gothic Medium" panose="020B0603020102020204" pitchFamily="34" charset="0"/>
              </a:rPr>
              <a:t> </a:t>
            </a:r>
            <a:r>
              <a:rPr lang="ru-RU" kern="0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                 жанра произведения.</a:t>
            </a:r>
            <a:endParaRPr kumimoji="0" lang="ru-RU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33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9000">
        <p14:prism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684</Words>
  <Application>Microsoft Office PowerPoint</Application>
  <PresentationFormat>Экран (4:3)</PresentationFormat>
  <Paragraphs>139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трутнева</dc:creator>
  <cp:lastModifiedBy>нина трутнева</cp:lastModifiedBy>
  <cp:revision>34</cp:revision>
  <dcterms:created xsi:type="dcterms:W3CDTF">2022-02-07T12:49:41Z</dcterms:created>
  <dcterms:modified xsi:type="dcterms:W3CDTF">2022-05-10T11:37:18Z</dcterms:modified>
</cp:coreProperties>
</file>