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8" r:id="rId3"/>
    <p:sldId id="257" r:id="rId4"/>
    <p:sldId id="259" r:id="rId5"/>
    <p:sldId id="261" r:id="rId6"/>
    <p:sldId id="262" r:id="rId7"/>
    <p:sldId id="265" r:id="rId8"/>
    <p:sldId id="264" r:id="rId9"/>
    <p:sldId id="295" r:id="rId10"/>
    <p:sldId id="266" r:id="rId11"/>
    <p:sldId id="296" r:id="rId12"/>
    <p:sldId id="267" r:id="rId13"/>
    <p:sldId id="297" r:id="rId14"/>
    <p:sldId id="268" r:id="rId15"/>
    <p:sldId id="285" r:id="rId16"/>
    <p:sldId id="286" r:id="rId17"/>
    <p:sldId id="287" r:id="rId18"/>
    <p:sldId id="288" r:id="rId19"/>
    <p:sldId id="289" r:id="rId20"/>
    <p:sldId id="272" r:id="rId21"/>
    <p:sldId id="291" r:id="rId22"/>
    <p:sldId id="290" r:id="rId23"/>
    <p:sldId id="292" r:id="rId24"/>
    <p:sldId id="273" r:id="rId25"/>
    <p:sldId id="274" r:id="rId26"/>
    <p:sldId id="293" r:id="rId27"/>
    <p:sldId id="276" r:id="rId28"/>
    <p:sldId id="294" r:id="rId29"/>
    <p:sldId id="278" r:id="rId30"/>
    <p:sldId id="25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B5CC-253B-4461-A515-89A9BD8416F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ED7A-E60A-46DA-B9DD-3FCFDF738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B5CC-253B-4461-A515-89A9BD8416F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ED7A-E60A-46DA-B9DD-3FCFDF738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B5CC-253B-4461-A515-89A9BD8416F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ED7A-E60A-46DA-B9DD-3FCFDF738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62B6E-C1AB-4FCD-8670-1C77F6EDF6A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B5CC-253B-4461-A515-89A9BD8416F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ED7A-E60A-46DA-B9DD-3FCFDF738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B5CC-253B-4461-A515-89A9BD8416F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ED7A-E60A-46DA-B9DD-3FCFDF738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B5CC-253B-4461-A515-89A9BD8416F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ED7A-E60A-46DA-B9DD-3FCFDF738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B5CC-253B-4461-A515-89A9BD8416F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ED7A-E60A-46DA-B9DD-3FCFDF738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B5CC-253B-4461-A515-89A9BD8416F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ED7A-E60A-46DA-B9DD-3FCFDF738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B5CC-253B-4461-A515-89A9BD8416F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ED7A-E60A-46DA-B9DD-3FCFDF738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B5CC-253B-4461-A515-89A9BD8416F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ED7A-E60A-46DA-B9DD-3FCFDF738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B5CC-253B-4461-A515-89A9BD8416F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ED7A-E60A-46DA-B9DD-3FCFDF738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4B5CC-253B-4461-A515-89A9BD8416FE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BED7A-E60A-46DA-B9DD-3FCFDF738A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428868"/>
            <a:ext cx="7772400" cy="1470025"/>
          </a:xfrm>
        </p:spPr>
        <p:txBody>
          <a:bodyPr/>
          <a:lstStyle/>
          <a:p>
            <a:r>
              <a:rPr lang="ru-RU" dirty="0" smtClean="0"/>
              <a:t>Признаки равенства прямоугольных треугольников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470025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УСТНЫЙ ОПРОС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AutoShape 4"/>
          <p:cNvSpPr>
            <a:spLocks noChangeArrowheads="1"/>
          </p:cNvSpPr>
          <p:nvPr/>
        </p:nvSpPr>
        <p:spPr bwMode="auto">
          <a:xfrm rot="18827099">
            <a:off x="3306574" y="1289745"/>
            <a:ext cx="2697885" cy="3978510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solidFill>
                <a:srgbClr val="000000"/>
              </a:solidFill>
              <a:latin typeface="Tahoma" pitchFamily="34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3000364" y="3000372"/>
          <a:ext cx="629647" cy="530229"/>
        </p:xfrm>
        <a:graphic>
          <a:graphicData uri="http://schemas.openxmlformats.org/presentationml/2006/ole">
            <p:oleObj spid="_x0000_s5122" name="Формула" r:id="rId3" imgW="241200" imgH="203040" progId="Equation.3">
              <p:embed/>
            </p:oleObj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4929190" y="5143512"/>
            <a:ext cx="214314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5143504" y="5143512"/>
            <a:ext cx="214314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501923">
            <a:off x="4179069" y="2662172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16 см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28794" y="1571612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Найти х: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 rot="18699017">
            <a:off x="5766732" y="4450853"/>
            <a:ext cx="1371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8см</a:t>
            </a:r>
            <a:endParaRPr lang="ru-RU" alt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470025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УСТНЫЙ ОПРОС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AutoShape 4"/>
          <p:cNvSpPr>
            <a:spLocks noChangeArrowheads="1"/>
          </p:cNvSpPr>
          <p:nvPr/>
        </p:nvSpPr>
        <p:spPr bwMode="auto">
          <a:xfrm rot="3746420">
            <a:off x="4039073" y="2341549"/>
            <a:ext cx="2697885" cy="3978510"/>
          </a:xfrm>
          <a:prstGeom prst="rtTriangle">
            <a:avLst/>
          </a:prstGeom>
          <a:solidFill>
            <a:srgbClr val="C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solidFill>
                <a:srgbClr val="000000"/>
              </a:solidFill>
              <a:latin typeface="Tahoma" pitchFamily="34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000496" y="5429264"/>
          <a:ext cx="629647" cy="530229"/>
        </p:xfrm>
        <a:graphic>
          <a:graphicData uri="http://schemas.openxmlformats.org/presentationml/2006/ole">
            <p:oleObj spid="_x0000_s49154" name="Формула" r:id="rId3" imgW="241200" imgH="203040" progId="Equation.3">
              <p:embed/>
            </p:oleObj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 flipV="1">
            <a:off x="3143240" y="4214818"/>
            <a:ext cx="214314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3143240" y="4000504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7738891">
            <a:off x="5107519" y="4036244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3493630">
            <a:off x="2873098" y="5194484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13 дм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28794" y="1571612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Найти х: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470025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УСТНЫЙ ОПРОС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AutoShape 4"/>
          <p:cNvSpPr>
            <a:spLocks noChangeArrowheads="1"/>
          </p:cNvSpPr>
          <p:nvPr/>
        </p:nvSpPr>
        <p:spPr bwMode="auto">
          <a:xfrm rot="3746420">
            <a:off x="4039073" y="2341549"/>
            <a:ext cx="2697885" cy="3978510"/>
          </a:xfrm>
          <a:prstGeom prst="rtTriangle">
            <a:avLst/>
          </a:prstGeom>
          <a:solidFill>
            <a:srgbClr val="C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solidFill>
                <a:srgbClr val="000000"/>
              </a:solidFill>
              <a:latin typeface="Tahoma" pitchFamily="34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000496" y="5429264"/>
          <a:ext cx="629647" cy="530229"/>
        </p:xfrm>
        <a:graphic>
          <a:graphicData uri="http://schemas.openxmlformats.org/presentationml/2006/ole">
            <p:oleObj spid="_x0000_s6146" name="Формула" r:id="rId3" imgW="241200" imgH="203040" progId="Equation.3">
              <p:embed/>
            </p:oleObj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 flipV="1">
            <a:off x="3143240" y="4214818"/>
            <a:ext cx="214314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3143240" y="4000504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7738891">
            <a:off x="4863176" y="3770496"/>
            <a:ext cx="1918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 дм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3493630">
            <a:off x="2873098" y="5194484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13 дм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28794" y="1571612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Найти х: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470025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УСТНЫЙ ОПРОС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928794" y="1571612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Найти х: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1"/>
          <p:cNvGrpSpPr/>
          <p:nvPr/>
        </p:nvGrpSpPr>
        <p:grpSpPr>
          <a:xfrm rot="2745037">
            <a:off x="4338391" y="2272762"/>
            <a:ext cx="4114541" cy="3665482"/>
            <a:chOff x="2666262" y="1930057"/>
            <a:chExt cx="4114541" cy="3665482"/>
          </a:xfrm>
        </p:grpSpPr>
        <p:sp>
          <p:nvSpPr>
            <p:cNvPr id="11" name="AutoShape 4"/>
            <p:cNvSpPr>
              <a:spLocks noChangeArrowheads="1"/>
            </p:cNvSpPr>
            <p:nvPr/>
          </p:nvSpPr>
          <p:spPr bwMode="auto">
            <a:xfrm rot="18827099">
              <a:off x="3306574" y="1289745"/>
              <a:ext cx="2697885" cy="3978510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grpSp>
          <p:nvGrpSpPr>
            <p:cNvPr id="5" name="Группа 20"/>
            <p:cNvGrpSpPr/>
            <p:nvPr/>
          </p:nvGrpSpPr>
          <p:grpSpPr>
            <a:xfrm>
              <a:off x="2928926" y="2662172"/>
              <a:ext cx="3851877" cy="2933367"/>
              <a:chOff x="2928926" y="2662172"/>
              <a:chExt cx="3851877" cy="2933367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2928926" y="2857496"/>
                <a:ext cx="100013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err="1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4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501923">
                <a:off x="4179069" y="2662172"/>
                <a:ext cx="128588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40 </a:t>
                </a:r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>м</a:t>
                </a:r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м</a:t>
                </a:r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8763164">
                <a:off x="5559722" y="4374457"/>
                <a:ext cx="185738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2 см</a:t>
                </a:r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6" name="Группа 14"/>
          <p:cNvGrpSpPr/>
          <p:nvPr/>
        </p:nvGrpSpPr>
        <p:grpSpPr>
          <a:xfrm rot="2690476">
            <a:off x="5371027" y="5406335"/>
            <a:ext cx="428628" cy="214314"/>
            <a:chOff x="4929190" y="5143512"/>
            <a:chExt cx="428628" cy="214314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 rot="5400000" flipH="1" flipV="1">
              <a:off x="4929190" y="5143512"/>
              <a:ext cx="214314" cy="2143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H="1">
              <a:off x="5143504" y="5143512"/>
              <a:ext cx="214314" cy="2143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470025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УСТНЫЙ ОПРОС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928794" y="1571612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Найти х: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1"/>
          <p:cNvGrpSpPr/>
          <p:nvPr/>
        </p:nvGrpSpPr>
        <p:grpSpPr>
          <a:xfrm rot="2745037">
            <a:off x="4338391" y="2272762"/>
            <a:ext cx="4114541" cy="3665482"/>
            <a:chOff x="2666262" y="1930057"/>
            <a:chExt cx="4114541" cy="3665482"/>
          </a:xfrm>
        </p:grpSpPr>
        <p:sp>
          <p:nvSpPr>
            <p:cNvPr id="11" name="AutoShape 4"/>
            <p:cNvSpPr>
              <a:spLocks noChangeArrowheads="1"/>
            </p:cNvSpPr>
            <p:nvPr/>
          </p:nvSpPr>
          <p:spPr bwMode="auto">
            <a:xfrm rot="18827099">
              <a:off x="3306574" y="1289745"/>
              <a:ext cx="2697885" cy="3978510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grpSp>
          <p:nvGrpSpPr>
            <p:cNvPr id="5" name="Группа 20"/>
            <p:cNvGrpSpPr/>
            <p:nvPr/>
          </p:nvGrpSpPr>
          <p:grpSpPr>
            <a:xfrm>
              <a:off x="2928926" y="2662172"/>
              <a:ext cx="3851877" cy="2933367"/>
              <a:chOff x="2928926" y="2662172"/>
              <a:chExt cx="3851877" cy="2933367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2928926" y="2857496"/>
                <a:ext cx="100013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sz="4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501923">
                <a:off x="4179069" y="2662172"/>
                <a:ext cx="128588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40 </a:t>
                </a:r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>м</a:t>
                </a:r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м</a:t>
                </a:r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8763164">
                <a:off x="5559722" y="4374457"/>
                <a:ext cx="185738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>с</a:t>
                </a:r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м</a:t>
                </a:r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6" name="Группа 14"/>
          <p:cNvGrpSpPr/>
          <p:nvPr/>
        </p:nvGrpSpPr>
        <p:grpSpPr>
          <a:xfrm rot="2690476">
            <a:off x="5371027" y="5406335"/>
            <a:ext cx="428628" cy="214314"/>
            <a:chOff x="4929190" y="5143512"/>
            <a:chExt cx="428628" cy="214314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 rot="5400000" flipH="1" flipV="1">
              <a:off x="4929190" y="5143512"/>
              <a:ext cx="214314" cy="2143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H="1">
              <a:off x="5143504" y="5143512"/>
              <a:ext cx="214314" cy="2143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5357819" y="2643182"/>
          <a:ext cx="810412" cy="571504"/>
        </p:xfrm>
        <a:graphic>
          <a:graphicData uri="http://schemas.openxmlformats.org/presentationml/2006/ole">
            <p:oleObj spid="_x0000_s7170" name="Формула" r:id="rId3" imgW="2412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40108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Признак равенства прямоугольных треугольников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двум катетам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10"/>
          <p:cNvGrpSpPr/>
          <p:nvPr/>
        </p:nvGrpSpPr>
        <p:grpSpPr>
          <a:xfrm>
            <a:off x="4929190" y="2714620"/>
            <a:ext cx="3214710" cy="2214578"/>
            <a:chOff x="714348" y="3500438"/>
            <a:chExt cx="1214446" cy="2286810"/>
          </a:xfrm>
        </p:grpSpPr>
        <p:sp>
          <p:nvSpPr>
            <p:cNvPr id="12" name="Прямоугольный треугольник 11"/>
            <p:cNvSpPr/>
            <p:nvPr/>
          </p:nvSpPr>
          <p:spPr>
            <a:xfrm>
              <a:off x="714348" y="3500438"/>
              <a:ext cx="1214446" cy="2286016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>
              <a:off x="714348" y="5572140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821505" y="5679297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15"/>
          <p:cNvGrpSpPr/>
          <p:nvPr/>
        </p:nvGrpSpPr>
        <p:grpSpPr>
          <a:xfrm>
            <a:off x="1000100" y="2714620"/>
            <a:ext cx="3071834" cy="2286016"/>
            <a:chOff x="714348" y="3500438"/>
            <a:chExt cx="1214446" cy="2286810"/>
          </a:xfrm>
        </p:grpSpPr>
        <p:sp>
          <p:nvSpPr>
            <p:cNvPr id="17" name="Прямоугольный треугольник 16"/>
            <p:cNvSpPr/>
            <p:nvPr/>
          </p:nvSpPr>
          <p:spPr>
            <a:xfrm>
              <a:off x="714348" y="3500438"/>
              <a:ext cx="1214446" cy="2286016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714348" y="5572140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821505" y="5679297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Прямая соединительная линия 22"/>
          <p:cNvCxnSpPr>
            <a:stCxn id="17" idx="0"/>
            <a:endCxn id="17" idx="2"/>
          </p:cNvCxnSpPr>
          <p:nvPr/>
        </p:nvCxnSpPr>
        <p:spPr>
          <a:xfrm rot="16200000" flipH="1">
            <a:off x="-142511" y="3857231"/>
            <a:ext cx="2285222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2" idx="0"/>
            <a:endCxn id="12" idx="2"/>
          </p:cNvCxnSpPr>
          <p:nvPr/>
        </p:nvCxnSpPr>
        <p:spPr>
          <a:xfrm rot="16200000" flipH="1">
            <a:off x="3822285" y="3821524"/>
            <a:ext cx="2213809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17" idx="2"/>
            <a:endCxn id="17" idx="4"/>
          </p:cNvCxnSpPr>
          <p:nvPr/>
        </p:nvCxnSpPr>
        <p:spPr>
          <a:xfrm rot="16200000" flipH="1">
            <a:off x="2536017" y="3463925"/>
            <a:ext cx="0" cy="3071834"/>
          </a:xfrm>
          <a:prstGeom prst="line">
            <a:avLst/>
          </a:prstGeom>
          <a:ln w="50800">
            <a:solidFill>
              <a:srgbClr val="1286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12" idx="2"/>
            <a:endCxn id="12" idx="4"/>
          </p:cNvCxnSpPr>
          <p:nvPr/>
        </p:nvCxnSpPr>
        <p:spPr>
          <a:xfrm rot="16200000" flipH="1">
            <a:off x="6536545" y="3321074"/>
            <a:ext cx="0" cy="3214710"/>
          </a:xfrm>
          <a:prstGeom prst="line">
            <a:avLst/>
          </a:prstGeom>
          <a:ln w="50800">
            <a:solidFill>
              <a:srgbClr val="1286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786842" cy="78581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Признак равенства прямоугольных треугольников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гипотенузе и катету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10"/>
          <p:cNvGrpSpPr/>
          <p:nvPr/>
        </p:nvGrpSpPr>
        <p:grpSpPr>
          <a:xfrm>
            <a:off x="1714480" y="2714620"/>
            <a:ext cx="2286016" cy="2214578"/>
            <a:chOff x="714348" y="3500438"/>
            <a:chExt cx="1214446" cy="2286810"/>
          </a:xfrm>
        </p:grpSpPr>
        <p:sp>
          <p:nvSpPr>
            <p:cNvPr id="12" name="Прямоугольный треугольник 11"/>
            <p:cNvSpPr/>
            <p:nvPr/>
          </p:nvSpPr>
          <p:spPr>
            <a:xfrm>
              <a:off x="714348" y="3500438"/>
              <a:ext cx="1214446" cy="2286016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>
              <a:off x="714348" y="5572140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821505" y="5679297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14"/>
          <p:cNvGrpSpPr/>
          <p:nvPr/>
        </p:nvGrpSpPr>
        <p:grpSpPr>
          <a:xfrm>
            <a:off x="5214942" y="2714620"/>
            <a:ext cx="2286016" cy="2214578"/>
            <a:chOff x="714348" y="3500438"/>
            <a:chExt cx="1214446" cy="2286810"/>
          </a:xfrm>
        </p:grpSpPr>
        <p:sp>
          <p:nvSpPr>
            <p:cNvPr id="16" name="Прямоугольный треугольник 15"/>
            <p:cNvSpPr/>
            <p:nvPr/>
          </p:nvSpPr>
          <p:spPr>
            <a:xfrm>
              <a:off x="714348" y="3500438"/>
              <a:ext cx="1214446" cy="2286016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>
              <a:off x="714348" y="5572140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>
              <a:off x="821505" y="5679297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Прямая соединительная линия 22"/>
          <p:cNvCxnSpPr>
            <a:stCxn id="12" idx="0"/>
            <a:endCxn id="12" idx="4"/>
          </p:cNvCxnSpPr>
          <p:nvPr/>
        </p:nvCxnSpPr>
        <p:spPr>
          <a:xfrm rot="16200000" flipH="1">
            <a:off x="1750583" y="2678516"/>
            <a:ext cx="2213809" cy="2286016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2" idx="0"/>
          </p:cNvCxnSpPr>
          <p:nvPr/>
        </p:nvCxnSpPr>
        <p:spPr>
          <a:xfrm rot="16200000" flipH="1">
            <a:off x="608468" y="3820631"/>
            <a:ext cx="2213611" cy="15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2" idx="0"/>
            <a:endCxn id="12" idx="2"/>
          </p:cNvCxnSpPr>
          <p:nvPr/>
        </p:nvCxnSpPr>
        <p:spPr>
          <a:xfrm rot="16200000" flipH="1">
            <a:off x="607575" y="3821524"/>
            <a:ext cx="22138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2" idx="0"/>
            <a:endCxn id="12" idx="2"/>
          </p:cNvCxnSpPr>
          <p:nvPr/>
        </p:nvCxnSpPr>
        <p:spPr>
          <a:xfrm rot="16200000" flipH="1">
            <a:off x="607575" y="3821524"/>
            <a:ext cx="2213809" cy="0"/>
          </a:xfrm>
          <a:prstGeom prst="line">
            <a:avLst/>
          </a:prstGeom>
          <a:ln w="50800">
            <a:solidFill>
              <a:srgbClr val="1286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6" idx="0"/>
            <a:endCxn id="16" idx="4"/>
          </p:cNvCxnSpPr>
          <p:nvPr/>
        </p:nvCxnSpPr>
        <p:spPr>
          <a:xfrm rot="16200000" flipH="1">
            <a:off x="5251045" y="2678516"/>
            <a:ext cx="2213809" cy="2286016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16" idx="0"/>
            <a:endCxn id="16" idx="2"/>
          </p:cNvCxnSpPr>
          <p:nvPr/>
        </p:nvCxnSpPr>
        <p:spPr>
          <a:xfrm rot="16200000" flipH="1">
            <a:off x="4108037" y="3821524"/>
            <a:ext cx="2213809" cy="0"/>
          </a:xfrm>
          <a:prstGeom prst="line">
            <a:avLst/>
          </a:prstGeom>
          <a:ln w="50800">
            <a:solidFill>
              <a:srgbClr val="1286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40108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Признак равенства прямоугольных треугольников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катету и прилежащему острому углу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7"/>
          <p:cNvGrpSpPr/>
          <p:nvPr/>
        </p:nvGrpSpPr>
        <p:grpSpPr>
          <a:xfrm>
            <a:off x="1785918" y="2571744"/>
            <a:ext cx="2214578" cy="2286016"/>
            <a:chOff x="714348" y="3500438"/>
            <a:chExt cx="1214446" cy="2286810"/>
          </a:xfrm>
        </p:grpSpPr>
        <p:sp>
          <p:nvSpPr>
            <p:cNvPr id="9" name="Прямоугольный треугольник 8"/>
            <p:cNvSpPr/>
            <p:nvPr/>
          </p:nvSpPr>
          <p:spPr>
            <a:xfrm>
              <a:off x="714348" y="3500438"/>
              <a:ext cx="1214446" cy="2286016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714348" y="5572140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5400000">
              <a:off x="821505" y="5679297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Прямая соединительная линия 14"/>
          <p:cNvCxnSpPr>
            <a:stCxn id="9" idx="2"/>
            <a:endCxn id="9" idx="4"/>
          </p:cNvCxnSpPr>
          <p:nvPr/>
        </p:nvCxnSpPr>
        <p:spPr>
          <a:xfrm rot="16200000" flipH="1">
            <a:off x="2893207" y="3749677"/>
            <a:ext cx="0" cy="221457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ый треугольник 19"/>
          <p:cNvSpPr/>
          <p:nvPr/>
        </p:nvSpPr>
        <p:spPr>
          <a:xfrm>
            <a:off x="5214942" y="2500306"/>
            <a:ext cx="2143140" cy="2357454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>
            <a:stCxn id="20" idx="2"/>
            <a:endCxn id="20" idx="4"/>
          </p:cNvCxnSpPr>
          <p:nvPr/>
        </p:nvCxnSpPr>
        <p:spPr>
          <a:xfrm rot="16200000" flipH="1">
            <a:off x="6286512" y="3786190"/>
            <a:ext cx="0" cy="214314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Дуга 25"/>
          <p:cNvSpPr/>
          <p:nvPr/>
        </p:nvSpPr>
        <p:spPr>
          <a:xfrm rot="15807871">
            <a:off x="6781294" y="4499583"/>
            <a:ext cx="571504" cy="642942"/>
          </a:xfrm>
          <a:prstGeom prst="arc">
            <a:avLst/>
          </a:prstGeom>
          <a:ln w="50800">
            <a:solidFill>
              <a:srgbClr val="1286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15807871">
            <a:off x="3423707" y="4499583"/>
            <a:ext cx="571504" cy="642942"/>
          </a:xfrm>
          <a:prstGeom prst="arc">
            <a:avLst/>
          </a:prstGeom>
          <a:ln w="50800">
            <a:solidFill>
              <a:srgbClr val="1286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64294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Признак равенства прямоугольных треугольников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катету и противолежащему углу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571604" y="3429000"/>
            <a:ext cx="2714644" cy="2071702"/>
            <a:chOff x="714348" y="3500438"/>
            <a:chExt cx="1214446" cy="2286810"/>
          </a:xfrm>
        </p:grpSpPr>
        <p:sp>
          <p:nvSpPr>
            <p:cNvPr id="5" name="Прямоугольный треугольник 4"/>
            <p:cNvSpPr/>
            <p:nvPr/>
          </p:nvSpPr>
          <p:spPr>
            <a:xfrm>
              <a:off x="714348" y="3500438"/>
              <a:ext cx="1214446" cy="2286016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714348" y="5572140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821505" y="5679297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7"/>
          <p:cNvGrpSpPr/>
          <p:nvPr/>
        </p:nvGrpSpPr>
        <p:grpSpPr>
          <a:xfrm>
            <a:off x="4857752" y="3286124"/>
            <a:ext cx="3000396" cy="2214578"/>
            <a:chOff x="714348" y="3500438"/>
            <a:chExt cx="1214446" cy="2286810"/>
          </a:xfrm>
        </p:grpSpPr>
        <p:sp>
          <p:nvSpPr>
            <p:cNvPr id="9" name="Прямоугольный треугольник 8"/>
            <p:cNvSpPr/>
            <p:nvPr/>
          </p:nvSpPr>
          <p:spPr>
            <a:xfrm>
              <a:off x="714348" y="3500438"/>
              <a:ext cx="1214446" cy="2286016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714348" y="5572140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5400000">
              <a:off x="821505" y="5679297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Прямая соединительная линия 12"/>
          <p:cNvCxnSpPr>
            <a:stCxn id="5" idx="2"/>
            <a:endCxn id="5" idx="4"/>
          </p:cNvCxnSpPr>
          <p:nvPr/>
        </p:nvCxnSpPr>
        <p:spPr>
          <a:xfrm rot="16200000" flipH="1">
            <a:off x="2928926" y="4142661"/>
            <a:ext cx="0" cy="2714644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9" idx="4"/>
          </p:cNvCxnSpPr>
          <p:nvPr/>
        </p:nvCxnSpPr>
        <p:spPr>
          <a:xfrm flipV="1">
            <a:off x="4857752" y="5499933"/>
            <a:ext cx="3000396" cy="771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Дуга 14"/>
          <p:cNvSpPr/>
          <p:nvPr/>
        </p:nvSpPr>
        <p:spPr>
          <a:xfrm rot="5960066">
            <a:off x="1318318" y="3279259"/>
            <a:ext cx="590755" cy="712175"/>
          </a:xfrm>
          <a:prstGeom prst="arc">
            <a:avLst/>
          </a:prstGeom>
          <a:ln w="50800">
            <a:solidFill>
              <a:srgbClr val="1286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5960066">
            <a:off x="4604466" y="3136384"/>
            <a:ext cx="590755" cy="712175"/>
          </a:xfrm>
          <a:prstGeom prst="arc">
            <a:avLst/>
          </a:prstGeom>
          <a:ln w="50800">
            <a:solidFill>
              <a:srgbClr val="1286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Признак равенства прямоугольных треугольников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гипотенузе и острому углу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428728" y="3214686"/>
            <a:ext cx="2857520" cy="2143140"/>
            <a:chOff x="714348" y="3500438"/>
            <a:chExt cx="1214446" cy="2286810"/>
          </a:xfrm>
        </p:grpSpPr>
        <p:sp>
          <p:nvSpPr>
            <p:cNvPr id="5" name="Прямоугольный треугольник 4"/>
            <p:cNvSpPr/>
            <p:nvPr/>
          </p:nvSpPr>
          <p:spPr>
            <a:xfrm>
              <a:off x="714348" y="3500438"/>
              <a:ext cx="1214446" cy="2286016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714348" y="5572140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821505" y="5679297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Прямая соединительная линия 12"/>
          <p:cNvCxnSpPr>
            <a:stCxn id="5" idx="0"/>
            <a:endCxn id="5" idx="4"/>
          </p:cNvCxnSpPr>
          <p:nvPr/>
        </p:nvCxnSpPr>
        <p:spPr>
          <a:xfrm rot="16200000" flipH="1">
            <a:off x="1786290" y="2857124"/>
            <a:ext cx="2142396" cy="2857520"/>
          </a:xfrm>
          <a:prstGeom prst="line">
            <a:avLst/>
          </a:prstGeom>
          <a:ln w="50800">
            <a:solidFill>
              <a:srgbClr val="C00000">
                <a:alpha val="9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Дуга 17"/>
          <p:cNvSpPr/>
          <p:nvPr/>
        </p:nvSpPr>
        <p:spPr>
          <a:xfrm rot="16407159">
            <a:off x="3378011" y="5021070"/>
            <a:ext cx="700086" cy="700110"/>
          </a:xfrm>
          <a:prstGeom prst="arc">
            <a:avLst>
              <a:gd name="adj1" fmla="val 16200000"/>
              <a:gd name="adj2" fmla="val 285813"/>
            </a:avLst>
          </a:prstGeom>
          <a:ln w="50800">
            <a:solidFill>
              <a:srgbClr val="1286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41"/>
          <p:cNvGrpSpPr/>
          <p:nvPr/>
        </p:nvGrpSpPr>
        <p:grpSpPr>
          <a:xfrm>
            <a:off x="5000628" y="3214686"/>
            <a:ext cx="3071834" cy="2143140"/>
            <a:chOff x="714348" y="3500438"/>
            <a:chExt cx="1214446" cy="2286810"/>
          </a:xfrm>
        </p:grpSpPr>
        <p:sp>
          <p:nvSpPr>
            <p:cNvPr id="44" name="Прямоугольный треугольник 43"/>
            <p:cNvSpPr/>
            <p:nvPr/>
          </p:nvSpPr>
          <p:spPr>
            <a:xfrm>
              <a:off x="714348" y="3500438"/>
              <a:ext cx="1214446" cy="2286016"/>
            </a:xfrm>
            <a:prstGeom prst="rt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5" name="Прямая соединительная линия 44"/>
            <p:cNvCxnSpPr/>
            <p:nvPr/>
          </p:nvCxnSpPr>
          <p:spPr>
            <a:xfrm>
              <a:off x="714348" y="5572140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rot="5400000">
              <a:off x="821505" y="5679297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Прямая соединительная линия 42"/>
          <p:cNvCxnSpPr>
            <a:stCxn id="44" idx="0"/>
            <a:endCxn id="44" idx="4"/>
          </p:cNvCxnSpPr>
          <p:nvPr/>
        </p:nvCxnSpPr>
        <p:spPr>
          <a:xfrm rot="16200000" flipH="1">
            <a:off x="5465347" y="2749967"/>
            <a:ext cx="2142396" cy="3071834"/>
          </a:xfrm>
          <a:prstGeom prst="line">
            <a:avLst/>
          </a:prstGeom>
          <a:ln w="50800">
            <a:solidFill>
              <a:srgbClr val="C00000">
                <a:alpha val="9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Дуга 46"/>
          <p:cNvSpPr/>
          <p:nvPr/>
        </p:nvSpPr>
        <p:spPr>
          <a:xfrm rot="16764572">
            <a:off x="7069488" y="4997794"/>
            <a:ext cx="914400" cy="914400"/>
          </a:xfrm>
          <a:prstGeom prst="arc">
            <a:avLst>
              <a:gd name="adj1" fmla="val 16200000"/>
              <a:gd name="adj2" fmla="val 20793405"/>
            </a:avLst>
          </a:prstGeom>
          <a:ln w="50800">
            <a:solidFill>
              <a:srgbClr val="1286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428868"/>
            <a:ext cx="8229600" cy="3768733"/>
          </a:xfrm>
        </p:spPr>
        <p:txBody>
          <a:bodyPr/>
          <a:lstStyle/>
          <a:p>
            <a:r>
              <a:rPr lang="ru-RU" dirty="0" smtClean="0"/>
              <a:t>Систематизировать </a:t>
            </a:r>
          </a:p>
          <a:p>
            <a:r>
              <a:rPr lang="ru-RU" dirty="0" smtClean="0"/>
              <a:t>Обобщить</a:t>
            </a:r>
          </a:p>
          <a:p>
            <a:r>
              <a:rPr lang="ru-RU" dirty="0" smtClean="0"/>
              <a:t>Оптимизировать 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5" name="Прямоугольный треугольник 4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Равнобедренный треугольник 5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ый треугольник 6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5786" y="642919"/>
          <a:ext cx="7500990" cy="4052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0495"/>
                <a:gridCol w="3750495"/>
              </a:tblGrid>
              <a:tr h="51938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ДВУМ СТОРОНАМ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СТОРОНЕ И УГЛУ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6663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66630"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ru-RU" sz="3600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5786" y="642919"/>
          <a:ext cx="7500990" cy="4052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0495"/>
                <a:gridCol w="3750495"/>
              </a:tblGrid>
              <a:tr h="51938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ДВУМ СТОРОНАМ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СТОРОНЕ И УГЛУ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6663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 ПО ДВУМ КАТЕТАМ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 ПО ГИПОТЕНУЗЕ И КАТЕТУ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 ПО КАТЕТУ И ПРИЛЕЖАЩЕМУ ОСТРОМУ УГЛУ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 ПО КАТЕТУ И ПРОТИВОЛЕЖАЩЕМУ УГЛУ</a:t>
                      </a:r>
                      <a:endParaRPr lang="ru-RU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 ПО ГИПОТЕНУЗЕ И ОСТРОМУ УГЛУ</a:t>
                      </a:r>
                      <a:endParaRPr lang="ru-RU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66630"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ru-RU" sz="3600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Найдите пары равных прямоугольных треугольников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6429" y="1500174"/>
            <a:ext cx="8247571" cy="4214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5786" y="642919"/>
          <a:ext cx="7500990" cy="4052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0495"/>
                <a:gridCol w="3750495"/>
              </a:tblGrid>
              <a:tr h="51938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ДВУМ СТОРОНАМ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СТОРОНЕ И УГЛУ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6663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 ПО ДВУМ КАТЕТАМ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 ПО ГИПОТЕНУЗЕ И КАТЕТУ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 ПО КАТЕТУ И ПРИЛЕЖАЩЕМУ ОСТРОМУ УГЛУ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 ПО КАТЕТУ И ПРОТИВОЛЕЖАЩЕМУ УГЛУ</a:t>
                      </a:r>
                      <a:endParaRPr lang="ru-RU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 ПО ГИПОТЕНУЗЕ И ОСТРОМУ УГЛУ</a:t>
                      </a:r>
                      <a:endParaRPr lang="ru-RU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66630"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3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9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lang="ru-RU" sz="3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 и 7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3600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и 3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3600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и 8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3600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и 10</a:t>
                      </a:r>
                      <a:endParaRPr lang="ru-RU" sz="3600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Рисунок 67" descr="zelenaja_galoc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6710" y="357166"/>
            <a:ext cx="928670" cy="928670"/>
          </a:xfrm>
          <a:prstGeom prst="rect">
            <a:avLst/>
          </a:prstGeom>
        </p:spPr>
      </p:pic>
      <p:grpSp>
        <p:nvGrpSpPr>
          <p:cNvPr id="10" name="Group 2"/>
          <p:cNvGrpSpPr>
            <a:grpSpLocks/>
          </p:cNvGrpSpPr>
          <p:nvPr/>
        </p:nvGrpSpPr>
        <p:grpSpPr bwMode="auto">
          <a:xfrm>
            <a:off x="522288" y="323850"/>
            <a:ext cx="8229600" cy="5865813"/>
            <a:chOff x="288" y="164"/>
            <a:chExt cx="5184" cy="3695"/>
          </a:xfrm>
        </p:grpSpPr>
        <p:sp>
          <p:nvSpPr>
            <p:cNvPr id="11" name="AutoShape 3"/>
            <p:cNvSpPr>
              <a:spLocks noChangeArrowheads="1"/>
            </p:cNvSpPr>
            <p:nvPr/>
          </p:nvSpPr>
          <p:spPr bwMode="auto">
            <a:xfrm>
              <a:off x="931" y="935"/>
              <a:ext cx="951" cy="317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AutoShape 4"/>
            <p:cNvSpPr>
              <a:spLocks noChangeArrowheads="1"/>
            </p:cNvSpPr>
            <p:nvPr/>
          </p:nvSpPr>
          <p:spPr bwMode="auto">
            <a:xfrm rot="16200000" flipH="1">
              <a:off x="574" y="1169"/>
              <a:ext cx="272" cy="440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3744" y="2016"/>
              <a:ext cx="1728" cy="1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Ø"/>
                <a:defRPr sz="2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lr>
                  <a:schemeClr val="accent2"/>
                </a:buClr>
                <a:buChar char="•"/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9pPr>
            </a:lstStyle>
            <a:p>
              <a:pPr eaLnBrk="1" fontAlgn="auto" hangingPunct="1">
                <a:spcAft>
                  <a:spcPts val="0"/>
                </a:spcAft>
                <a:buClr>
                  <a:srgbClr val="0563C1"/>
                </a:buClr>
                <a:buFont typeface="Wingdings" panose="05000000000000000000" pitchFamily="2" charset="2"/>
                <a:buNone/>
                <a:defRPr/>
              </a:pPr>
              <a:endParaRPr lang="ru-RU" altLang="ru-RU" smtClean="0">
                <a:solidFill>
                  <a:prstClr val="black"/>
                </a:solidFill>
              </a:endParaRPr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2016" y="2016"/>
              <a:ext cx="1728" cy="1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Ø"/>
                <a:defRPr sz="2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lr>
                  <a:schemeClr val="accent2"/>
                </a:buClr>
                <a:buChar char="•"/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9pPr>
            </a:lstStyle>
            <a:p>
              <a:pPr eaLnBrk="1" fontAlgn="auto" hangingPunct="1">
                <a:spcAft>
                  <a:spcPts val="0"/>
                </a:spcAft>
                <a:buClr>
                  <a:srgbClr val="0563C1"/>
                </a:buClr>
                <a:buFont typeface="Wingdings" panose="05000000000000000000" pitchFamily="2" charset="2"/>
                <a:buNone/>
                <a:defRPr/>
              </a:pPr>
              <a:endParaRPr lang="ru-RU" altLang="ru-RU" smtClean="0">
                <a:solidFill>
                  <a:prstClr val="black"/>
                </a:solidFill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288" y="2016"/>
              <a:ext cx="1728" cy="1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Ø"/>
                <a:defRPr sz="2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lr>
                  <a:schemeClr val="accent2"/>
                </a:buClr>
                <a:buChar char="•"/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9pPr>
            </a:lstStyle>
            <a:p>
              <a:pPr eaLnBrk="1" fontAlgn="auto" hangingPunct="1">
                <a:spcAft>
                  <a:spcPts val="0"/>
                </a:spcAft>
                <a:buClr>
                  <a:srgbClr val="0563C1"/>
                </a:buClr>
                <a:buFont typeface="Wingdings" panose="05000000000000000000" pitchFamily="2" charset="2"/>
                <a:buNone/>
                <a:defRPr/>
              </a:pPr>
              <a:endParaRPr lang="ru-RU" altLang="ru-RU" smtClean="0">
                <a:solidFill>
                  <a:prstClr val="black"/>
                </a:solidFill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3744" y="164"/>
              <a:ext cx="1728" cy="18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Ø"/>
                <a:defRPr sz="2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lr>
                  <a:schemeClr val="accent2"/>
                </a:buClr>
                <a:buChar char="•"/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9pPr>
            </a:lstStyle>
            <a:p>
              <a:pPr eaLnBrk="1" fontAlgn="auto" hangingPunct="1">
                <a:spcAft>
                  <a:spcPts val="0"/>
                </a:spcAft>
                <a:buClr>
                  <a:srgbClr val="0563C1"/>
                </a:buClr>
                <a:buFont typeface="Wingdings" panose="05000000000000000000" pitchFamily="2" charset="2"/>
                <a:buNone/>
                <a:defRPr/>
              </a:pPr>
              <a:endParaRPr lang="ru-RU" altLang="ru-RU" smtClean="0">
                <a:solidFill>
                  <a:prstClr val="black"/>
                </a:solidFill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2016" y="164"/>
              <a:ext cx="1728" cy="18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Ø"/>
                <a:defRPr sz="2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lr>
                  <a:schemeClr val="accent2"/>
                </a:buClr>
                <a:buChar char="•"/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9pPr>
            </a:lstStyle>
            <a:p>
              <a:pPr eaLnBrk="1" fontAlgn="auto" hangingPunct="1">
                <a:spcAft>
                  <a:spcPts val="0"/>
                </a:spcAft>
                <a:buClr>
                  <a:srgbClr val="0563C1"/>
                </a:buClr>
                <a:buFont typeface="Wingdings" panose="05000000000000000000" pitchFamily="2" charset="2"/>
                <a:buNone/>
                <a:defRPr/>
              </a:pPr>
              <a:endParaRPr lang="ru-RU" altLang="ru-RU" smtClean="0">
                <a:solidFill>
                  <a:prstClr val="black"/>
                </a:solidFill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288" y="164"/>
              <a:ext cx="1728" cy="18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anose="05000000000000000000" pitchFamily="2" charset="2"/>
                <a:buChar char="Ø"/>
                <a:defRPr sz="2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1pPr>
              <a:lvl2pPr>
                <a:spcBef>
                  <a:spcPct val="20000"/>
                </a:spcBef>
                <a:buClr>
                  <a:schemeClr val="tx2"/>
                </a:buClr>
                <a:buSzPct val="5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2pPr>
              <a:lvl3pPr>
                <a:spcBef>
                  <a:spcPct val="20000"/>
                </a:spcBef>
                <a:buClr>
                  <a:schemeClr val="accent2"/>
                </a:buClr>
                <a:buChar char="•"/>
                <a:defRPr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3pPr>
              <a:lvl4pPr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4pPr>
              <a:lvl5pPr>
                <a:spcBef>
                  <a:spcPct val="20000"/>
                </a:spcBef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Char char="•"/>
                <a:defRPr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defRPr>
              </a:lvl9pPr>
            </a:lstStyle>
            <a:p>
              <a:pPr eaLnBrk="1" fontAlgn="auto" hangingPunct="1">
                <a:spcAft>
                  <a:spcPts val="0"/>
                </a:spcAft>
                <a:buClr>
                  <a:srgbClr val="0563C1"/>
                </a:buClr>
                <a:buFont typeface="Wingdings" panose="05000000000000000000" pitchFamily="2" charset="2"/>
                <a:buNone/>
                <a:defRPr/>
              </a:pPr>
              <a:endParaRPr lang="ru-RU" altLang="ru-RU" smtClean="0">
                <a:solidFill>
                  <a:prstClr val="black"/>
                </a:solidFill>
              </a:endParaRPr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288" y="164"/>
              <a:ext cx="5184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12"/>
            <p:cNvSpPr>
              <a:spLocks noChangeShapeType="1"/>
            </p:cNvSpPr>
            <p:nvPr/>
          </p:nvSpPr>
          <p:spPr bwMode="auto">
            <a:xfrm>
              <a:off x="288" y="2016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288" y="3859"/>
              <a:ext cx="5184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14"/>
            <p:cNvSpPr>
              <a:spLocks noChangeShapeType="1"/>
            </p:cNvSpPr>
            <p:nvPr/>
          </p:nvSpPr>
          <p:spPr bwMode="auto">
            <a:xfrm>
              <a:off x="288" y="164"/>
              <a:ext cx="0" cy="369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15"/>
            <p:cNvSpPr>
              <a:spLocks noChangeShapeType="1"/>
            </p:cNvSpPr>
            <p:nvPr/>
          </p:nvSpPr>
          <p:spPr bwMode="auto">
            <a:xfrm>
              <a:off x="2016" y="164"/>
              <a:ext cx="0" cy="369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16"/>
            <p:cNvSpPr>
              <a:spLocks noChangeShapeType="1"/>
            </p:cNvSpPr>
            <p:nvPr/>
          </p:nvSpPr>
          <p:spPr bwMode="auto">
            <a:xfrm>
              <a:off x="3744" y="164"/>
              <a:ext cx="0" cy="369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17"/>
            <p:cNvSpPr>
              <a:spLocks noChangeShapeType="1"/>
            </p:cNvSpPr>
            <p:nvPr/>
          </p:nvSpPr>
          <p:spPr bwMode="auto">
            <a:xfrm>
              <a:off x="5472" y="164"/>
              <a:ext cx="0" cy="369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930" y="1162"/>
              <a:ext cx="91" cy="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/>
          </p:nvSpPr>
          <p:spPr bwMode="auto">
            <a:xfrm>
              <a:off x="839" y="1253"/>
              <a:ext cx="91" cy="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Line 20"/>
            <p:cNvSpPr>
              <a:spLocks noChangeShapeType="1"/>
            </p:cNvSpPr>
            <p:nvPr/>
          </p:nvSpPr>
          <p:spPr bwMode="auto">
            <a:xfrm>
              <a:off x="884" y="1071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21"/>
            <p:cNvSpPr>
              <a:spLocks noChangeShapeType="1"/>
            </p:cNvSpPr>
            <p:nvPr/>
          </p:nvSpPr>
          <p:spPr bwMode="auto">
            <a:xfrm>
              <a:off x="884" y="1389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AutoShape 22"/>
            <p:cNvSpPr>
              <a:spLocks noChangeArrowheads="1"/>
            </p:cNvSpPr>
            <p:nvPr/>
          </p:nvSpPr>
          <p:spPr bwMode="auto">
            <a:xfrm rot="981459">
              <a:off x="2562" y="436"/>
              <a:ext cx="363" cy="1270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AutoShape 23"/>
            <p:cNvSpPr>
              <a:spLocks noChangeArrowheads="1"/>
            </p:cNvSpPr>
            <p:nvPr/>
          </p:nvSpPr>
          <p:spPr bwMode="auto">
            <a:xfrm rot="20700000" flipH="1">
              <a:off x="2562" y="436"/>
              <a:ext cx="363" cy="1270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Rectangle 24"/>
            <p:cNvSpPr>
              <a:spLocks noChangeArrowheads="1"/>
            </p:cNvSpPr>
            <p:nvPr/>
          </p:nvSpPr>
          <p:spPr bwMode="auto">
            <a:xfrm rot="840000">
              <a:off x="2405" y="1556"/>
              <a:ext cx="91" cy="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Rectangle 25"/>
            <p:cNvSpPr>
              <a:spLocks noChangeArrowheads="1"/>
            </p:cNvSpPr>
            <p:nvPr/>
          </p:nvSpPr>
          <p:spPr bwMode="auto">
            <a:xfrm rot="20760000" flipH="1">
              <a:off x="2978" y="1560"/>
              <a:ext cx="91" cy="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Line 26"/>
            <p:cNvSpPr>
              <a:spLocks noChangeShapeType="1"/>
            </p:cNvSpPr>
            <p:nvPr/>
          </p:nvSpPr>
          <p:spPr bwMode="auto">
            <a:xfrm flipH="1">
              <a:off x="2517" y="1616"/>
              <a:ext cx="45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Line 27"/>
            <p:cNvSpPr>
              <a:spLocks noChangeShapeType="1"/>
            </p:cNvSpPr>
            <p:nvPr/>
          </p:nvSpPr>
          <p:spPr bwMode="auto">
            <a:xfrm>
              <a:off x="2880" y="1616"/>
              <a:ext cx="45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AutoShape 28"/>
            <p:cNvSpPr>
              <a:spLocks noChangeArrowheads="1"/>
            </p:cNvSpPr>
            <p:nvPr/>
          </p:nvSpPr>
          <p:spPr bwMode="auto">
            <a:xfrm>
              <a:off x="4558" y="300"/>
              <a:ext cx="726" cy="816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AutoShape 29"/>
            <p:cNvSpPr>
              <a:spLocks noChangeArrowheads="1"/>
            </p:cNvSpPr>
            <p:nvPr/>
          </p:nvSpPr>
          <p:spPr bwMode="auto">
            <a:xfrm rot="10800000">
              <a:off x="3833" y="1117"/>
              <a:ext cx="726" cy="816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Rectangle 30"/>
            <p:cNvSpPr>
              <a:spLocks noChangeArrowheads="1"/>
            </p:cNvSpPr>
            <p:nvPr/>
          </p:nvSpPr>
          <p:spPr bwMode="auto">
            <a:xfrm>
              <a:off x="4558" y="1026"/>
              <a:ext cx="91" cy="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" name="Rectangle 31"/>
            <p:cNvSpPr>
              <a:spLocks noChangeArrowheads="1"/>
            </p:cNvSpPr>
            <p:nvPr/>
          </p:nvSpPr>
          <p:spPr bwMode="auto">
            <a:xfrm>
              <a:off x="4468" y="1117"/>
              <a:ext cx="91" cy="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0" name="AutoShape 32"/>
            <p:cNvSpPr>
              <a:spLocks noChangeArrowheads="1"/>
            </p:cNvSpPr>
            <p:nvPr/>
          </p:nvSpPr>
          <p:spPr bwMode="auto">
            <a:xfrm>
              <a:off x="975" y="2840"/>
              <a:ext cx="952" cy="227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1" name="Rectangle 33"/>
            <p:cNvSpPr>
              <a:spLocks noChangeArrowheads="1"/>
            </p:cNvSpPr>
            <p:nvPr/>
          </p:nvSpPr>
          <p:spPr bwMode="auto">
            <a:xfrm>
              <a:off x="975" y="2976"/>
              <a:ext cx="91" cy="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" name="Rectangle 34"/>
            <p:cNvSpPr>
              <a:spLocks noChangeArrowheads="1"/>
            </p:cNvSpPr>
            <p:nvPr/>
          </p:nvSpPr>
          <p:spPr bwMode="auto">
            <a:xfrm>
              <a:off x="884" y="2976"/>
              <a:ext cx="91" cy="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3" name="AutoShape 35"/>
            <p:cNvSpPr>
              <a:spLocks noChangeArrowheads="1"/>
            </p:cNvSpPr>
            <p:nvPr/>
          </p:nvSpPr>
          <p:spPr bwMode="auto">
            <a:xfrm flipH="1">
              <a:off x="706" y="2840"/>
              <a:ext cx="272" cy="227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4" name="AutoShape 36"/>
            <p:cNvSpPr>
              <a:spLocks noChangeArrowheads="1"/>
            </p:cNvSpPr>
            <p:nvPr/>
          </p:nvSpPr>
          <p:spPr bwMode="auto">
            <a:xfrm rot="12145999" flipH="1">
              <a:off x="2245" y="2977"/>
              <a:ext cx="1134" cy="453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5" name="AutoShape 37"/>
            <p:cNvSpPr>
              <a:spLocks noChangeArrowheads="1"/>
            </p:cNvSpPr>
            <p:nvPr/>
          </p:nvSpPr>
          <p:spPr bwMode="auto">
            <a:xfrm rot="1320000" flipH="1">
              <a:off x="2403" y="2559"/>
              <a:ext cx="1134" cy="453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6" name="Rectangle 38"/>
            <p:cNvSpPr>
              <a:spLocks noChangeArrowheads="1"/>
            </p:cNvSpPr>
            <p:nvPr/>
          </p:nvSpPr>
          <p:spPr bwMode="auto">
            <a:xfrm rot="960000">
              <a:off x="2350" y="2795"/>
              <a:ext cx="91" cy="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7" name="Rectangle 39"/>
            <p:cNvSpPr>
              <a:spLocks noChangeArrowheads="1"/>
            </p:cNvSpPr>
            <p:nvPr/>
          </p:nvSpPr>
          <p:spPr bwMode="auto">
            <a:xfrm rot="960000">
              <a:off x="3340" y="3095"/>
              <a:ext cx="91" cy="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" name="Line 40"/>
            <p:cNvSpPr>
              <a:spLocks noChangeShapeType="1"/>
            </p:cNvSpPr>
            <p:nvPr/>
          </p:nvSpPr>
          <p:spPr bwMode="auto">
            <a:xfrm>
              <a:off x="2245" y="2976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Line 41"/>
            <p:cNvSpPr>
              <a:spLocks noChangeShapeType="1"/>
            </p:cNvSpPr>
            <p:nvPr/>
          </p:nvSpPr>
          <p:spPr bwMode="auto">
            <a:xfrm>
              <a:off x="3452" y="2983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AutoShape 42"/>
            <p:cNvSpPr>
              <a:spLocks noChangeArrowheads="1"/>
            </p:cNvSpPr>
            <p:nvPr/>
          </p:nvSpPr>
          <p:spPr bwMode="auto">
            <a:xfrm rot="9240000">
              <a:off x="3923" y="2840"/>
              <a:ext cx="1315" cy="635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1" name="AutoShape 43"/>
            <p:cNvSpPr>
              <a:spLocks noChangeArrowheads="1"/>
            </p:cNvSpPr>
            <p:nvPr/>
          </p:nvSpPr>
          <p:spPr bwMode="auto">
            <a:xfrm rot="7860000">
              <a:off x="4106" y="2612"/>
              <a:ext cx="961" cy="1098"/>
            </a:xfrm>
            <a:prstGeom prst="rtTriangl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2" name="Rectangle 44"/>
            <p:cNvSpPr>
              <a:spLocks noChangeArrowheads="1"/>
            </p:cNvSpPr>
            <p:nvPr/>
          </p:nvSpPr>
          <p:spPr bwMode="auto">
            <a:xfrm rot="2280000">
              <a:off x="4447" y="2457"/>
              <a:ext cx="91" cy="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3" name="Rectangle 45"/>
            <p:cNvSpPr>
              <a:spLocks noChangeArrowheads="1"/>
            </p:cNvSpPr>
            <p:nvPr/>
          </p:nvSpPr>
          <p:spPr bwMode="auto">
            <a:xfrm rot="3840000">
              <a:off x="4967" y="2600"/>
              <a:ext cx="91" cy="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4" name="Text Box 46"/>
            <p:cNvSpPr txBox="1">
              <a:spLocks noChangeArrowheads="1"/>
            </p:cNvSpPr>
            <p:nvPr/>
          </p:nvSpPr>
          <p:spPr bwMode="auto">
            <a:xfrm>
              <a:off x="340" y="300"/>
              <a:ext cx="272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ru-RU" altLang="ru-RU" sz="3200" dirty="0" smtClean="0">
                  <a:solidFill>
                    <a:schemeClr val="bg2">
                      <a:lumMod val="25000"/>
                    </a:schemeClr>
                  </a:solidFill>
                  <a:latin typeface="Arial" charset="0"/>
                  <a:cs typeface="Arial" charset="0"/>
                </a:rPr>
                <a:t>1</a:t>
              </a:r>
              <a:endParaRPr lang="ru-RU" altLang="ru-RU" sz="3200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5" name="Text Box 47"/>
            <p:cNvSpPr txBox="1">
              <a:spLocks noChangeArrowheads="1"/>
            </p:cNvSpPr>
            <p:nvPr/>
          </p:nvSpPr>
          <p:spPr bwMode="auto">
            <a:xfrm>
              <a:off x="2064" y="283"/>
              <a:ext cx="2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ru-RU" altLang="ru-RU" sz="3200" dirty="0" smtClean="0">
                  <a:solidFill>
                    <a:schemeClr val="bg2">
                      <a:lumMod val="25000"/>
                    </a:schemeClr>
                  </a:solidFill>
                  <a:latin typeface="Arial" charset="0"/>
                  <a:cs typeface="Arial" charset="0"/>
                </a:rPr>
                <a:t>2</a:t>
              </a:r>
              <a:endParaRPr lang="ru-RU" altLang="ru-RU" sz="3200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6" name="Text Box 48"/>
            <p:cNvSpPr txBox="1">
              <a:spLocks noChangeArrowheads="1"/>
            </p:cNvSpPr>
            <p:nvPr/>
          </p:nvSpPr>
          <p:spPr bwMode="auto">
            <a:xfrm>
              <a:off x="3773" y="265"/>
              <a:ext cx="2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ru-RU" altLang="ru-RU" sz="3200" dirty="0" smtClean="0">
                  <a:solidFill>
                    <a:schemeClr val="bg2">
                      <a:lumMod val="25000"/>
                    </a:schemeClr>
                  </a:solidFill>
                  <a:latin typeface="Arial" charset="0"/>
                  <a:cs typeface="Arial" charset="0"/>
                </a:rPr>
                <a:t>3</a:t>
              </a:r>
              <a:endParaRPr lang="ru-RU" altLang="ru-RU" sz="3200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7" name="Text Box 49"/>
            <p:cNvSpPr txBox="1">
              <a:spLocks noChangeArrowheads="1"/>
            </p:cNvSpPr>
            <p:nvPr/>
          </p:nvSpPr>
          <p:spPr bwMode="auto">
            <a:xfrm>
              <a:off x="324" y="2052"/>
              <a:ext cx="2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ru-RU" altLang="ru-RU" sz="3200" dirty="0" smtClean="0">
                  <a:solidFill>
                    <a:schemeClr val="bg2">
                      <a:lumMod val="25000"/>
                    </a:schemeClr>
                  </a:solidFill>
                  <a:latin typeface="Arial" charset="0"/>
                  <a:cs typeface="Arial" charset="0"/>
                </a:rPr>
                <a:t>4</a:t>
              </a:r>
              <a:endParaRPr lang="ru-RU" altLang="ru-RU" sz="3200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8" name="Text Box 50"/>
            <p:cNvSpPr txBox="1">
              <a:spLocks noChangeArrowheads="1"/>
            </p:cNvSpPr>
            <p:nvPr/>
          </p:nvSpPr>
          <p:spPr bwMode="auto">
            <a:xfrm>
              <a:off x="2078" y="2052"/>
              <a:ext cx="2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ru-RU" altLang="ru-RU" sz="3200" dirty="0" smtClean="0">
                  <a:solidFill>
                    <a:schemeClr val="bg2">
                      <a:lumMod val="25000"/>
                    </a:schemeClr>
                  </a:solidFill>
                  <a:latin typeface="Arial" charset="0"/>
                  <a:cs typeface="Arial" charset="0"/>
                </a:rPr>
                <a:t>5</a:t>
              </a:r>
              <a:endParaRPr lang="ru-RU" altLang="ru-RU" sz="3200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9" name="Text Box 51"/>
            <p:cNvSpPr txBox="1">
              <a:spLocks noChangeArrowheads="1"/>
            </p:cNvSpPr>
            <p:nvPr/>
          </p:nvSpPr>
          <p:spPr bwMode="auto">
            <a:xfrm>
              <a:off x="3808" y="2041"/>
              <a:ext cx="2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ru-RU" altLang="ru-RU" sz="3200" dirty="0" smtClean="0">
                  <a:solidFill>
                    <a:schemeClr val="bg2">
                      <a:lumMod val="25000"/>
                    </a:schemeClr>
                  </a:solidFill>
                  <a:latin typeface="Arial" charset="0"/>
                  <a:cs typeface="Arial" charset="0"/>
                </a:rPr>
                <a:t>6</a:t>
              </a:r>
              <a:endParaRPr lang="ru-RU" altLang="ru-RU" sz="3200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62" name="Умножение 61"/>
          <p:cNvSpPr/>
          <p:nvPr/>
        </p:nvSpPr>
        <p:spPr>
          <a:xfrm>
            <a:off x="2428860" y="428604"/>
            <a:ext cx="785818" cy="85725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Умножение 62"/>
          <p:cNvSpPr/>
          <p:nvPr/>
        </p:nvSpPr>
        <p:spPr>
          <a:xfrm>
            <a:off x="7858148" y="3286124"/>
            <a:ext cx="785818" cy="85725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Умножение 63"/>
          <p:cNvSpPr/>
          <p:nvPr/>
        </p:nvSpPr>
        <p:spPr>
          <a:xfrm>
            <a:off x="2357422" y="3286124"/>
            <a:ext cx="785818" cy="85725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6" name="Рисунок 65" descr="zelenaja_galoc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357166"/>
            <a:ext cx="928670" cy="928670"/>
          </a:xfrm>
          <a:prstGeom prst="rect">
            <a:avLst/>
          </a:prstGeom>
        </p:spPr>
      </p:pic>
      <p:pic>
        <p:nvPicPr>
          <p:cNvPr id="67" name="Рисунок 66" descr="zelenaja_galoc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3357562"/>
            <a:ext cx="928670" cy="928670"/>
          </a:xfrm>
          <a:prstGeom prst="rect">
            <a:avLst/>
          </a:prstGeom>
        </p:spPr>
      </p:pic>
      <p:sp>
        <p:nvSpPr>
          <p:cNvPr id="69" name="Line 27"/>
          <p:cNvSpPr>
            <a:spLocks noChangeShapeType="1"/>
          </p:cNvSpPr>
          <p:nvPr/>
        </p:nvSpPr>
        <p:spPr bwMode="auto">
          <a:xfrm flipH="1">
            <a:off x="7786710" y="1714488"/>
            <a:ext cx="3174" cy="29051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" name="Line 27"/>
          <p:cNvSpPr>
            <a:spLocks noChangeShapeType="1"/>
          </p:cNvSpPr>
          <p:nvPr/>
        </p:nvSpPr>
        <p:spPr bwMode="auto">
          <a:xfrm>
            <a:off x="6786578" y="1785926"/>
            <a:ext cx="0" cy="2143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6" name="Дуга 85"/>
          <p:cNvSpPr/>
          <p:nvPr/>
        </p:nvSpPr>
        <p:spPr>
          <a:xfrm rot="17597337" flipH="1" flipV="1">
            <a:off x="7112263" y="497544"/>
            <a:ext cx="546584" cy="602299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Дуга 86"/>
          <p:cNvSpPr/>
          <p:nvPr/>
        </p:nvSpPr>
        <p:spPr>
          <a:xfrm rot="7824155" flipH="1" flipV="1">
            <a:off x="6848310" y="2531025"/>
            <a:ext cx="546584" cy="602299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642918"/>
            <a:ext cx="7029472" cy="1470025"/>
          </a:xfrm>
        </p:spPr>
        <p:txBody>
          <a:bodyPr>
            <a:noAutofit/>
          </a:bodyPr>
          <a:lstStyle/>
          <a:p>
            <a:pPr algn="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Двое учащихся вышли из школы. Один прошел 200 м на запад и 300 м на север. Второй прошел 300 м на восток и 200 м на юг. Кто из учащихся оказался дальше от школы?</a:t>
            </a:r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" name="Рисунок 9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000240"/>
            <a:ext cx="5429288" cy="4297549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 rot="10800000">
            <a:off x="3643306" y="4572008"/>
            <a:ext cx="357190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3786182" y="4572008"/>
            <a:ext cx="428628" cy="214314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Объект 2"/>
          <p:cNvPicPr>
            <a:picLocks noGrp="1" noChangeAspect="1"/>
          </p:cNvPicPr>
          <p:nvPr>
            <p:ph/>
          </p:nvPr>
        </p:nvPicPr>
        <p:blipFill>
          <a:blip r:embed="rId2" cstate="print"/>
          <a:srcRect t="5634" b="21655"/>
          <a:stretch>
            <a:fillRect/>
          </a:stretch>
        </p:blipFill>
        <p:spPr>
          <a:xfrm>
            <a:off x="1428728" y="500042"/>
            <a:ext cx="7442200" cy="3416300"/>
          </a:xfrm>
        </p:spPr>
      </p:pic>
      <p:pic>
        <p:nvPicPr>
          <p:cNvPr id="24579" name="Рисунок 3"/>
          <p:cNvPicPr>
            <a:picLocks noChangeAspect="1"/>
          </p:cNvPicPr>
          <p:nvPr/>
        </p:nvPicPr>
        <p:blipFill>
          <a:blip r:embed="rId3" cstate="print"/>
          <a:srcRect t="34805" b="26288"/>
          <a:stretch>
            <a:fillRect/>
          </a:stretch>
        </p:blipFill>
        <p:spPr bwMode="auto">
          <a:xfrm>
            <a:off x="1514475" y="4000504"/>
            <a:ext cx="7629525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5" name="Прямоугольный треугольник 4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Равнобедренный треугольник 5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ый треугольник 6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428604"/>
            <a:ext cx="7772400" cy="1470025"/>
          </a:xfrm>
        </p:spPr>
        <p:txBody>
          <a:bodyPr/>
          <a:lstStyle/>
          <a:p>
            <a:r>
              <a:rPr lang="ru-RU" dirty="0" smtClean="0"/>
              <a:t>Графический диктант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428728" y="1714488"/>
            <a:ext cx="67866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Верно </a:t>
            </a:r>
            <a:r>
              <a:rPr lang="ru-RU" dirty="0" smtClean="0"/>
              <a:t>ли, что:</a:t>
            </a:r>
            <a:endParaRPr lang="ru-RU" dirty="0"/>
          </a:p>
          <a:p>
            <a:pPr lvl="0"/>
            <a:r>
              <a:rPr lang="ru-RU" dirty="0" smtClean="0"/>
              <a:t>1) прямоугольные </a:t>
            </a:r>
            <a:r>
              <a:rPr lang="ru-RU" dirty="0"/>
              <a:t>треугольники равны, если равны их гипотенузы?</a:t>
            </a:r>
          </a:p>
          <a:p>
            <a:pPr lvl="0"/>
            <a:r>
              <a:rPr lang="ru-RU" dirty="0" smtClean="0"/>
              <a:t>2) прямоугольные </a:t>
            </a:r>
            <a:r>
              <a:rPr lang="ru-RU" dirty="0"/>
              <a:t>равнобедренные треугольники всегда равны?</a:t>
            </a:r>
          </a:p>
          <a:p>
            <a:r>
              <a:rPr lang="ru-RU" dirty="0" smtClean="0"/>
              <a:t>3) прямоугольные треугольники равны, если у них равны гипотенуза и острый угол? </a:t>
            </a:r>
          </a:p>
          <a:p>
            <a:r>
              <a:rPr lang="ru-RU" dirty="0" smtClean="0"/>
              <a:t>4) прямоугольные </a:t>
            </a:r>
            <a:r>
              <a:rPr lang="ru-RU" dirty="0"/>
              <a:t>треугольники равны, если у них равны катет и </a:t>
            </a:r>
            <a:r>
              <a:rPr lang="ru-RU" dirty="0" smtClean="0"/>
              <a:t>прилежащий острый </a:t>
            </a:r>
            <a:r>
              <a:rPr lang="ru-RU" dirty="0"/>
              <a:t>угол?</a:t>
            </a:r>
          </a:p>
          <a:p>
            <a:pPr lvl="0"/>
            <a:r>
              <a:rPr lang="ru-RU" dirty="0" smtClean="0"/>
              <a:t>5) сумма </a:t>
            </a:r>
            <a:r>
              <a:rPr lang="ru-RU" dirty="0"/>
              <a:t>углов прямоугольного треугольника равна 90 градусов?</a:t>
            </a:r>
          </a:p>
          <a:p>
            <a:pPr lvl="0"/>
            <a:r>
              <a:rPr lang="ru-RU" dirty="0" smtClean="0"/>
              <a:t>6) для </a:t>
            </a:r>
            <a:r>
              <a:rPr lang="ru-RU" dirty="0"/>
              <a:t>доказательства равенства прямоугольных треугольников по двум элементам, мы не используем прямой угол.</a:t>
            </a:r>
          </a:p>
          <a:p>
            <a:pPr lvl="0"/>
            <a:r>
              <a:rPr lang="ru-RU" dirty="0" smtClean="0"/>
              <a:t>7) если </a:t>
            </a:r>
            <a:r>
              <a:rPr lang="ru-RU" dirty="0"/>
              <a:t>в равнобедренном треугольнике провести высоту к основанию, то получившиеся два треугольника </a:t>
            </a:r>
            <a:r>
              <a:rPr lang="ru-RU" dirty="0" smtClean="0"/>
              <a:t>равны.</a:t>
            </a:r>
            <a:endParaRPr lang="ru-RU" dirty="0"/>
          </a:p>
          <a:p>
            <a:pPr lvl="0"/>
            <a:r>
              <a:rPr lang="ru-RU" dirty="0" smtClean="0"/>
              <a:t>8) все </a:t>
            </a:r>
            <a:r>
              <a:rPr lang="ru-RU" dirty="0"/>
              <a:t>признаки равенства прямоугольных треугольников можно распределить на две группы: по двум сторонам и по стороне и острому </a:t>
            </a:r>
            <a:r>
              <a:rPr lang="ru-RU" dirty="0" smtClean="0"/>
              <a:t>углу.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3" name="AutoShape 7"/>
          <p:cNvSpPr>
            <a:spLocks noChangeArrowheads="1"/>
          </p:cNvSpPr>
          <p:nvPr/>
        </p:nvSpPr>
        <p:spPr bwMode="auto">
          <a:xfrm>
            <a:off x="522288" y="3203575"/>
            <a:ext cx="1035050" cy="81121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75784" name="AutoShape 8"/>
          <p:cNvSpPr>
            <a:spLocks noChangeArrowheads="1"/>
          </p:cNvSpPr>
          <p:nvPr/>
        </p:nvSpPr>
        <p:spPr bwMode="auto">
          <a:xfrm>
            <a:off x="1511300" y="3203575"/>
            <a:ext cx="1035050" cy="81121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75785" name="AutoShape 9"/>
          <p:cNvSpPr>
            <a:spLocks noChangeArrowheads="1"/>
          </p:cNvSpPr>
          <p:nvPr/>
        </p:nvSpPr>
        <p:spPr bwMode="auto">
          <a:xfrm>
            <a:off x="2503488" y="3203575"/>
            <a:ext cx="1035050" cy="81121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75786" name="AutoShape 10"/>
          <p:cNvSpPr>
            <a:spLocks noChangeArrowheads="1"/>
          </p:cNvSpPr>
          <p:nvPr/>
        </p:nvSpPr>
        <p:spPr bwMode="auto">
          <a:xfrm>
            <a:off x="3538538" y="3203575"/>
            <a:ext cx="1035050" cy="81121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75787" name="AutoShape 11"/>
          <p:cNvSpPr>
            <a:spLocks noChangeArrowheads="1"/>
          </p:cNvSpPr>
          <p:nvPr/>
        </p:nvSpPr>
        <p:spPr bwMode="auto">
          <a:xfrm>
            <a:off x="4573588" y="3203575"/>
            <a:ext cx="1035050" cy="81121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75788" name="AutoShape 12"/>
          <p:cNvSpPr>
            <a:spLocks noChangeArrowheads="1"/>
          </p:cNvSpPr>
          <p:nvPr/>
        </p:nvSpPr>
        <p:spPr bwMode="auto">
          <a:xfrm>
            <a:off x="5608638" y="3203575"/>
            <a:ext cx="1035050" cy="81121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75789" name="AutoShape 13"/>
          <p:cNvSpPr>
            <a:spLocks noChangeArrowheads="1"/>
          </p:cNvSpPr>
          <p:nvPr/>
        </p:nvSpPr>
        <p:spPr bwMode="auto">
          <a:xfrm>
            <a:off x="6643688" y="3203575"/>
            <a:ext cx="1035050" cy="81121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75790" name="AutoShape 14"/>
          <p:cNvSpPr>
            <a:spLocks noChangeArrowheads="1"/>
          </p:cNvSpPr>
          <p:nvPr/>
        </p:nvSpPr>
        <p:spPr bwMode="auto">
          <a:xfrm>
            <a:off x="7632700" y="3203575"/>
            <a:ext cx="1035050" cy="81121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>
              <a:latin typeface="Arial" charset="0"/>
            </a:endParaRPr>
          </a:p>
        </p:txBody>
      </p:sp>
      <p:sp>
        <p:nvSpPr>
          <p:cNvPr id="75791" name="Text Box 15"/>
          <p:cNvSpPr txBox="1">
            <a:spLocks noChangeArrowheads="1"/>
          </p:cNvSpPr>
          <p:nvPr/>
        </p:nvSpPr>
        <p:spPr bwMode="auto">
          <a:xfrm>
            <a:off x="1428728" y="785794"/>
            <a:ext cx="80565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4800" dirty="0">
                <a:latin typeface="Arial" charset="0"/>
              </a:rPr>
              <a:t>Графический диктант</a:t>
            </a:r>
          </a:p>
        </p:txBody>
      </p:sp>
      <p:sp>
        <p:nvSpPr>
          <p:cNvPr id="75793" name="Line 17"/>
          <p:cNvSpPr>
            <a:spLocks noChangeShapeType="1"/>
          </p:cNvSpPr>
          <p:nvPr/>
        </p:nvSpPr>
        <p:spPr bwMode="auto">
          <a:xfrm>
            <a:off x="522288" y="4014788"/>
            <a:ext cx="9890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795" name="Freeform 19"/>
          <p:cNvSpPr>
            <a:spLocks/>
          </p:cNvSpPr>
          <p:nvPr/>
        </p:nvSpPr>
        <p:spPr bwMode="auto">
          <a:xfrm>
            <a:off x="2500298" y="3214686"/>
            <a:ext cx="1035050" cy="809625"/>
          </a:xfrm>
          <a:custGeom>
            <a:avLst/>
            <a:gdLst>
              <a:gd name="T0" fmla="*/ 0 w 652"/>
              <a:gd name="T1" fmla="*/ 2147483646 h 510"/>
              <a:gd name="T2" fmla="*/ 2147483646 w 652"/>
              <a:gd name="T3" fmla="*/ 0 h 510"/>
              <a:gd name="T4" fmla="*/ 2147483646 w 652"/>
              <a:gd name="T5" fmla="*/ 2147483646 h 51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52" h="510">
                <a:moveTo>
                  <a:pt x="0" y="510"/>
                </a:moveTo>
                <a:lnTo>
                  <a:pt x="312" y="0"/>
                </a:lnTo>
                <a:lnTo>
                  <a:pt x="652" y="510"/>
                </a:lnTo>
              </a:path>
            </a:pathLst>
          </a:custGeom>
          <a:noFill/>
          <a:ln w="571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796" name="Line 20"/>
          <p:cNvSpPr>
            <a:spLocks noChangeShapeType="1"/>
          </p:cNvSpPr>
          <p:nvPr/>
        </p:nvSpPr>
        <p:spPr bwMode="auto">
          <a:xfrm>
            <a:off x="1538288" y="4002088"/>
            <a:ext cx="9890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797" name="Line 21"/>
          <p:cNvSpPr>
            <a:spLocks noChangeShapeType="1"/>
          </p:cNvSpPr>
          <p:nvPr/>
        </p:nvSpPr>
        <p:spPr bwMode="auto">
          <a:xfrm>
            <a:off x="4578350" y="4014788"/>
            <a:ext cx="10255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798" name="Freeform 22"/>
          <p:cNvSpPr>
            <a:spLocks/>
          </p:cNvSpPr>
          <p:nvPr/>
        </p:nvSpPr>
        <p:spPr bwMode="auto">
          <a:xfrm>
            <a:off x="3536950" y="3203575"/>
            <a:ext cx="1035050" cy="809625"/>
          </a:xfrm>
          <a:custGeom>
            <a:avLst/>
            <a:gdLst>
              <a:gd name="T0" fmla="*/ 0 w 652"/>
              <a:gd name="T1" fmla="*/ 2147483646 h 510"/>
              <a:gd name="T2" fmla="*/ 2147483646 w 652"/>
              <a:gd name="T3" fmla="*/ 0 h 510"/>
              <a:gd name="T4" fmla="*/ 2147483646 w 652"/>
              <a:gd name="T5" fmla="*/ 2147483646 h 51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52" h="510">
                <a:moveTo>
                  <a:pt x="0" y="510"/>
                </a:moveTo>
                <a:lnTo>
                  <a:pt x="312" y="0"/>
                </a:lnTo>
                <a:lnTo>
                  <a:pt x="652" y="510"/>
                </a:lnTo>
              </a:path>
            </a:pathLst>
          </a:custGeom>
          <a:noFill/>
          <a:ln w="571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802" name="Freeform 26"/>
          <p:cNvSpPr>
            <a:spLocks/>
          </p:cNvSpPr>
          <p:nvPr/>
        </p:nvSpPr>
        <p:spPr bwMode="auto">
          <a:xfrm>
            <a:off x="5607050" y="3203575"/>
            <a:ext cx="1035050" cy="809625"/>
          </a:xfrm>
          <a:custGeom>
            <a:avLst/>
            <a:gdLst>
              <a:gd name="T0" fmla="*/ 0 w 652"/>
              <a:gd name="T1" fmla="*/ 2147483646 h 510"/>
              <a:gd name="T2" fmla="*/ 2147483646 w 652"/>
              <a:gd name="T3" fmla="*/ 0 h 510"/>
              <a:gd name="T4" fmla="*/ 2147483646 w 652"/>
              <a:gd name="T5" fmla="*/ 2147483646 h 51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52" h="510">
                <a:moveTo>
                  <a:pt x="0" y="510"/>
                </a:moveTo>
                <a:lnTo>
                  <a:pt x="312" y="0"/>
                </a:lnTo>
                <a:lnTo>
                  <a:pt x="652" y="510"/>
                </a:lnTo>
              </a:path>
            </a:pathLst>
          </a:custGeom>
          <a:noFill/>
          <a:ln w="571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803" name="Freeform 27"/>
          <p:cNvSpPr>
            <a:spLocks/>
          </p:cNvSpPr>
          <p:nvPr/>
        </p:nvSpPr>
        <p:spPr bwMode="auto">
          <a:xfrm>
            <a:off x="6654800" y="3249613"/>
            <a:ext cx="1035050" cy="809625"/>
          </a:xfrm>
          <a:custGeom>
            <a:avLst/>
            <a:gdLst>
              <a:gd name="T0" fmla="*/ 0 w 652"/>
              <a:gd name="T1" fmla="*/ 2147483646 h 510"/>
              <a:gd name="T2" fmla="*/ 2147483646 w 652"/>
              <a:gd name="T3" fmla="*/ 0 h 510"/>
              <a:gd name="T4" fmla="*/ 2147483646 w 652"/>
              <a:gd name="T5" fmla="*/ 2147483646 h 51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52" h="510">
                <a:moveTo>
                  <a:pt x="0" y="510"/>
                </a:moveTo>
                <a:lnTo>
                  <a:pt x="312" y="0"/>
                </a:lnTo>
                <a:lnTo>
                  <a:pt x="652" y="510"/>
                </a:lnTo>
              </a:path>
            </a:pathLst>
          </a:custGeom>
          <a:noFill/>
          <a:ln w="571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804" name="Freeform 28"/>
          <p:cNvSpPr>
            <a:spLocks/>
          </p:cNvSpPr>
          <p:nvPr/>
        </p:nvSpPr>
        <p:spPr bwMode="auto">
          <a:xfrm>
            <a:off x="7639050" y="3249613"/>
            <a:ext cx="1035050" cy="809625"/>
          </a:xfrm>
          <a:custGeom>
            <a:avLst/>
            <a:gdLst>
              <a:gd name="T0" fmla="*/ 0 w 652"/>
              <a:gd name="T1" fmla="*/ 2147483646 h 510"/>
              <a:gd name="T2" fmla="*/ 2147483646 w 652"/>
              <a:gd name="T3" fmla="*/ 0 h 510"/>
              <a:gd name="T4" fmla="*/ 2147483646 w 652"/>
              <a:gd name="T5" fmla="*/ 2147483646 h 51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52" h="510">
                <a:moveTo>
                  <a:pt x="0" y="510"/>
                </a:moveTo>
                <a:lnTo>
                  <a:pt x="312" y="0"/>
                </a:lnTo>
                <a:lnTo>
                  <a:pt x="652" y="510"/>
                </a:lnTo>
              </a:path>
            </a:pathLst>
          </a:custGeom>
          <a:noFill/>
          <a:ln w="571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9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20" name="Прямоугольный треугольник 19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ый треугольник 21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3" grpId="0" animBg="1"/>
      <p:bldP spid="75795" grpId="0" animBg="1"/>
      <p:bldP spid="75796" grpId="0" animBg="1"/>
      <p:bldP spid="75797" grpId="0" animBg="1"/>
      <p:bldP spid="75798" grpId="0" animBg="1"/>
      <p:bldP spid="75802" grpId="0" animBg="1"/>
      <p:bldP spid="75803" grpId="0" animBg="1"/>
      <p:bldP spid="7580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1643050"/>
            <a:ext cx="7058020" cy="1470025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Отлично поработали. Предлагаю определить свою готовность по теме, самостоятельно выбрав задачи на дом по одному из трёх уровней: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ый треугольник 9"/>
          <p:cNvSpPr/>
          <p:nvPr/>
        </p:nvSpPr>
        <p:spPr>
          <a:xfrm>
            <a:off x="785786" y="5357826"/>
            <a:ext cx="500066" cy="500066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714348" y="3286124"/>
            <a:ext cx="500066" cy="500066"/>
          </a:xfrm>
          <a:prstGeom prst="rt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>
            <a:off x="785786" y="4357694"/>
            <a:ext cx="500066" cy="500066"/>
          </a:xfrm>
          <a:prstGeom prst="rtTriangl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3286124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всё понял, буду решать более сложные задачи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4143380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Вроде всё понял, но есть неуверенность, возьму задачи средней сложности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43042" y="5500702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не всё понял, буду решать простые задачи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8229600" cy="1143000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УСТНЫЙ ОПРОС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6357950" y="2214554"/>
            <a:ext cx="2071702" cy="3214710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43042" y="271462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00034" y="2285992"/>
            <a:ext cx="46434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Что изображено на рисунке?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Какой треугольник изображён?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Почему?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Чему равна сумма углов прямоугольного треугольника?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Чему равна сумма острых углов прямоугольного треугольника?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Как называются стороны прямоугольного треугольника?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6357950" y="5072074"/>
            <a:ext cx="285752" cy="357190"/>
            <a:chOff x="6357950" y="5072074"/>
            <a:chExt cx="285752" cy="357190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6357950" y="5072074"/>
              <a:ext cx="28575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>
              <a:off x="6465107" y="5250669"/>
              <a:ext cx="35719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5786445" y="2467535"/>
            <a:ext cx="2574593" cy="3403628"/>
            <a:chOff x="5786445" y="2467535"/>
            <a:chExt cx="2574593" cy="3403628"/>
          </a:xfrm>
        </p:grpSpPr>
        <p:sp>
          <p:nvSpPr>
            <p:cNvPr id="21" name="TextBox 20"/>
            <p:cNvSpPr txBox="1"/>
            <p:nvPr/>
          </p:nvSpPr>
          <p:spPr>
            <a:xfrm rot="16200000">
              <a:off x="5291603" y="3423777"/>
              <a:ext cx="15744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катет</a:t>
              </a:r>
              <a:endPara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86578" y="5286388"/>
              <a:ext cx="15744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катет</a:t>
              </a:r>
              <a:endPara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>
              <a:hlinkClick r:id="" action="ppaction://hlinkshowjump?jump=lastslide"/>
            </p:cNvPr>
            <p:cNvSpPr txBox="1"/>
            <p:nvPr/>
          </p:nvSpPr>
          <p:spPr>
            <a:xfrm rot="3393660">
              <a:off x="6504687" y="3346501"/>
              <a:ext cx="23427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гипотенуза</a:t>
              </a:r>
              <a:endPara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26" y="428604"/>
            <a:ext cx="8786874" cy="1143000"/>
          </a:xfrm>
        </p:spPr>
        <p:txBody>
          <a:bodyPr>
            <a:noAutofit/>
          </a:bodyPr>
          <a:lstStyle/>
          <a:p>
            <a:pPr algn="l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ипотенуза (греч.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ypoteinsa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тянущаяся под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чем-либо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стягивающая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ჩანგი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3286124"/>
            <a:ext cx="2786082" cy="2112030"/>
          </a:xfrm>
        </p:spPr>
      </p:pic>
      <p:pic>
        <p:nvPicPr>
          <p:cNvPr id="9" name="Рисунок 8" descr="Древняя-арф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3571876"/>
            <a:ext cx="3231720" cy="2714644"/>
          </a:xfrm>
          <a:prstGeom prst="rect">
            <a:avLst/>
          </a:prstGeom>
        </p:spPr>
      </p:pic>
      <p:pic>
        <p:nvPicPr>
          <p:cNvPr id="11" name="Рисунок 10" descr="eb6d3ab1f84d7c8c0d56abbe29aae5bf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571876"/>
            <a:ext cx="2618630" cy="32861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57290" y="2000240"/>
            <a:ext cx="62151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Древнеегипетские арфы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470025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УСТНЫЙ ОПРОС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ый треугольник 9"/>
          <p:cNvSpPr/>
          <p:nvPr/>
        </p:nvSpPr>
        <p:spPr>
          <a:xfrm>
            <a:off x="6357950" y="2357430"/>
            <a:ext cx="1928826" cy="3286148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72198" y="164305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86776" y="5286388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B</a:t>
            </a:r>
            <a:endParaRPr lang="ru-RU" sz="4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857884" y="5286388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C</a:t>
            </a:r>
            <a:endParaRPr lang="ru-RU" sz="4400" b="1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6357950" y="5286388"/>
            <a:ext cx="285752" cy="357190"/>
            <a:chOff x="6357950" y="5072074"/>
            <a:chExt cx="285752" cy="35719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6357950" y="5072074"/>
              <a:ext cx="28575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>
              <a:off x="6465107" y="5250669"/>
              <a:ext cx="35719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714348" y="2214554"/>
            <a:ext cx="478634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Рассмотрим угол А прямоугольного треугольника АВС.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Какой катет называется прилежащим к углу А?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Какой катет называется противолежащим углу А?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Рассмотрим сторону СВ.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Какой острый угол называется противолежащим стороне СВ, а какой прилежащим?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6357950" y="5643578"/>
            <a:ext cx="1928434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072198" y="164305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А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470025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УСТНЫЙ ОПРОС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ый треугольник 9"/>
          <p:cNvSpPr/>
          <p:nvPr/>
        </p:nvSpPr>
        <p:spPr>
          <a:xfrm>
            <a:off x="6357950" y="2357430"/>
            <a:ext cx="1928826" cy="3286148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286776" y="5286388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B</a:t>
            </a:r>
            <a:endParaRPr lang="ru-RU" sz="4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857884" y="5286388"/>
            <a:ext cx="500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C</a:t>
            </a:r>
            <a:endParaRPr lang="ru-RU" sz="4400" b="1" dirty="0"/>
          </a:p>
        </p:txBody>
      </p:sp>
      <p:grpSp>
        <p:nvGrpSpPr>
          <p:cNvPr id="4" name="Группа 16"/>
          <p:cNvGrpSpPr/>
          <p:nvPr/>
        </p:nvGrpSpPr>
        <p:grpSpPr>
          <a:xfrm>
            <a:off x="6357950" y="5286388"/>
            <a:ext cx="285752" cy="357190"/>
            <a:chOff x="6357950" y="5072074"/>
            <a:chExt cx="285752" cy="35719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6357950" y="5072074"/>
              <a:ext cx="28575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>
              <a:off x="6465107" y="5250669"/>
              <a:ext cx="35719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714348" y="2214554"/>
            <a:ext cx="47863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особенности есть у такого прямоугольного треугольника?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Катет, лежащий напротив угла в 30 градусов, равен половине гипотенузы.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катет равен половине гипотенузы, то напротив него лежит угол в 30 градусов.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00760" y="164305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А</a:t>
            </a:r>
            <a:endParaRPr lang="ru-RU" sz="4400" b="1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6429388" y="3214686"/>
          <a:ext cx="508995" cy="428628"/>
        </p:xfrm>
        <a:graphic>
          <a:graphicData uri="http://schemas.openxmlformats.org/presentationml/2006/ole">
            <p:oleObj spid="_x0000_s1026" name="Формула" r:id="rId3" imgW="241200" imgH="203040" progId="Equation.3">
              <p:embed/>
            </p:oleObj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7500958" y="5143512"/>
          <a:ext cx="549278" cy="462550"/>
        </p:xfrm>
        <a:graphic>
          <a:graphicData uri="http://schemas.openxmlformats.org/presentationml/2006/ole">
            <p:oleObj spid="_x0000_s1027" name="Формула" r:id="rId4" imgW="241200" imgH="203040" progId="Equation.3">
              <p:embed/>
            </p:oleObj>
          </a:graphicData>
        </a:graphic>
      </p:graphicFrame>
      <p:grpSp>
        <p:nvGrpSpPr>
          <p:cNvPr id="35" name="Группа 34"/>
          <p:cNvGrpSpPr/>
          <p:nvPr/>
        </p:nvGrpSpPr>
        <p:grpSpPr>
          <a:xfrm>
            <a:off x="6357950" y="2412491"/>
            <a:ext cx="1928825" cy="3734542"/>
            <a:chOff x="6357950" y="2412491"/>
            <a:chExt cx="1928825" cy="3734542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6357950" y="5643578"/>
              <a:ext cx="1928434" cy="0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23" idx="2"/>
              <a:endCxn id="12" idx="1"/>
            </p:cNvCxnSpPr>
            <p:nvPr/>
          </p:nvCxnSpPr>
          <p:spPr>
            <a:xfrm rot="16200000" flipH="1">
              <a:off x="5710913" y="3095246"/>
              <a:ext cx="3258618" cy="1893107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7072330" y="5500702"/>
              <a:ext cx="7858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err="1" smtClean="0">
                  <a:latin typeface="Times New Roman" pitchFamily="18" charset="0"/>
                  <a:cs typeface="Times New Roman" pitchFamily="18" charset="0"/>
                </a:rPr>
                <a:t>х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286644" y="3357562"/>
              <a:ext cx="7858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2х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470025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УСТНЫЙ ОПРОС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AutoShape 4"/>
          <p:cNvSpPr>
            <a:spLocks noChangeArrowheads="1"/>
          </p:cNvSpPr>
          <p:nvPr/>
        </p:nvSpPr>
        <p:spPr bwMode="auto">
          <a:xfrm rot="18827099">
            <a:off x="3306574" y="1289745"/>
            <a:ext cx="2697885" cy="3978510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solidFill>
                <a:srgbClr val="000000"/>
              </a:solidFill>
              <a:latin typeface="Tahoma" pitchFamily="34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3000364" y="3000372"/>
          <a:ext cx="629647" cy="530229"/>
        </p:xfrm>
        <a:graphic>
          <a:graphicData uri="http://schemas.openxmlformats.org/presentationml/2006/ole">
            <p:oleObj spid="_x0000_s2050" name="Формула" r:id="rId3" imgW="241200" imgH="203040" progId="Equation.3">
              <p:embed/>
            </p:oleObj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4929190" y="5143512"/>
            <a:ext cx="214314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5143504" y="5143512"/>
            <a:ext cx="214314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72198" y="4429132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501923">
            <a:off x="4179069" y="2662172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16 см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28794" y="1571612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Найти х: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470025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УСТНЫЙ ОПРОС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AutoShape 4"/>
          <p:cNvSpPr>
            <a:spLocks noChangeArrowheads="1"/>
          </p:cNvSpPr>
          <p:nvPr/>
        </p:nvSpPr>
        <p:spPr bwMode="auto">
          <a:xfrm rot="3746420">
            <a:off x="4039073" y="2341549"/>
            <a:ext cx="2697885" cy="3978510"/>
          </a:xfrm>
          <a:prstGeom prst="rtTriangle">
            <a:avLst/>
          </a:prstGeom>
          <a:solidFill>
            <a:srgbClr val="C0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solidFill>
                <a:srgbClr val="000000"/>
              </a:solidFill>
              <a:latin typeface="Tahoma" pitchFamily="34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000496" y="5429264"/>
          <a:ext cx="629647" cy="530229"/>
        </p:xfrm>
        <a:graphic>
          <a:graphicData uri="http://schemas.openxmlformats.org/presentationml/2006/ole">
            <p:oleObj spid="_x0000_s4098" name="Формула" r:id="rId3" imgW="241200" imgH="203040" progId="Equation.3">
              <p:embed/>
            </p:oleObj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 flipV="1">
            <a:off x="3143240" y="4214818"/>
            <a:ext cx="214314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3143240" y="4000504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7738891">
            <a:off x="5107519" y="4036244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3493630">
            <a:off x="2873098" y="5194484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13 дм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28794" y="1571612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Найти х: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470025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УСТНЫЙ ОПРОС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928794" y="1571612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Найти х: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 rot="2745037">
            <a:off x="4338391" y="2272762"/>
            <a:ext cx="4114541" cy="3665482"/>
            <a:chOff x="2666262" y="1930057"/>
            <a:chExt cx="4114541" cy="3665482"/>
          </a:xfrm>
        </p:grpSpPr>
        <p:sp>
          <p:nvSpPr>
            <p:cNvPr id="11" name="AutoShape 4"/>
            <p:cNvSpPr>
              <a:spLocks noChangeArrowheads="1"/>
            </p:cNvSpPr>
            <p:nvPr/>
          </p:nvSpPr>
          <p:spPr bwMode="auto">
            <a:xfrm rot="18827099">
              <a:off x="3306574" y="1289745"/>
              <a:ext cx="2697885" cy="3978510"/>
            </a:xfrm>
            <a:prstGeom prst="rtTriangl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grpSp>
          <p:nvGrpSpPr>
            <p:cNvPr id="21" name="Группа 20"/>
            <p:cNvGrpSpPr/>
            <p:nvPr/>
          </p:nvGrpSpPr>
          <p:grpSpPr>
            <a:xfrm>
              <a:off x="2928926" y="2662172"/>
              <a:ext cx="3851877" cy="2933367"/>
              <a:chOff x="2928926" y="2662172"/>
              <a:chExt cx="3851877" cy="2933367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2928926" y="2857496"/>
                <a:ext cx="100013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err="1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4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501923">
                <a:off x="4179069" y="2662172"/>
                <a:ext cx="128588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40 </a:t>
                </a:r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>м</a:t>
                </a:r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м</a:t>
                </a:r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8763164">
                <a:off x="5559722" y="4374457"/>
                <a:ext cx="185738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2 см</a:t>
                </a:r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15" name="Группа 14"/>
          <p:cNvGrpSpPr/>
          <p:nvPr/>
        </p:nvGrpSpPr>
        <p:grpSpPr>
          <a:xfrm rot="2690476">
            <a:off x="5371027" y="5406335"/>
            <a:ext cx="428628" cy="214314"/>
            <a:chOff x="4929190" y="5143512"/>
            <a:chExt cx="428628" cy="214314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 rot="5400000" flipH="1" flipV="1">
              <a:off x="4929190" y="5143512"/>
              <a:ext cx="214314" cy="2143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H="1">
              <a:off x="5143504" y="5143512"/>
              <a:ext cx="214314" cy="2143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470025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УСТНЫЙ ОПРОС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85720" y="214290"/>
            <a:ext cx="1571636" cy="1729840"/>
            <a:chOff x="275369" y="556152"/>
            <a:chExt cx="1571636" cy="1729840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428596" y="1071546"/>
              <a:ext cx="571504" cy="1214446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20931877">
              <a:off x="275369" y="644409"/>
              <a:ext cx="1571636" cy="785818"/>
            </a:xfrm>
            <a:prstGeom prst="triangl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8424347">
              <a:off x="373236" y="1127656"/>
              <a:ext cx="1643074" cy="500066"/>
            </a:xfrm>
            <a:prstGeom prst="rtTriangl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AutoShape 4"/>
          <p:cNvSpPr>
            <a:spLocks noChangeArrowheads="1"/>
          </p:cNvSpPr>
          <p:nvPr/>
        </p:nvSpPr>
        <p:spPr bwMode="auto">
          <a:xfrm rot="18827099">
            <a:off x="3306574" y="1289745"/>
            <a:ext cx="2697885" cy="3978510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solidFill>
                <a:srgbClr val="000000"/>
              </a:solidFill>
              <a:latin typeface="Tahoma" pitchFamily="34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3000364" y="3000372"/>
          <a:ext cx="629647" cy="530229"/>
        </p:xfrm>
        <a:graphic>
          <a:graphicData uri="http://schemas.openxmlformats.org/presentationml/2006/ole">
            <p:oleObj spid="_x0000_s48130" name="Формула" r:id="rId3" imgW="241200" imgH="203040" progId="Equation.3">
              <p:embed/>
            </p:oleObj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4929190" y="5143512"/>
            <a:ext cx="214314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5143504" y="5143512"/>
            <a:ext cx="214314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72198" y="4429132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501923">
            <a:off x="4179069" y="2662172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16 см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28794" y="1571612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Найти х: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575</Words>
  <Application>Microsoft Office PowerPoint</Application>
  <PresentationFormat>Экран (4:3)</PresentationFormat>
  <Paragraphs>125</Paragraphs>
  <Slides>30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Тема Office</vt:lpstr>
      <vt:lpstr>Формула</vt:lpstr>
      <vt:lpstr>Признаки равенства прямоугольных треугольников</vt:lpstr>
      <vt:lpstr>ЦЕЛИ УРОКА:</vt:lpstr>
      <vt:lpstr>УСТНЫЙ ОПРОС</vt:lpstr>
      <vt:lpstr>УСТНЫЙ ОПРОС</vt:lpstr>
      <vt:lpstr>УСТНЫЙ ОПРОС</vt:lpstr>
      <vt:lpstr>УСТНЫЙ ОПРОС</vt:lpstr>
      <vt:lpstr>УСТНЫЙ ОПРОС</vt:lpstr>
      <vt:lpstr>УСТНЫЙ ОПРОС</vt:lpstr>
      <vt:lpstr>УСТНЫЙ ОПРОС</vt:lpstr>
      <vt:lpstr>УСТНЫЙ ОПРОС</vt:lpstr>
      <vt:lpstr>УСТНЫЙ ОПРОС</vt:lpstr>
      <vt:lpstr>УСТНЫЙ ОПРОС</vt:lpstr>
      <vt:lpstr>УСТНЫЙ ОПРОС</vt:lpstr>
      <vt:lpstr>УСТНЫЙ ОПРОС</vt:lpstr>
      <vt:lpstr>Признак равенства прямоугольных треугольников (по двум катетам)</vt:lpstr>
      <vt:lpstr>Признак равенства прямоугольных треугольников (по гипотенузе и катету)</vt:lpstr>
      <vt:lpstr>Признак равенства прямоугольных треугольников (по катету и прилежащему острому углу)</vt:lpstr>
      <vt:lpstr>Признак равенства прямоугольных треугольников  (по катету и противолежащему углу)</vt:lpstr>
      <vt:lpstr>Признак равенства прямоугольных треугольников ( по гипотенузе и острому углу)</vt:lpstr>
      <vt:lpstr>Слайд 20</vt:lpstr>
      <vt:lpstr>Слайд 21</vt:lpstr>
      <vt:lpstr>Найдите пары равных прямоугольных треугольников</vt:lpstr>
      <vt:lpstr>Слайд 23</vt:lpstr>
      <vt:lpstr>Слайд 24</vt:lpstr>
      <vt:lpstr>Двое учащихся вышли из школы. Один прошел 200 м на запад и 300 м на север. Второй прошел 300 м на восток и 200 м на юг. Кто из учащихся оказался дальше от школы?</vt:lpstr>
      <vt:lpstr>Слайд 26</vt:lpstr>
      <vt:lpstr>Графический диктант</vt:lpstr>
      <vt:lpstr>Слайд 28</vt:lpstr>
      <vt:lpstr>Отлично поработали. Предлагаю определить свою готовность по теме, самостоятельно выбрав задачи на дом по одному из трёх уровней:  </vt:lpstr>
      <vt:lpstr>Гипотенуза (греч. hypoteinsa) - тянущаяся под чем-либо, стягивающая.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41</cp:revision>
  <dcterms:created xsi:type="dcterms:W3CDTF">2022-04-20T19:25:34Z</dcterms:created>
  <dcterms:modified xsi:type="dcterms:W3CDTF">2022-05-10T10:45:13Z</dcterms:modified>
</cp:coreProperties>
</file>