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66" r:id="rId4"/>
    <p:sldId id="265" r:id="rId5"/>
    <p:sldId id="264" r:id="rId6"/>
    <p:sldId id="263" r:id="rId7"/>
    <p:sldId id="261" r:id="rId8"/>
    <p:sldId id="260"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8C26D6-5C50-4F76-98CC-E20A8A904E4C}" v="2031" dt="2022-02-01T13:22:20.5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2" autoAdjust="0"/>
    <p:restoredTop sz="94660"/>
  </p:normalViewPr>
  <p:slideViewPr>
    <p:cSldViewPr snapToGrid="0">
      <p:cViewPr varScale="1">
        <p:scale>
          <a:sx n="88" d="100"/>
          <a:sy n="88" d="100"/>
        </p:scale>
        <p:origin x="403"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F2FFB779-270B-4192-84BA-A697F48306DC}" type="datetimeFigureOut">
              <a:rPr lang="ru-RU" smtClean="0"/>
              <a:t>10.05.2022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61079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10.05.2022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065727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10.05.2022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81226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10.05.2022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703711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F2FFB779-270B-4192-84BA-A697F48306DC}" type="datetimeFigureOut">
              <a:rPr lang="ru-RU" smtClean="0"/>
              <a:t>10.05.2022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4076369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F2FFB779-270B-4192-84BA-A697F48306DC}" type="datetimeFigureOut">
              <a:rPr lang="ru-RU" smtClean="0"/>
              <a:t>10.05.2022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625762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F2FFB779-270B-4192-84BA-A697F48306DC}" type="datetimeFigureOut">
              <a:rPr lang="ru-RU" smtClean="0"/>
              <a:t>10.05.2022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88002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F2FFB779-270B-4192-84BA-A697F48306DC}" type="datetimeFigureOut">
              <a:rPr lang="ru-RU" smtClean="0"/>
              <a:t>10.05.2022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295335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2FFB779-270B-4192-84BA-A697F48306DC}" type="datetimeFigureOut">
              <a:rPr lang="ru-RU" smtClean="0"/>
              <a:t>10.05.2022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988754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F2FFB779-270B-4192-84BA-A697F48306DC}" type="datetimeFigureOut">
              <a:rPr lang="ru-RU" smtClean="0"/>
              <a:t>10.05.2022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3665695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F2FFB779-270B-4192-84BA-A697F48306DC}" type="datetimeFigureOut">
              <a:rPr lang="ru-RU" smtClean="0"/>
              <a:t>10.05.2022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134169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FFB779-270B-4192-84BA-A697F48306DC}" type="datetimeFigureOut">
              <a:rPr lang="ru-RU" smtClean="0"/>
              <a:t>10.05.2022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5DC19C-03DA-4066-9FF7-D0BF1BC6D6F6}" type="slidenum">
              <a:rPr lang="ru-RU" smtClean="0"/>
              <a:t>‹#›</a:t>
            </a:fld>
            <a:endParaRPr lang="ru-RU"/>
          </a:p>
        </p:txBody>
      </p:sp>
    </p:spTree>
    <p:extLst>
      <p:ext uri="{BB962C8B-B14F-4D97-AF65-F5344CB8AC3E}">
        <p14:creationId xmlns:p14="http://schemas.microsoft.com/office/powerpoint/2010/main" val="31549794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8DB9CD9-59B1-4D73-BC4C-98796A48EF9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874A6A9-41FF-4E33-AFA8-F9F81436A59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721D730E-1F97-4071-B143-B05E6D2599BC}"/>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985"/>
            <a:chExt cx="9772765" cy="6858000"/>
          </a:xfrm>
        </p:grpSpPr>
        <p:sp>
          <p:nvSpPr>
            <p:cNvPr id="13" name="Freeform: Shape 12">
              <a:extLst>
                <a:ext uri="{FF2B5EF4-FFF2-40B4-BE49-F238E27FC236}">
                  <a16:creationId xmlns:a16="http://schemas.microsoft.com/office/drawing/2014/main" id="{B3849C6A-9EE5-4604-8EAE-DD4796B79D8E}"/>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985"/>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308677BE-069B-4A4D-8732-E26B6EF5671A}"/>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985"/>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Shape 14">
              <a:extLst>
                <a:ext uri="{FF2B5EF4-FFF2-40B4-BE49-F238E27FC236}">
                  <a16:creationId xmlns:a16="http://schemas.microsoft.com/office/drawing/2014/main" id="{9A9A575B-DD07-4388-963B-0AF3FDDCF3C0}"/>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985"/>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D55285E4-21EB-4EC1-AB8E-36E881E89927}"/>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985"/>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6A0C77B5-3FAA-4D4F-9555-89D751608873}"/>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985"/>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18" name="Freeform: Shape 17">
              <a:extLst>
                <a:ext uri="{FF2B5EF4-FFF2-40B4-BE49-F238E27FC236}">
                  <a16:creationId xmlns:a16="http://schemas.microsoft.com/office/drawing/2014/main" id="{5F0C96D1-A8B7-4C8E-9997-D823FD1591F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985"/>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DA46556D-445B-4CD0-87A0-02A30BD1B152}"/>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985"/>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 name="Заголовок 1"/>
          <p:cNvSpPr>
            <a:spLocks noGrp="1"/>
          </p:cNvSpPr>
          <p:nvPr>
            <p:ph type="ctrTitle"/>
          </p:nvPr>
        </p:nvSpPr>
        <p:spPr>
          <a:xfrm>
            <a:off x="3215729" y="1764407"/>
            <a:ext cx="5760846" cy="2310312"/>
          </a:xfrm>
        </p:spPr>
        <p:txBody>
          <a:bodyPr>
            <a:normAutofit fontScale="90000"/>
          </a:bodyPr>
          <a:lstStyle/>
          <a:p>
            <a:r>
              <a:rPr lang="ru-RU" sz="5200" dirty="0">
                <a:solidFill>
                  <a:schemeClr val="tx2"/>
                </a:solidFill>
                <a:latin typeface="Times New Roman"/>
                <a:cs typeface="Calibri Light"/>
              </a:rPr>
              <a:t>Театр как средство объединения коллектива на любом году жизни школьника</a:t>
            </a:r>
          </a:p>
        </p:txBody>
      </p:sp>
      <p:sp>
        <p:nvSpPr>
          <p:cNvPr id="3" name="Подзаголовок 2"/>
          <p:cNvSpPr>
            <a:spLocks noGrp="1"/>
          </p:cNvSpPr>
          <p:nvPr>
            <p:ph type="subTitle" idx="1"/>
          </p:nvPr>
        </p:nvSpPr>
        <p:spPr>
          <a:xfrm>
            <a:off x="3215729" y="4165152"/>
            <a:ext cx="5760846" cy="682079"/>
          </a:xfrm>
        </p:spPr>
        <p:txBody>
          <a:bodyPr vert="horz" lIns="91440" tIns="45720" rIns="91440" bIns="45720" rtlCol="0" anchor="t">
            <a:normAutofit fontScale="92500" lnSpcReduction="10000"/>
          </a:bodyPr>
          <a:lstStyle/>
          <a:p>
            <a:r>
              <a:rPr lang="ru-RU" dirty="0">
                <a:solidFill>
                  <a:schemeClr val="tx2"/>
                </a:solidFill>
                <a:latin typeface="Times New Roman"/>
                <a:cs typeface="Calibri"/>
              </a:rPr>
              <a:t>Сторожева ИС учитель начальных классов МОБУ 26.</a:t>
            </a:r>
            <a:endParaRPr lang="ru-RU">
              <a:solidFill>
                <a:schemeClr val="tx2"/>
              </a:solidFill>
              <a:latin typeface="Times New Roman"/>
              <a:cs typeface="Times New Roman"/>
            </a:endParaRPr>
          </a:p>
        </p:txBody>
      </p:sp>
    </p:spTree>
    <p:extLst>
      <p:ext uri="{BB962C8B-B14F-4D97-AF65-F5344CB8AC3E}">
        <p14:creationId xmlns:p14="http://schemas.microsoft.com/office/powerpoint/2010/main" val="1351651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F9F13EE-D00E-4321-9BF5-BD508FCFA2C9}"/>
              </a:ext>
            </a:extLst>
          </p:cNvPr>
          <p:cNvSpPr>
            <a:spLocks noGrp="1"/>
          </p:cNvSpPr>
          <p:nvPr>
            <p:ph type="title"/>
          </p:nvPr>
        </p:nvSpPr>
        <p:spPr>
          <a:xfrm>
            <a:off x="723378" y="198111"/>
            <a:ext cx="10515600" cy="1325563"/>
          </a:xfrm>
        </p:spPr>
        <p:txBody>
          <a:bodyPr/>
          <a:lstStyle/>
          <a:p>
            <a:pPr algn="ctr"/>
            <a:r>
              <a:rPr lang="ru-RU" b="1" i="1" dirty="0">
                <a:latin typeface="Times New Roman"/>
                <a:cs typeface="Calibri Light"/>
              </a:rPr>
              <a:t>Что нужно современным детям?</a:t>
            </a:r>
            <a:br>
              <a:rPr lang="ru-RU" b="1" i="1" dirty="0">
                <a:latin typeface="Times New Roman"/>
                <a:cs typeface="Calibri Light"/>
              </a:rPr>
            </a:br>
            <a:r>
              <a:rPr lang="ru-RU" b="1" i="1" dirty="0">
                <a:latin typeface="Times New Roman"/>
                <a:cs typeface="Calibri Light"/>
              </a:rPr>
              <a:t>Как мы им МОЖЕМ помочь.</a:t>
            </a:r>
          </a:p>
        </p:txBody>
      </p:sp>
      <p:sp>
        <p:nvSpPr>
          <p:cNvPr id="3" name="Объект 2">
            <a:extLst>
              <a:ext uri="{FF2B5EF4-FFF2-40B4-BE49-F238E27FC236}">
                <a16:creationId xmlns:a16="http://schemas.microsoft.com/office/drawing/2014/main" id="{FC24B59F-D895-4C64-A534-05CAE9DDF45B}"/>
              </a:ext>
            </a:extLst>
          </p:cNvPr>
          <p:cNvSpPr>
            <a:spLocks noGrp="1"/>
          </p:cNvSpPr>
          <p:nvPr>
            <p:ph idx="1"/>
          </p:nvPr>
        </p:nvSpPr>
        <p:spPr/>
        <p:txBody>
          <a:bodyPr vert="horz" lIns="91440" tIns="45720" rIns="91440" bIns="45720" rtlCol="0" anchor="t">
            <a:normAutofit fontScale="92500" lnSpcReduction="10000"/>
          </a:bodyPr>
          <a:lstStyle/>
          <a:p>
            <a:r>
              <a:rPr lang="ru-RU" dirty="0">
                <a:latin typeface="Times New Roman"/>
                <a:cs typeface="Calibri"/>
              </a:rPr>
              <a:t>Не для кого не секрет что современные дети нуждаются в общении даже больше чем когда либо,  они одиноки, замкнуты, безынициативны, стеснительны и зажаты, пассивны или агрессивны, реалии нашего времени таковы, что детям нужна помощь и родителя и психолога и друга  чтобы не потерять ту социальную, эмоциональную платформу на которой строится гармонично развивающаяся личность. </a:t>
            </a:r>
          </a:p>
          <a:p>
            <a:r>
              <a:rPr lang="ru-RU" dirty="0">
                <a:latin typeface="Times New Roman"/>
                <a:cs typeface="Calibri"/>
              </a:rPr>
              <a:t>В школе есть всё необходимое для того, чтобы ребёнок чувствовал себя комфортно, выражал себя, понимал основополагающие человеческие ценности, мог делать правильные выводы о добре и зле о том, что такое хорошо и что такое плохо. Но для того чтобы донести эти принципы до ребёнка, необходим инструмент, метод, через который мы можем осуществлять задуманное. Помимо уроков  этим методом может быть театральная студия.</a:t>
            </a:r>
          </a:p>
          <a:p>
            <a:endParaRPr lang="ru-RU" dirty="0">
              <a:cs typeface="Calibri"/>
            </a:endParaRPr>
          </a:p>
        </p:txBody>
      </p:sp>
    </p:spTree>
    <p:extLst>
      <p:ext uri="{BB962C8B-B14F-4D97-AF65-F5344CB8AC3E}">
        <p14:creationId xmlns:p14="http://schemas.microsoft.com/office/powerpoint/2010/main" val="242398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2EEAF3D-DB1A-4BCF-9AB7-5AED6EC858E9}"/>
              </a:ext>
            </a:extLst>
          </p:cNvPr>
          <p:cNvSpPr>
            <a:spLocks noGrp="1"/>
          </p:cNvSpPr>
          <p:nvPr>
            <p:ph type="title"/>
          </p:nvPr>
        </p:nvSpPr>
        <p:spPr>
          <a:xfrm>
            <a:off x="838200" y="79375"/>
            <a:ext cx="10515600" cy="1325563"/>
          </a:xfrm>
        </p:spPr>
        <p:txBody>
          <a:bodyPr/>
          <a:lstStyle/>
          <a:p>
            <a:pPr algn="ctr"/>
            <a:r>
              <a:rPr lang="ru-RU" b="1" i="1" dirty="0">
                <a:latin typeface="Times New Roman"/>
                <a:ea typeface="+mj-lt"/>
                <a:cs typeface="+mj-lt"/>
              </a:rPr>
              <a:t>ТЕАТРАЛЬНАЯ СТУДИЯ или ЛАЙФХАК. Каждый найдёт своё.</a:t>
            </a:r>
            <a:endParaRPr lang="ru-RU" b="1" i="1">
              <a:latin typeface="Times New Roman"/>
              <a:cs typeface="Calibri Light" panose="020F0302020204030204"/>
            </a:endParaRPr>
          </a:p>
        </p:txBody>
      </p:sp>
      <p:sp>
        <p:nvSpPr>
          <p:cNvPr id="3" name="Объект 2">
            <a:extLst>
              <a:ext uri="{FF2B5EF4-FFF2-40B4-BE49-F238E27FC236}">
                <a16:creationId xmlns:a16="http://schemas.microsoft.com/office/drawing/2014/main" id="{9FB5C050-3D3A-46D3-AF04-94028199429C}"/>
              </a:ext>
            </a:extLst>
          </p:cNvPr>
          <p:cNvSpPr>
            <a:spLocks noGrp="1"/>
          </p:cNvSpPr>
          <p:nvPr>
            <p:ph idx="1"/>
          </p:nvPr>
        </p:nvSpPr>
        <p:spPr>
          <a:xfrm>
            <a:off x="838200" y="1416050"/>
            <a:ext cx="10515600" cy="4351338"/>
          </a:xfrm>
        </p:spPr>
        <p:txBody>
          <a:bodyPr vert="horz" lIns="91440" tIns="45720" rIns="91440" bIns="45720" rtlCol="0" anchor="t">
            <a:noAutofit/>
          </a:bodyPr>
          <a:lstStyle/>
          <a:p>
            <a:r>
              <a:rPr lang="ru-RU" sz="2400" dirty="0">
                <a:latin typeface="Times New Roman"/>
                <a:cs typeface="Calibri"/>
              </a:rPr>
              <a:t>Мы хотим представить вашему вниманию такую форму внеурочной деятельности как ТЕАТРАЛЬНАЯ СТУДИЯ. </a:t>
            </a:r>
          </a:p>
          <a:p>
            <a:r>
              <a:rPr lang="ru-RU" sz="2400" dirty="0">
                <a:latin typeface="Times New Roman"/>
                <a:cs typeface="Calibri"/>
              </a:rPr>
              <a:t>Из этого глобального огромного мира под названием ТЕАТР можно выделить именно то, что необходимо каждому педагогу классному руководителю на именно данный момент ( не важно какой предмет вы ведёте).</a:t>
            </a:r>
          </a:p>
          <a:p>
            <a:r>
              <a:rPr lang="ru-RU" sz="2400" dirty="0">
                <a:latin typeface="Times New Roman"/>
                <a:cs typeface="Calibri"/>
              </a:rPr>
              <a:t>Существует разная степень заинтересованности педагогов в этом вопросе.</a:t>
            </a:r>
          </a:p>
          <a:p>
            <a:r>
              <a:rPr lang="ru-RU" sz="2400" dirty="0">
                <a:latin typeface="Times New Roman"/>
                <a:cs typeface="Calibri"/>
              </a:rPr>
              <a:t>1. Кто то действительно захочет увлечься данной формой внеурочной работы. Начнёт изучать, узнавать, развиваться в этом направлении фундаментально основательно. Например  я. Желания оказалось вроде как и достаточно но необходимо учиться, чтобы иметь возможность работать с детьми эффективно и действительно получить желаемый результат. </a:t>
            </a:r>
          </a:p>
          <a:p>
            <a:r>
              <a:rPr lang="ru-RU" sz="2400" dirty="0">
                <a:latin typeface="Times New Roman"/>
                <a:cs typeface="Calibri"/>
              </a:rPr>
              <a:t>2. Кому то будет просто </a:t>
            </a:r>
            <a:r>
              <a:rPr lang="ru-RU" sz="2400" dirty="0" err="1">
                <a:latin typeface="Times New Roman"/>
                <a:cs typeface="Calibri"/>
              </a:rPr>
              <a:t>итересно</a:t>
            </a:r>
            <a:r>
              <a:rPr lang="ru-RU" sz="2400" dirty="0">
                <a:latin typeface="Times New Roman"/>
                <a:cs typeface="Calibri"/>
              </a:rPr>
              <a:t> познакомиться с методами работы которые предлагает театральная студия, включить их в свои классные часы. </a:t>
            </a:r>
          </a:p>
        </p:txBody>
      </p:sp>
    </p:spTree>
    <p:extLst>
      <p:ext uri="{BB962C8B-B14F-4D97-AF65-F5344CB8AC3E}">
        <p14:creationId xmlns:p14="http://schemas.microsoft.com/office/powerpoint/2010/main" val="2883493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B0946D3-7F7A-4413-BE23-54C08DA6E18F}"/>
              </a:ext>
            </a:extLst>
          </p:cNvPr>
          <p:cNvSpPr>
            <a:spLocks noGrp="1"/>
          </p:cNvSpPr>
          <p:nvPr>
            <p:ph type="title"/>
          </p:nvPr>
        </p:nvSpPr>
        <p:spPr>
          <a:xfrm>
            <a:off x="812074" y="987243"/>
            <a:ext cx="10515600" cy="763588"/>
          </a:xfrm>
        </p:spPr>
        <p:txBody>
          <a:bodyPr>
            <a:normAutofit fontScale="90000"/>
          </a:bodyPr>
          <a:lstStyle/>
          <a:p>
            <a:pPr marL="285750" indent="-285750" algn="ctr">
              <a:spcBef>
                <a:spcPts val="1000"/>
              </a:spcBef>
              <a:buFont typeface="Arial"/>
              <a:buChar char="•"/>
            </a:pPr>
            <a:r>
              <a:rPr lang="ru-RU" b="1" i="1" dirty="0">
                <a:latin typeface="Times New Roman"/>
                <a:ea typeface="+mj-lt"/>
                <a:cs typeface="+mj-lt"/>
              </a:rPr>
              <a:t>Актуальность обращения к театру такова:</a:t>
            </a:r>
          </a:p>
          <a:p>
            <a:endParaRPr lang="ru-RU" dirty="0">
              <a:cs typeface="Calibri Light"/>
            </a:endParaRPr>
          </a:p>
        </p:txBody>
      </p:sp>
      <p:sp>
        <p:nvSpPr>
          <p:cNvPr id="3" name="Объект 2">
            <a:extLst>
              <a:ext uri="{FF2B5EF4-FFF2-40B4-BE49-F238E27FC236}">
                <a16:creationId xmlns:a16="http://schemas.microsoft.com/office/drawing/2014/main" id="{FC8D4E2D-CC75-420E-99D5-A8CAA9AFC0BC}"/>
              </a:ext>
            </a:extLst>
          </p:cNvPr>
          <p:cNvSpPr>
            <a:spLocks noGrp="1"/>
          </p:cNvSpPr>
          <p:nvPr>
            <p:ph idx="1"/>
          </p:nvPr>
        </p:nvSpPr>
        <p:spPr>
          <a:xfrm>
            <a:off x="742405" y="2036808"/>
            <a:ext cx="10515600" cy="4351338"/>
          </a:xfrm>
        </p:spPr>
        <p:txBody>
          <a:bodyPr vert="horz" lIns="91440" tIns="45720" rIns="91440" bIns="45720" rtlCol="0" anchor="t">
            <a:normAutofit fontScale="92500" lnSpcReduction="20000"/>
          </a:bodyPr>
          <a:lstStyle/>
          <a:p>
            <a:r>
              <a:rPr lang="ru-RU" dirty="0">
                <a:latin typeface="Times New Roman"/>
                <a:cs typeface="Calibri"/>
              </a:rPr>
              <a:t>Нет ни одного предмета, на котором не требовалось бы говорить, общаться, выражать свои эмоции, в т.ч невербально. Везде необходима речь, диалог, мысль. </a:t>
            </a:r>
            <a:endParaRPr lang="ru-RU" dirty="0">
              <a:latin typeface="Times New Roman"/>
              <a:cs typeface="Times New Roman"/>
            </a:endParaRPr>
          </a:p>
          <a:p>
            <a:r>
              <a:rPr lang="ru-RU" dirty="0">
                <a:latin typeface="Times New Roman"/>
                <a:cs typeface="Calibri"/>
              </a:rPr>
              <a:t>Существует очень много театральных методик. </a:t>
            </a:r>
            <a:r>
              <a:rPr lang="ru-RU" dirty="0">
                <a:latin typeface="Times New Roman"/>
                <a:ea typeface="+mn-lt"/>
                <a:cs typeface="+mn-lt"/>
              </a:rPr>
              <a:t>Они адаптированы для работы с детьми и являются действенным инструментом коррекции социального поведения воспитанников.</a:t>
            </a:r>
          </a:p>
          <a:p>
            <a:r>
              <a:rPr lang="ru-RU" dirty="0">
                <a:latin typeface="Times New Roman"/>
                <a:ea typeface="+mn-lt"/>
                <a:cs typeface="+mn-lt"/>
              </a:rPr>
              <a:t>Наиболее распространенными в практике российской школы стали методические пособия, разработанные сотрудниками НИИХВ А.П. Ершовой и В.М. </a:t>
            </a:r>
            <a:r>
              <a:rPr lang="ru-RU" dirty="0" err="1">
                <a:latin typeface="Times New Roman"/>
                <a:ea typeface="+mn-lt"/>
                <a:cs typeface="+mn-lt"/>
              </a:rPr>
              <a:t>Букатовым</a:t>
            </a:r>
            <a:r>
              <a:rPr lang="ru-RU" dirty="0">
                <a:latin typeface="Times New Roman"/>
                <a:ea typeface="+mn-lt"/>
                <a:cs typeface="+mn-lt"/>
              </a:rPr>
              <a:t>. Они основаны на </a:t>
            </a:r>
            <a:r>
              <a:rPr lang="ru-RU" b="1" dirty="0">
                <a:latin typeface="Times New Roman"/>
                <a:ea typeface="+mn-lt"/>
                <a:cs typeface="+mn-lt"/>
              </a:rPr>
              <a:t>социо-игровых</a:t>
            </a:r>
            <a:r>
              <a:rPr lang="ru-RU" dirty="0">
                <a:latin typeface="Times New Roman"/>
                <a:ea typeface="+mn-lt"/>
                <a:cs typeface="+mn-lt"/>
              </a:rPr>
              <a:t> подходах в педагогике. Перечислять не будем эти методические пособия, но отметим они </a:t>
            </a:r>
            <a:r>
              <a:rPr lang="ru-RU" dirty="0" err="1">
                <a:latin typeface="Times New Roman"/>
                <a:ea typeface="+mn-lt"/>
                <a:cs typeface="+mn-lt"/>
              </a:rPr>
              <a:t>адресованны</a:t>
            </a:r>
            <a:r>
              <a:rPr lang="ru-RU" dirty="0">
                <a:latin typeface="Times New Roman"/>
                <a:ea typeface="+mn-lt"/>
                <a:cs typeface="+mn-lt"/>
              </a:rPr>
              <a:t> как учителям общеобразовательных школ, так и режиссерам педагогам театральных студий.</a:t>
            </a:r>
            <a:endParaRPr lang="ru-RU" dirty="0">
              <a:latin typeface="Times New Roman"/>
              <a:cs typeface="Calibri"/>
            </a:endParaRPr>
          </a:p>
          <a:p>
            <a:endParaRPr lang="ru-RU" dirty="0">
              <a:cs typeface="Calibri"/>
            </a:endParaRPr>
          </a:p>
        </p:txBody>
      </p:sp>
    </p:spTree>
    <p:extLst>
      <p:ext uri="{BB962C8B-B14F-4D97-AF65-F5344CB8AC3E}">
        <p14:creationId xmlns:p14="http://schemas.microsoft.com/office/powerpoint/2010/main" val="2928040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AF664B4-9348-4325-9E9A-89D2F016D37E}"/>
              </a:ext>
            </a:extLst>
          </p:cNvPr>
          <p:cNvSpPr>
            <a:spLocks noGrp="1"/>
          </p:cNvSpPr>
          <p:nvPr>
            <p:ph type="title"/>
          </p:nvPr>
        </p:nvSpPr>
        <p:spPr/>
        <p:txBody>
          <a:bodyPr/>
          <a:lstStyle/>
          <a:p>
            <a:pPr algn="ctr"/>
            <a:r>
              <a:rPr lang="ru-RU" b="1" i="1" dirty="0">
                <a:latin typeface="Times New Roman"/>
                <a:cs typeface="Calibri Light"/>
              </a:rPr>
              <a:t>Цель программ основанных на театральных методиках:</a:t>
            </a:r>
          </a:p>
        </p:txBody>
      </p:sp>
      <p:sp>
        <p:nvSpPr>
          <p:cNvPr id="3" name="Объект 2">
            <a:extLst>
              <a:ext uri="{FF2B5EF4-FFF2-40B4-BE49-F238E27FC236}">
                <a16:creationId xmlns:a16="http://schemas.microsoft.com/office/drawing/2014/main" id="{71E33AB6-5A78-44D3-BC0A-DD57F3B77A9E}"/>
              </a:ext>
            </a:extLst>
          </p:cNvPr>
          <p:cNvSpPr>
            <a:spLocks noGrp="1"/>
          </p:cNvSpPr>
          <p:nvPr>
            <p:ph idx="1"/>
          </p:nvPr>
        </p:nvSpPr>
        <p:spPr/>
        <p:txBody>
          <a:bodyPr vert="horz" lIns="91440" tIns="45720" rIns="91440" bIns="45720" rtlCol="0" anchor="t">
            <a:normAutofit fontScale="85000" lnSpcReduction="20000"/>
          </a:bodyPr>
          <a:lstStyle/>
          <a:p>
            <a:r>
              <a:rPr lang="ru-RU" dirty="0">
                <a:ea typeface="+mn-lt"/>
                <a:cs typeface="+mn-lt"/>
              </a:rPr>
              <a:t>  </a:t>
            </a:r>
            <a:r>
              <a:rPr lang="ru-RU" dirty="0">
                <a:latin typeface="Times New Roman"/>
                <a:ea typeface="+mn-lt"/>
                <a:cs typeface="+mn-lt"/>
              </a:rPr>
              <a:t>В программе «Уроки театра на уроках в школе» широко задействованы социо-игровые методики, метод путешествия (изучение теории театра), используется этюдный метод создания набросков, зарисовок небольших сцен. Значительная часть усилий направлена на выработку произвольного внимания, мобилизации, умения распределять ответственность (метод выработки согласованных действий). Серьезное внимание уделяется навыку «вежливых действий» его можно назвать метод вежливых действий и метод считывания и воссоздания поведения другого человека.</a:t>
            </a:r>
            <a:endParaRPr lang="ru-RU" dirty="0">
              <a:latin typeface="Times New Roman"/>
              <a:cs typeface="Calibri"/>
            </a:endParaRPr>
          </a:p>
          <a:p>
            <a:r>
              <a:rPr lang="ru-RU" dirty="0">
                <a:latin typeface="Times New Roman"/>
                <a:ea typeface="+mn-lt"/>
                <a:cs typeface="+mn-lt"/>
              </a:rPr>
              <a:t>Применение последних двух методов позволяет ученику правильно выбирать собственный тип поведения для решения жизненных задач. А метод выработки согласованных действий позволяет установить в коллективе психологический комфорт, так как внимание учеников здесь направлено на достижение общей задачи.</a:t>
            </a:r>
            <a:endParaRPr lang="ru-RU" dirty="0">
              <a:latin typeface="Times New Roman"/>
              <a:cs typeface="Times New Roman"/>
            </a:endParaRPr>
          </a:p>
          <a:p>
            <a:r>
              <a:rPr lang="ru-RU" dirty="0" smtClean="0">
                <a:latin typeface="Times New Roman"/>
                <a:cs typeface="Calibri"/>
              </a:rPr>
              <a:t>То есть</a:t>
            </a:r>
            <a:r>
              <a:rPr lang="ru-RU" dirty="0">
                <a:latin typeface="Times New Roman"/>
                <a:cs typeface="Calibri"/>
              </a:rPr>
              <a:t> духовное и мыслительное развитие школьника происходит с помощью "игры в поведение".</a:t>
            </a:r>
            <a:endParaRPr lang="ru-RU" dirty="0">
              <a:latin typeface="Times New Roman"/>
              <a:ea typeface="+mn-lt"/>
              <a:cs typeface="+mn-lt"/>
            </a:endParaRPr>
          </a:p>
          <a:p>
            <a:endParaRPr lang="ru-RU" dirty="0">
              <a:cs typeface="Calibri"/>
            </a:endParaRPr>
          </a:p>
          <a:p>
            <a:endParaRPr lang="ru-RU" dirty="0">
              <a:cs typeface="Calibri"/>
            </a:endParaRPr>
          </a:p>
        </p:txBody>
      </p:sp>
    </p:spTree>
    <p:extLst>
      <p:ext uri="{BB962C8B-B14F-4D97-AF65-F5344CB8AC3E}">
        <p14:creationId xmlns:p14="http://schemas.microsoft.com/office/powerpoint/2010/main" val="627398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60910A0-8C18-4B05-B1B6-A45295B593A0}"/>
              </a:ext>
            </a:extLst>
          </p:cNvPr>
          <p:cNvSpPr>
            <a:spLocks noGrp="1"/>
          </p:cNvSpPr>
          <p:nvPr>
            <p:ph type="title"/>
          </p:nvPr>
        </p:nvSpPr>
        <p:spPr>
          <a:xfrm>
            <a:off x="838200" y="933087"/>
            <a:ext cx="10515600" cy="1325563"/>
          </a:xfrm>
        </p:spPr>
        <p:txBody>
          <a:bodyPr>
            <a:normAutofit/>
          </a:bodyPr>
          <a:lstStyle/>
          <a:p>
            <a:pPr algn="ctr">
              <a:spcBef>
                <a:spcPts val="1000"/>
              </a:spcBef>
            </a:pPr>
            <a:r>
              <a:rPr lang="ru-RU" sz="3200" b="1" i="1" dirty="0">
                <a:latin typeface="Times New Roman"/>
                <a:ea typeface="+mj-lt"/>
                <a:cs typeface="+mj-lt"/>
              </a:rPr>
              <a:t>Программы есть как и для младших школьников с 1 по 4 класс, так и для старшего звена. </a:t>
            </a:r>
            <a:endParaRPr lang="en-US" sz="3200" b="1" i="1" dirty="0">
              <a:latin typeface="Times New Roman"/>
              <a:ea typeface="+mj-lt"/>
              <a:cs typeface="+mj-lt"/>
            </a:endParaRPr>
          </a:p>
          <a:p>
            <a:endParaRPr lang="ru-RU" dirty="0">
              <a:cs typeface="Calibri Light"/>
            </a:endParaRPr>
          </a:p>
        </p:txBody>
      </p:sp>
      <p:sp>
        <p:nvSpPr>
          <p:cNvPr id="3" name="Объект 2">
            <a:extLst>
              <a:ext uri="{FF2B5EF4-FFF2-40B4-BE49-F238E27FC236}">
                <a16:creationId xmlns:a16="http://schemas.microsoft.com/office/drawing/2014/main" id="{4C2A2811-BD00-447F-B5E1-F6FF386603C8}"/>
              </a:ext>
            </a:extLst>
          </p:cNvPr>
          <p:cNvSpPr>
            <a:spLocks noGrp="1"/>
          </p:cNvSpPr>
          <p:nvPr>
            <p:ph idx="1"/>
          </p:nvPr>
        </p:nvSpPr>
        <p:spPr/>
        <p:txBody>
          <a:bodyPr vert="horz" lIns="91440" tIns="45720" rIns="91440" bIns="45720" rtlCol="0" anchor="t">
            <a:normAutofit fontScale="92500" lnSpcReduction="20000"/>
          </a:bodyPr>
          <a:lstStyle/>
          <a:p>
            <a:endParaRPr lang="ru-RU" dirty="0">
              <a:latin typeface="Times New Roman"/>
              <a:cs typeface="Calibri"/>
            </a:endParaRPr>
          </a:p>
          <a:p>
            <a:r>
              <a:rPr lang="ru-RU" dirty="0">
                <a:latin typeface="Times New Roman"/>
                <a:cs typeface="Calibri"/>
              </a:rPr>
              <a:t>Безусловно творчество есть там, где есть свобода, не нужно бояться потерять дисциплину, структура занятий не позвонит этому произойти. Темп занятия, насыщенность, не дадут иссякнуть детскому интересу. </a:t>
            </a:r>
            <a:endParaRPr lang="ru-RU">
              <a:latin typeface="Times New Roman"/>
              <a:cs typeface="Times New Roman"/>
            </a:endParaRPr>
          </a:p>
          <a:p>
            <a:r>
              <a:rPr lang="ru-RU" dirty="0">
                <a:latin typeface="Times New Roman"/>
                <a:cs typeface="Calibri"/>
              </a:rPr>
              <a:t>Педагогу необходимо всегда оставаться актёром, всегда неожиданным, интересным, способным захватить внимание воспитанников, увлечь их своей идеей. Это подразумевает высокую степень </a:t>
            </a:r>
            <a:r>
              <a:rPr lang="ru-RU" b="1" dirty="0">
                <a:latin typeface="Times New Roman"/>
                <a:cs typeface="Calibri"/>
              </a:rPr>
              <a:t>подготовленности к каждому занятию</a:t>
            </a:r>
            <a:r>
              <a:rPr lang="ru-RU" dirty="0">
                <a:latin typeface="Times New Roman"/>
                <a:cs typeface="Calibri"/>
              </a:rPr>
              <a:t>. Педагог просто не имеет права приходить пустым, безынициативным на репетицию. Всегда и во всём он должен оставаться </a:t>
            </a:r>
            <a:r>
              <a:rPr lang="ru-RU" b="1" dirty="0">
                <a:latin typeface="Times New Roman"/>
                <a:cs typeface="Calibri"/>
              </a:rPr>
              <a:t>немного волшебником</a:t>
            </a:r>
            <a:r>
              <a:rPr lang="ru-RU" dirty="0">
                <a:latin typeface="Times New Roman"/>
                <a:cs typeface="Calibri"/>
              </a:rPr>
              <a:t>, ощущая себя гостеприимным хозяином этого огромного мира под названием ТЕАТР, ведущим воспитанников к самому сердцу этого удивительного мира.</a:t>
            </a:r>
            <a:endParaRPr lang="ru-RU">
              <a:latin typeface="Times New Roman"/>
              <a:ea typeface="+mn-lt"/>
              <a:cs typeface="+mn-lt"/>
            </a:endParaRPr>
          </a:p>
          <a:p>
            <a:endParaRPr lang="ru-RU" dirty="0">
              <a:cs typeface="Calibri"/>
            </a:endParaRPr>
          </a:p>
        </p:txBody>
      </p:sp>
    </p:spTree>
    <p:extLst>
      <p:ext uri="{BB962C8B-B14F-4D97-AF65-F5344CB8AC3E}">
        <p14:creationId xmlns:p14="http://schemas.microsoft.com/office/powerpoint/2010/main" val="191033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5499890-FC75-4D65-84BC-E49E6C709659}"/>
              </a:ext>
            </a:extLst>
          </p:cNvPr>
          <p:cNvSpPr>
            <a:spLocks noGrp="1"/>
          </p:cNvSpPr>
          <p:nvPr>
            <p:ph type="title"/>
          </p:nvPr>
        </p:nvSpPr>
        <p:spPr/>
        <p:txBody>
          <a:bodyPr/>
          <a:lstStyle/>
          <a:p>
            <a:pPr algn="ctr"/>
            <a:r>
              <a:rPr lang="ru-RU" b="1" i="1" dirty="0" smtClean="0">
                <a:latin typeface="Times New Roman" panose="02020603050405020304" pitchFamily="18" charset="0"/>
                <a:cs typeface="Times New Roman" panose="02020603050405020304" pitchFamily="18" charset="0"/>
              </a:rPr>
              <a:t>Бонус</a:t>
            </a:r>
            <a:endParaRPr lang="ru-RU" b="1" i="1" dirty="0">
              <a:latin typeface="Times New Roman" panose="02020603050405020304" pitchFamily="18" charset="0"/>
              <a:cs typeface="Times New Roman" panose="02020603050405020304" pitchFamily="18" charset="0"/>
            </a:endParaRPr>
          </a:p>
        </p:txBody>
      </p:sp>
      <p:sp>
        <p:nvSpPr>
          <p:cNvPr id="3" name="Объект 2">
            <a:extLst>
              <a:ext uri="{FF2B5EF4-FFF2-40B4-BE49-F238E27FC236}">
                <a16:creationId xmlns:a16="http://schemas.microsoft.com/office/drawing/2014/main" id="{78976385-401F-4455-9506-93AB3AEB5B9A}"/>
              </a:ext>
            </a:extLst>
          </p:cNvPr>
          <p:cNvSpPr>
            <a:spLocks noGrp="1"/>
          </p:cNvSpPr>
          <p:nvPr>
            <p:ph idx="1"/>
          </p:nvPr>
        </p:nvSpPr>
        <p:spPr/>
        <p:txBody>
          <a:bodyPr/>
          <a:lstStyle/>
          <a:p>
            <a:pPr marL="0" lvl="0" indent="0" algn="ctr">
              <a:buNone/>
            </a:pPr>
            <a:r>
              <a:rPr lang="ru-RU" sz="2400" dirty="0" smtClean="0">
                <a:solidFill>
                  <a:prstClr val="black"/>
                </a:solidFill>
                <a:latin typeface="Times New Roman" panose="02020603050405020304" pitchFamily="18" charset="0"/>
                <a:cs typeface="Times New Roman" panose="02020603050405020304" pitchFamily="18" charset="0"/>
              </a:rPr>
              <a:t>Учитывайте что ! </a:t>
            </a:r>
            <a:r>
              <a:rPr lang="ru-RU" sz="2400" dirty="0">
                <a:solidFill>
                  <a:prstClr val="black"/>
                </a:solidFill>
                <a:latin typeface="Times New Roman" panose="02020603050405020304" pitchFamily="18" charset="0"/>
                <a:cs typeface="Times New Roman" panose="02020603050405020304" pitchFamily="18" charset="0"/>
              </a:rPr>
              <a:t>н</a:t>
            </a:r>
            <a:r>
              <a:rPr lang="ru-RU" sz="2400" dirty="0" smtClean="0">
                <a:solidFill>
                  <a:prstClr val="black"/>
                </a:solidFill>
                <a:latin typeface="Times New Roman" panose="02020603050405020304" pitchFamily="18" charset="0"/>
                <a:cs typeface="Times New Roman" panose="02020603050405020304" pitchFamily="18" charset="0"/>
              </a:rPr>
              <a:t>ет </a:t>
            </a:r>
            <a:r>
              <a:rPr lang="ru-RU" sz="2400" dirty="0">
                <a:solidFill>
                  <a:prstClr val="black"/>
                </a:solidFill>
                <a:latin typeface="Times New Roman" panose="02020603050405020304" pitchFamily="18" charset="0"/>
                <a:cs typeface="Times New Roman" panose="02020603050405020304" pitchFamily="18" charset="0"/>
              </a:rPr>
              <a:t>оценки плохо или хорошо, достаточно действовать, пытаться. Это уже достижение, результат</a:t>
            </a:r>
            <a:r>
              <a:rPr lang="ru-RU" sz="2400" dirty="0" smtClean="0">
                <a:solidFill>
                  <a:prstClr val="black"/>
                </a:solidFill>
                <a:latin typeface="Times New Roman" panose="02020603050405020304" pitchFamily="18" charset="0"/>
                <a:cs typeface="Times New Roman" panose="02020603050405020304" pitchFamily="18" charset="0"/>
              </a:rPr>
              <a:t>.</a:t>
            </a:r>
          </a:p>
          <a:p>
            <a:pPr marL="0" lvl="0" indent="0" algn="ctr">
              <a:buNone/>
            </a:pPr>
            <a:r>
              <a:rPr lang="ru-RU" sz="2400" dirty="0" smtClean="0">
                <a:solidFill>
                  <a:prstClr val="black"/>
                </a:solidFill>
                <a:latin typeface="Times New Roman" panose="02020603050405020304" pitchFamily="18" charset="0"/>
                <a:cs typeface="Times New Roman" panose="02020603050405020304" pitchFamily="18" charset="0"/>
              </a:rPr>
              <a:t>Мы подготовили и распечатали для вас:</a:t>
            </a:r>
            <a:endParaRPr lang="ru-RU" sz="2400" dirty="0">
              <a:solidFill>
                <a:prstClr val="black"/>
              </a:solidFill>
              <a:latin typeface="Times New Roman" panose="02020603050405020304" pitchFamily="18" charset="0"/>
              <a:cs typeface="Times New Roman" panose="02020603050405020304" pitchFamily="18" charset="0"/>
            </a:endParaRPr>
          </a:p>
          <a:p>
            <a:pPr lvl="0"/>
            <a:r>
              <a:rPr lang="ru-RU" sz="2400" dirty="0">
                <a:solidFill>
                  <a:prstClr val="black"/>
                </a:solidFill>
                <a:latin typeface="Times New Roman" panose="02020603050405020304" pitchFamily="18" charset="0"/>
                <a:cs typeface="Times New Roman" panose="02020603050405020304" pitchFamily="18" charset="0"/>
              </a:rPr>
              <a:t>Психофизический тренинг с </a:t>
            </a:r>
            <a:r>
              <a:rPr lang="ru-RU" sz="2400" dirty="0" smtClean="0">
                <a:solidFill>
                  <a:prstClr val="black"/>
                </a:solidFill>
                <a:latin typeface="Times New Roman" panose="02020603050405020304" pitchFamily="18" charset="0"/>
                <a:cs typeface="Times New Roman" panose="02020603050405020304" pitchFamily="18" charset="0"/>
              </a:rPr>
              <a:t>детьми. (4 – 11 классы).</a:t>
            </a:r>
            <a:endParaRPr lang="ru-RU" sz="2400" dirty="0">
              <a:solidFill>
                <a:prstClr val="black"/>
              </a:solidFill>
              <a:latin typeface="Times New Roman" panose="02020603050405020304" pitchFamily="18" charset="0"/>
              <a:cs typeface="Times New Roman" panose="02020603050405020304" pitchFamily="18" charset="0"/>
            </a:endParaRPr>
          </a:p>
          <a:p>
            <a:pPr lvl="0"/>
            <a:r>
              <a:rPr lang="ru-RU" sz="2400" dirty="0">
                <a:solidFill>
                  <a:prstClr val="black"/>
                </a:solidFill>
                <a:latin typeface="Times New Roman" panose="02020603050405020304" pitchFamily="18" charset="0"/>
                <a:cs typeface="Times New Roman" panose="02020603050405020304" pitchFamily="18" charset="0"/>
              </a:rPr>
              <a:t>Методика организации массовых </a:t>
            </a:r>
            <a:r>
              <a:rPr lang="ru-RU" sz="2400" dirty="0" smtClean="0">
                <a:solidFill>
                  <a:prstClr val="black"/>
                </a:solidFill>
                <a:latin typeface="Times New Roman" panose="02020603050405020304" pitchFamily="18" charset="0"/>
                <a:cs typeface="Times New Roman" panose="02020603050405020304" pitchFamily="18" charset="0"/>
              </a:rPr>
              <a:t>мероприятий </a:t>
            </a:r>
            <a:r>
              <a:rPr lang="ru-RU" sz="2400" dirty="0" err="1" smtClean="0">
                <a:solidFill>
                  <a:prstClr val="black"/>
                </a:solidFill>
                <a:latin typeface="Times New Roman" panose="02020603050405020304" pitchFamily="18" charset="0"/>
                <a:cs typeface="Times New Roman" panose="02020603050405020304" pitchFamily="18" charset="0"/>
              </a:rPr>
              <a:t>сдетьми</a:t>
            </a:r>
            <a:r>
              <a:rPr lang="ru-RU" sz="2400" dirty="0" smtClean="0">
                <a:solidFill>
                  <a:prstClr val="black"/>
                </a:solidFill>
                <a:latin typeface="Times New Roman" panose="02020603050405020304" pitchFamily="18" charset="0"/>
                <a:cs typeface="Times New Roman" panose="02020603050405020304" pitchFamily="18" charset="0"/>
              </a:rPr>
              <a:t> от 0 до 100 лет ( если вы хотите поставить сценку с детьми но не знаете как это сделать).</a:t>
            </a:r>
          </a:p>
          <a:p>
            <a:pPr lvl="0"/>
            <a:r>
              <a:rPr lang="ru-RU" sz="2400" dirty="0" smtClean="0">
                <a:solidFill>
                  <a:prstClr val="black"/>
                </a:solidFill>
                <a:latin typeface="Times New Roman" panose="02020603050405020304" pitchFamily="18" charset="0"/>
                <a:cs typeface="Times New Roman" panose="02020603050405020304" pitchFamily="18" charset="0"/>
              </a:rPr>
              <a:t>Как подготовить детей к декламации. </a:t>
            </a:r>
          </a:p>
          <a:p>
            <a:pPr marL="0" lvl="0" indent="0">
              <a:buNone/>
            </a:pPr>
            <a:r>
              <a:rPr lang="ru-RU" sz="2400" dirty="0" smtClean="0">
                <a:solidFill>
                  <a:prstClr val="black"/>
                </a:solidFill>
                <a:latin typeface="Times New Roman" panose="02020603050405020304" pitchFamily="18" charset="0"/>
                <a:cs typeface="Times New Roman" panose="02020603050405020304" pitchFamily="18" charset="0"/>
              </a:rPr>
              <a:t>Декламация </a:t>
            </a:r>
            <a:r>
              <a:rPr lang="ru-RU" sz="2400" dirty="0">
                <a:solidFill>
                  <a:prstClr val="black"/>
                </a:solidFill>
                <a:latin typeface="Times New Roman" panose="02020603050405020304" pitchFamily="18" charset="0"/>
                <a:cs typeface="Times New Roman" panose="02020603050405020304" pitchFamily="18" charset="0"/>
              </a:rPr>
              <a:t>- (от лат. </a:t>
            </a:r>
            <a:r>
              <a:rPr lang="ru-RU" sz="2400" dirty="0" err="1">
                <a:solidFill>
                  <a:prstClr val="black"/>
                </a:solidFill>
                <a:latin typeface="Times New Roman" panose="02020603050405020304" pitchFamily="18" charset="0"/>
                <a:cs typeface="Times New Roman" panose="02020603050405020304" pitchFamily="18" charset="0"/>
              </a:rPr>
              <a:t>declamatio</a:t>
            </a:r>
            <a:r>
              <a:rPr lang="ru-RU" sz="2400" dirty="0">
                <a:solidFill>
                  <a:prstClr val="black"/>
                </a:solidFill>
                <a:latin typeface="Times New Roman" panose="02020603050405020304" pitchFamily="18" charset="0"/>
                <a:cs typeface="Times New Roman" panose="02020603050405020304" pitchFamily="18" charset="0"/>
              </a:rPr>
              <a:t> - упражнение в красноречии) - искусство художественного чтения стихов или прозы. -и, ж. Выразительное чтение художественных произведений; искусство выразительного произнесения стихов и прозы.</a:t>
            </a:r>
            <a:endParaRPr lang="ru-RU" sz="2400" dirty="0" smtClean="0">
              <a:solidFill>
                <a:prstClr val="black"/>
              </a:solidFill>
              <a:latin typeface="Times New Roman" panose="02020603050405020304" pitchFamily="18" charset="0"/>
              <a:cs typeface="Times New Roman" panose="02020603050405020304" pitchFamily="18" charset="0"/>
            </a:endParaRPr>
          </a:p>
          <a:p>
            <a:pPr lvl="0"/>
            <a:endParaRPr lang="ru-RU" sz="2400" dirty="0">
              <a:solidFill>
                <a:prstClr val="black"/>
              </a:solidFill>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565943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75B0036-93DB-4A41-8A0F-EF8FC91FC257}"/>
              </a:ext>
            </a:extLst>
          </p:cNvPr>
          <p:cNvSpPr>
            <a:spLocks noGrp="1"/>
          </p:cNvSpPr>
          <p:nvPr>
            <p:ph type="title"/>
          </p:nvPr>
        </p:nvSpPr>
        <p:spPr/>
        <p:txBody>
          <a:bodyPr>
            <a:normAutofit/>
          </a:bodyPr>
          <a:lstStyle/>
          <a:p>
            <a:pPr algn="ctr"/>
            <a:r>
              <a:rPr lang="ru-RU" sz="4800" b="1" i="1" dirty="0" smtClean="0">
                <a:latin typeface="Times New Roman" panose="02020603050405020304" pitchFamily="18" charset="0"/>
                <a:cs typeface="Times New Roman" panose="02020603050405020304" pitchFamily="18" charset="0"/>
              </a:rPr>
              <a:t>Завершение</a:t>
            </a:r>
            <a:endParaRPr lang="ru-RU" sz="4800" b="1" i="1" dirty="0">
              <a:latin typeface="Times New Roman" panose="02020603050405020304" pitchFamily="18" charset="0"/>
              <a:cs typeface="Times New Roman" panose="02020603050405020304" pitchFamily="18" charset="0"/>
            </a:endParaRPr>
          </a:p>
        </p:txBody>
      </p:sp>
      <p:sp>
        <p:nvSpPr>
          <p:cNvPr id="3" name="Объект 2">
            <a:extLst>
              <a:ext uri="{FF2B5EF4-FFF2-40B4-BE49-F238E27FC236}">
                <a16:creationId xmlns:a16="http://schemas.microsoft.com/office/drawing/2014/main" id="{017E1296-2EFD-4A19-8B27-E33618762187}"/>
              </a:ext>
            </a:extLst>
          </p:cNvPr>
          <p:cNvSpPr>
            <a:spLocks noGrp="1"/>
          </p:cNvSpPr>
          <p:nvPr>
            <p:ph idx="1"/>
          </p:nvPr>
        </p:nvSpPr>
        <p:spPr/>
        <p:txBody>
          <a:bodyPr>
            <a:normAutofit fontScale="85000" lnSpcReduction="20000"/>
          </a:bodyPr>
          <a:lstStyle/>
          <a:p>
            <a:r>
              <a:rPr lang="ru-RU" dirty="0" smtClean="0">
                <a:solidFill>
                  <a:srgbClr val="000000"/>
                </a:solidFill>
                <a:latin typeface="Times New Roman" panose="02020603050405020304" pitchFamily="18" charset="0"/>
              </a:rPr>
              <a:t>На основании многочисленных исследований можем сделать выводы что </a:t>
            </a:r>
            <a:r>
              <a:rPr lang="ru-RU" dirty="0">
                <a:solidFill>
                  <a:srgbClr val="000000"/>
                </a:solidFill>
                <a:latin typeface="Times New Roman" panose="02020603050405020304" pitchFamily="18" charset="0"/>
              </a:rPr>
              <a:t>в</a:t>
            </a:r>
            <a:r>
              <a:rPr lang="ru-RU" dirty="0" smtClean="0">
                <a:solidFill>
                  <a:srgbClr val="000000"/>
                </a:solidFill>
                <a:latin typeface="Times New Roman" panose="02020603050405020304" pitchFamily="18" charset="0"/>
              </a:rPr>
              <a:t> группе </a:t>
            </a:r>
            <a:r>
              <a:rPr lang="ru-RU" dirty="0">
                <a:solidFill>
                  <a:srgbClr val="000000"/>
                </a:solidFill>
                <a:latin typeface="Times New Roman" panose="02020603050405020304" pitchFamily="18" charset="0"/>
              </a:rPr>
              <a:t>детей </a:t>
            </a:r>
            <a:r>
              <a:rPr lang="ru-RU" dirty="0" smtClean="0">
                <a:solidFill>
                  <a:srgbClr val="000000"/>
                </a:solidFill>
                <a:latin typeface="Times New Roman" panose="02020603050405020304" pitchFamily="18" charset="0"/>
              </a:rPr>
              <a:t>позитивные </a:t>
            </a:r>
            <a:r>
              <a:rPr lang="ru-RU" dirty="0">
                <a:solidFill>
                  <a:srgbClr val="000000"/>
                </a:solidFill>
                <a:latin typeface="Times New Roman" panose="02020603050405020304" pitchFamily="18" charset="0"/>
              </a:rPr>
              <a:t>сдвиги в поведении начинают наблюдаться на втором третьем месяце занятий.</a:t>
            </a:r>
          </a:p>
          <a:p>
            <a:r>
              <a:rPr lang="ru-RU" dirty="0">
                <a:solidFill>
                  <a:srgbClr val="000000"/>
                </a:solidFill>
                <a:latin typeface="Times New Roman" panose="02020603050405020304" pitchFamily="18" charset="0"/>
              </a:rPr>
              <a:t>Занятия в театральной студии не только развивают творческие способности детей, но и дают им первые опыты коллективного взаимодействия. Результат обучения - этюд, поэтическая композиция, спектакль невозможны без атмосферы взаимного уважения, умения уступать лидерство, или брать на себя инициативу. Умение слышать, понимать партнера, принимать его точку зрения, включаться в действие, начатое товарищем, дополнять и развивать его - это умение взаимодействия. Само понятие «взаимодействие» применительно к партнерским отношениям, исключает (или скорее требует минимальных проявлений) как агрессивности, так и беспомощного социального поведения. Так что можно сказать, что театральный тренинг, организованный на основе определенных методик ведет к коррекции отклонений в социальном поведении детей.</a:t>
            </a:r>
          </a:p>
          <a:p>
            <a:endParaRPr lang="ru-RU" dirty="0"/>
          </a:p>
        </p:txBody>
      </p:sp>
    </p:spTree>
    <p:extLst>
      <p:ext uri="{BB962C8B-B14F-4D97-AF65-F5344CB8AC3E}">
        <p14:creationId xmlns:p14="http://schemas.microsoft.com/office/powerpoint/2010/main" val="233900543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680</TotalTime>
  <Words>406</Words>
  <Application>Microsoft Office PowerPoint</Application>
  <PresentationFormat>Широкоэкранный</PresentationFormat>
  <Paragraphs>33</Paragraphs>
  <Slides>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8</vt:i4>
      </vt:variant>
    </vt:vector>
  </HeadingPairs>
  <TitlesOfParts>
    <vt:vector size="13" baseType="lpstr">
      <vt:lpstr>Arial</vt:lpstr>
      <vt:lpstr>Calibri</vt:lpstr>
      <vt:lpstr>Calibri Light</vt:lpstr>
      <vt:lpstr>Times New Roman</vt:lpstr>
      <vt:lpstr>Тема Office</vt:lpstr>
      <vt:lpstr>Театр как средство объединения коллектива на любом году жизни школьника</vt:lpstr>
      <vt:lpstr>Что нужно современным детям? Как мы им МОЖЕМ помочь.</vt:lpstr>
      <vt:lpstr>ТЕАТРАЛЬНАЯ СТУДИЯ или ЛАЙФХАК. Каждый найдёт своё.</vt:lpstr>
      <vt:lpstr>Актуальность обращения к театру такова: </vt:lpstr>
      <vt:lpstr>Цель программ основанных на театральных методиках:</vt:lpstr>
      <vt:lpstr>Программы есть как и для младших школьников с 1 по 4 класс, так и для старшего звена.  </vt:lpstr>
      <vt:lpstr>Бонус</vt:lpstr>
      <vt:lpstr>Завершение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Ирина</dc:creator>
  <cp:lastModifiedBy>Ирина</cp:lastModifiedBy>
  <cp:revision>334</cp:revision>
  <dcterms:created xsi:type="dcterms:W3CDTF">2022-02-01T10:15:26Z</dcterms:created>
  <dcterms:modified xsi:type="dcterms:W3CDTF">2022-05-10T13:15:39Z</dcterms:modified>
</cp:coreProperties>
</file>