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58" r:id="rId4"/>
    <p:sldId id="261" r:id="rId5"/>
    <p:sldId id="260" r:id="rId6"/>
    <p:sldId id="263" r:id="rId7"/>
    <p:sldId id="262" r:id="rId8"/>
    <p:sldId id="256" r:id="rId9"/>
    <p:sldId id="259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2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610669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Право существует для пользы человечества.</a:t>
            </a:r>
            <a:r>
              <a:rPr lang="ru-RU" sz="2400" dirty="0">
                <a:ea typeface="Times New Roman"/>
                <a:cs typeface="Times New Roman"/>
              </a:rPr>
              <a:t/>
            </a:r>
            <a:br>
              <a:rPr lang="ru-RU" sz="2400" dirty="0">
                <a:ea typeface="Times New Roman"/>
                <a:cs typeface="Times New Roman"/>
              </a:rPr>
            </a:b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(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Латинское изречение).</a:t>
            </a:r>
            <a:r>
              <a:rPr lang="ru-RU" sz="2400" dirty="0">
                <a:ea typeface="Times New Roman"/>
                <a:cs typeface="Times New Roman"/>
              </a:rPr>
              <a:t/>
            </a:r>
            <a:br>
              <a:rPr lang="ru-RU" sz="2400" dirty="0">
                <a:ea typeface="Times New Roman"/>
                <a:cs typeface="Times New Roman"/>
              </a:rPr>
            </a:br>
            <a:r>
              <a:rPr lang="ru-RU" sz="2400" dirty="0"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400" dirty="0">
                <a:ea typeface="Times New Roman"/>
                <a:cs typeface="Times New Roman"/>
              </a:rPr>
              <a:t/>
            </a:r>
            <a:br>
              <a:rPr lang="ru-RU" sz="2400" dirty="0">
                <a:ea typeface="Times New Roman"/>
                <a:cs typeface="Times New Roman"/>
              </a:rPr>
            </a:b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Гражданин находится в таком же отношении к государству, в каком моряк на судне – к остальному экипажу. Благополучное плавание – цель, к которой стремятся все моряки в совокупности и каждый из них в отдельности.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(Аристотель).</a:t>
            </a:r>
            <a:r>
              <a:rPr lang="ru-RU" sz="2400" dirty="0">
                <a:ea typeface="Times New Roman"/>
                <a:cs typeface="Times New Roman"/>
              </a:rPr>
              <a:t/>
            </a:r>
            <a:br>
              <a:rPr lang="ru-RU" sz="2400" dirty="0">
                <a:ea typeface="Times New Roman"/>
                <a:cs typeface="Times New Roman"/>
              </a:rPr>
            </a:br>
            <a:r>
              <a:rPr lang="ru-RU" sz="2400" dirty="0"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400" dirty="0">
                <a:ea typeface="Times New Roman"/>
                <a:cs typeface="Times New Roman"/>
              </a:rPr>
              <a:t/>
            </a:r>
            <a:br>
              <a:rPr lang="ru-RU" sz="2400" dirty="0">
                <a:ea typeface="Times New Roman"/>
                <a:cs typeface="Times New Roman"/>
              </a:rPr>
            </a:b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Я требую, чтобы государство защитило не только меня, но и других. Я требую, чтобы оно защитило свободу – и мою собственную, и всех окружающих людей</a:t>
            </a:r>
            <a:r>
              <a:rPr lang="ru-RU" sz="2400" i="1" dirty="0" smtClean="0">
                <a:latin typeface="Times New Roman"/>
                <a:ea typeface="Times New Roman"/>
                <a:cs typeface="Times New Roman"/>
              </a:rPr>
              <a:t>.       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(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Карл Поппер)</a:t>
            </a:r>
            <a:r>
              <a:rPr lang="ru-RU" sz="2400" dirty="0">
                <a:ea typeface="Times New Roman"/>
                <a:cs typeface="Times New Roman"/>
              </a:rPr>
              <a:t/>
            </a:r>
            <a:br>
              <a:rPr lang="ru-RU" sz="2400" dirty="0">
                <a:ea typeface="Times New Roman"/>
                <a:cs typeface="Times New Roman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4273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35566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Принципы конституционного строя РФ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856984" cy="554461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100" dirty="0" smtClean="0"/>
              <a:t>1</a:t>
            </a:r>
            <a:r>
              <a:rPr lang="ru-RU" sz="4100" dirty="0"/>
              <a:t>)	народовластие </a:t>
            </a:r>
          </a:p>
          <a:p>
            <a:pPr marL="0" indent="0">
              <a:buNone/>
            </a:pPr>
            <a:r>
              <a:rPr lang="ru-RU" sz="4100" dirty="0"/>
              <a:t>2)	приоритет прав и свобод </a:t>
            </a:r>
            <a:r>
              <a:rPr lang="ru-RU" sz="4100" dirty="0" smtClean="0"/>
              <a:t>человека и гражданина</a:t>
            </a:r>
            <a:endParaRPr lang="ru-RU" sz="4100" dirty="0"/>
          </a:p>
          <a:p>
            <a:pPr marL="0" indent="0">
              <a:buNone/>
            </a:pPr>
            <a:r>
              <a:rPr lang="ru-RU" sz="4100" dirty="0"/>
              <a:t>3)	верховенство закона </a:t>
            </a:r>
          </a:p>
          <a:p>
            <a:pPr marL="0" indent="0">
              <a:buNone/>
            </a:pPr>
            <a:r>
              <a:rPr lang="ru-RU" sz="4100" dirty="0"/>
              <a:t>4)	федерализм </a:t>
            </a:r>
          </a:p>
          <a:p>
            <a:pPr marL="0" indent="0">
              <a:buNone/>
            </a:pPr>
            <a:r>
              <a:rPr lang="ru-RU" sz="4100" dirty="0"/>
              <a:t>5)	государственный суверенитет </a:t>
            </a:r>
          </a:p>
          <a:p>
            <a:pPr marL="0" indent="0">
              <a:buNone/>
            </a:pPr>
            <a:r>
              <a:rPr lang="ru-RU" sz="4100" dirty="0"/>
              <a:t>6)	социальный характер РФ </a:t>
            </a:r>
          </a:p>
          <a:p>
            <a:pPr marL="0" indent="0">
              <a:buNone/>
            </a:pPr>
            <a:r>
              <a:rPr lang="ru-RU" sz="4100" dirty="0"/>
              <a:t>7)	светский характер </a:t>
            </a:r>
          </a:p>
          <a:p>
            <a:pPr marL="0" indent="0">
              <a:buNone/>
            </a:pPr>
            <a:r>
              <a:rPr lang="ru-RU" sz="4100" dirty="0"/>
              <a:t>8)	республиканская форма правления </a:t>
            </a:r>
          </a:p>
          <a:p>
            <a:pPr marL="0" indent="0">
              <a:buNone/>
            </a:pPr>
            <a:r>
              <a:rPr lang="ru-RU" sz="4100" dirty="0"/>
              <a:t>9)	разделение властей</a:t>
            </a:r>
          </a:p>
          <a:p>
            <a:pPr marL="0" indent="0">
              <a:buNone/>
            </a:pPr>
            <a:r>
              <a:rPr lang="ru-RU" sz="4100" dirty="0"/>
              <a:t>10)	политический плюрализм </a:t>
            </a:r>
          </a:p>
          <a:p>
            <a:pPr marL="0" indent="0">
              <a:buNone/>
            </a:pPr>
            <a:r>
              <a:rPr lang="ru-RU" sz="4100" dirty="0"/>
              <a:t>11)	экономический плюрализм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077072"/>
            <a:ext cx="3455987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1902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Составьте </a:t>
            </a:r>
            <a:r>
              <a:rPr lang="ru-RU" dirty="0" err="1" smtClean="0">
                <a:solidFill>
                  <a:srgbClr val="FF0000"/>
                </a:solidFill>
              </a:rPr>
              <a:t>синквейн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/>
              <a:t>(алгоритм</a:t>
            </a:r>
            <a:r>
              <a:rPr lang="ru-RU" sz="2400" dirty="0"/>
              <a:t>)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1-я </a:t>
            </a:r>
            <a:r>
              <a:rPr lang="ru-RU" dirty="0">
                <a:solidFill>
                  <a:srgbClr val="FF0000"/>
                </a:solidFill>
              </a:rPr>
              <a:t>строка. </a:t>
            </a:r>
            <a:r>
              <a:rPr lang="ru-RU" dirty="0"/>
              <a:t>Кто? Что? 1 существительное.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2-я строка. </a:t>
            </a:r>
            <a:r>
              <a:rPr lang="ru-RU" dirty="0"/>
              <a:t>Какой? 2 прилагательных.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3-я строка. </a:t>
            </a:r>
            <a:r>
              <a:rPr lang="ru-RU" dirty="0"/>
              <a:t>Что делает? 3 глагола.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4-я строка. </a:t>
            </a:r>
            <a:r>
              <a:rPr lang="ru-RU" dirty="0"/>
              <a:t>Что автор думает о теме? Фраза из 4 слов.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5-я строка.</a:t>
            </a:r>
            <a:r>
              <a:rPr lang="ru-RU" dirty="0"/>
              <a:t> Кто? Что? (Новое звучание темы). 1 существительное.</a:t>
            </a:r>
          </a:p>
        </p:txBody>
      </p:sp>
    </p:spTree>
    <p:extLst>
      <p:ext uri="{BB962C8B-B14F-4D97-AF65-F5344CB8AC3E}">
        <p14:creationId xmlns:p14="http://schemas.microsoft.com/office/powerpoint/2010/main" val="71036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Примеры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/>
              <a:t>Конституция </a:t>
            </a: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smtClean="0"/>
              <a:t>Продуманная</a:t>
            </a:r>
            <a:r>
              <a:rPr lang="ru-RU" sz="2400" dirty="0"/>
              <a:t>, </a:t>
            </a:r>
            <a:r>
              <a:rPr lang="ru-RU" sz="2400" dirty="0" smtClean="0"/>
              <a:t>взвешенн­ая </a:t>
            </a:r>
          </a:p>
          <a:p>
            <a:pPr marL="0" indent="0" algn="ctr">
              <a:buNone/>
            </a:pPr>
            <a:r>
              <a:rPr lang="ru-RU" sz="2400" dirty="0" smtClean="0"/>
              <a:t>Утверждает</a:t>
            </a:r>
            <a:r>
              <a:rPr lang="ru-RU" sz="2400" dirty="0"/>
              <a:t>, защищает, ­ поддерживает </a:t>
            </a: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smtClean="0"/>
              <a:t>Должна </a:t>
            </a:r>
            <a:r>
              <a:rPr lang="ru-RU" sz="2400" dirty="0"/>
              <a:t>гарантировать права граждан в государстве </a:t>
            </a: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smtClean="0"/>
              <a:t>Закон</a:t>
            </a:r>
            <a:r>
              <a:rPr lang="ru-RU" sz="2400" dirty="0"/>
              <a:t>. 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4428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/>
              <a:t>Конституция </a:t>
            </a: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smtClean="0"/>
              <a:t>Идиллическая</a:t>
            </a:r>
            <a:r>
              <a:rPr lang="ru-RU" sz="2400" dirty="0"/>
              <a:t>, </a:t>
            </a:r>
            <a:r>
              <a:rPr lang="ru-RU" sz="2400" dirty="0" smtClean="0"/>
              <a:t>романти­ческая </a:t>
            </a:r>
          </a:p>
          <a:p>
            <a:pPr marL="0" indent="0" algn="ctr">
              <a:buNone/>
            </a:pPr>
            <a:r>
              <a:rPr lang="ru-RU" sz="2400" dirty="0" smtClean="0"/>
              <a:t>Вдохновляет</a:t>
            </a:r>
            <a:r>
              <a:rPr lang="ru-RU" sz="2400" dirty="0"/>
              <a:t>, </a:t>
            </a:r>
            <a:r>
              <a:rPr lang="ru-RU" sz="2400" dirty="0" smtClean="0"/>
              <a:t>обнадёжи­вает</a:t>
            </a:r>
            <a:r>
              <a:rPr lang="ru-RU" sz="2400" dirty="0"/>
              <a:t>, гарантирует </a:t>
            </a: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smtClean="0"/>
              <a:t>Не </a:t>
            </a:r>
            <a:r>
              <a:rPr lang="ru-RU" sz="2400" dirty="0"/>
              <a:t>все так гладко и надёжно как записано в конституции Несоответствие.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7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13285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1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Принципы конституционного строя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2-й урок по теме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8201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Составьте кластер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915816" y="3140968"/>
            <a:ext cx="316835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Конституция</a:t>
            </a:r>
          </a:p>
        </p:txBody>
      </p:sp>
      <p:cxnSp>
        <p:nvCxnSpPr>
          <p:cNvPr id="6" name="Прямая со стрелкой 5"/>
          <p:cNvCxnSpPr>
            <a:stCxn id="4" idx="0"/>
            <a:endCxn id="14" idx="2"/>
          </p:cNvCxnSpPr>
          <p:nvPr/>
        </p:nvCxnSpPr>
        <p:spPr>
          <a:xfrm flipH="1" flipV="1">
            <a:off x="4465801" y="2537557"/>
            <a:ext cx="34191" cy="6034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4" idx="1"/>
            <a:endCxn id="13" idx="2"/>
          </p:cNvCxnSpPr>
          <p:nvPr/>
        </p:nvCxnSpPr>
        <p:spPr>
          <a:xfrm flipH="1" flipV="1">
            <a:off x="1151620" y="2297481"/>
            <a:ext cx="2228190" cy="9773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475297" y="4079080"/>
            <a:ext cx="24695" cy="6963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16" idx="2"/>
          </p:cNvCxnSpPr>
          <p:nvPr/>
        </p:nvCxnSpPr>
        <p:spPr>
          <a:xfrm flipV="1">
            <a:off x="5551791" y="2297481"/>
            <a:ext cx="2080549" cy="10304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79512" y="1383081"/>
            <a:ext cx="194421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379810" y="1623157"/>
            <a:ext cx="2171981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402650" y="4803061"/>
            <a:ext cx="221752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804248" y="1383081"/>
            <a:ext cx="165618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179512" y="5063252"/>
            <a:ext cx="194421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804249" y="5063252"/>
            <a:ext cx="165618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 стрелкой 32"/>
          <p:cNvCxnSpPr>
            <a:stCxn id="4" idx="5"/>
            <a:endCxn id="31" idx="0"/>
          </p:cNvCxnSpPr>
          <p:nvPr/>
        </p:nvCxnSpPr>
        <p:spPr>
          <a:xfrm>
            <a:off x="5620174" y="3921457"/>
            <a:ext cx="2012166" cy="11417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4" idx="3"/>
            <a:endCxn id="30" idx="0"/>
          </p:cNvCxnSpPr>
          <p:nvPr/>
        </p:nvCxnSpPr>
        <p:spPr>
          <a:xfrm flipH="1">
            <a:off x="1151620" y="3921457"/>
            <a:ext cx="2228190" cy="11417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087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Составьте кластер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915816" y="3140968"/>
            <a:ext cx="316835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Конституция</a:t>
            </a:r>
          </a:p>
        </p:txBody>
      </p:sp>
      <p:cxnSp>
        <p:nvCxnSpPr>
          <p:cNvPr id="6" name="Прямая со стрелкой 5"/>
          <p:cNvCxnSpPr>
            <a:stCxn id="4" idx="0"/>
            <a:endCxn id="14" idx="2"/>
          </p:cNvCxnSpPr>
          <p:nvPr/>
        </p:nvCxnSpPr>
        <p:spPr>
          <a:xfrm flipH="1" flipV="1">
            <a:off x="4465801" y="2537557"/>
            <a:ext cx="34191" cy="6034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4" idx="1"/>
            <a:endCxn id="13" idx="2"/>
          </p:cNvCxnSpPr>
          <p:nvPr/>
        </p:nvCxnSpPr>
        <p:spPr>
          <a:xfrm flipH="1" flipV="1">
            <a:off x="1151620" y="2297481"/>
            <a:ext cx="2228190" cy="9773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475297" y="4079080"/>
            <a:ext cx="24695" cy="6963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16" idx="2"/>
          </p:cNvCxnSpPr>
          <p:nvPr/>
        </p:nvCxnSpPr>
        <p:spPr>
          <a:xfrm flipV="1">
            <a:off x="5551791" y="2297481"/>
            <a:ext cx="2080549" cy="10304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79512" y="1383081"/>
            <a:ext cx="194421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государство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379810" y="1623157"/>
            <a:ext cx="2171981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закон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402650" y="4803061"/>
            <a:ext cx="221752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власть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804248" y="1383081"/>
            <a:ext cx="165618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принципы</a:t>
            </a:r>
            <a:endParaRPr lang="ru-RU" sz="24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179512" y="5063252"/>
            <a:ext cx="194421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устройство</a:t>
            </a:r>
            <a:endParaRPr lang="ru-RU" sz="24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6804249" y="5063252"/>
            <a:ext cx="165618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права</a:t>
            </a:r>
            <a:endParaRPr lang="ru-RU" sz="2400" dirty="0"/>
          </a:p>
        </p:txBody>
      </p:sp>
      <p:cxnSp>
        <p:nvCxnSpPr>
          <p:cNvPr id="33" name="Прямая со стрелкой 32"/>
          <p:cNvCxnSpPr>
            <a:stCxn id="4" idx="5"/>
            <a:endCxn id="31" idx="0"/>
          </p:cNvCxnSpPr>
          <p:nvPr/>
        </p:nvCxnSpPr>
        <p:spPr>
          <a:xfrm>
            <a:off x="5620174" y="3921457"/>
            <a:ext cx="2012166" cy="11417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4" idx="3"/>
            <a:endCxn id="30" idx="0"/>
          </p:cNvCxnSpPr>
          <p:nvPr/>
        </p:nvCxnSpPr>
        <p:spPr>
          <a:xfrm flipH="1">
            <a:off x="1151620" y="3921457"/>
            <a:ext cx="2228190" cy="11417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972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Проверка домашнего задания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Когда </a:t>
            </a:r>
            <a:r>
              <a:rPr lang="ru-RU" dirty="0"/>
              <a:t>и кем была принята современная </a:t>
            </a:r>
            <a:r>
              <a:rPr lang="ru-RU" dirty="0" smtClean="0"/>
              <a:t>Конституция?</a:t>
            </a:r>
          </a:p>
          <a:p>
            <a:r>
              <a:rPr lang="ru-RU" dirty="0" smtClean="0"/>
              <a:t>Структура </a:t>
            </a:r>
            <a:r>
              <a:rPr lang="ru-RU" dirty="0"/>
              <a:t>современной Конституции. </a:t>
            </a:r>
            <a:endParaRPr lang="ru-RU" dirty="0" smtClean="0"/>
          </a:p>
          <a:p>
            <a:r>
              <a:rPr lang="ru-RU" dirty="0" smtClean="0"/>
              <a:t>Отличие </a:t>
            </a:r>
            <a:r>
              <a:rPr lang="ru-RU" dirty="0"/>
              <a:t>Конституции от других законов. </a:t>
            </a:r>
          </a:p>
          <a:p>
            <a:r>
              <a:rPr lang="ru-RU" dirty="0" smtClean="0"/>
              <a:t>На </a:t>
            </a:r>
            <a:r>
              <a:rPr lang="ru-RU" dirty="0"/>
              <a:t>каких ценностях базируется наша Конституция? </a:t>
            </a:r>
            <a:endParaRPr lang="ru-RU" dirty="0" smtClean="0"/>
          </a:p>
          <a:p>
            <a:r>
              <a:rPr lang="ru-RU" dirty="0" smtClean="0"/>
              <a:t>Функции </a:t>
            </a:r>
            <a:r>
              <a:rPr lang="ru-RU" dirty="0"/>
              <a:t>Конституции РФ </a:t>
            </a:r>
            <a:endParaRPr lang="ru-RU" dirty="0" smtClean="0"/>
          </a:p>
          <a:p>
            <a:r>
              <a:rPr lang="ru-RU" dirty="0" smtClean="0"/>
              <a:t>Что </a:t>
            </a:r>
            <a:r>
              <a:rPr lang="ru-RU" dirty="0"/>
              <a:t>такое конституционный строй?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353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Конституция РФ: </a:t>
            </a:r>
            <a:r>
              <a:rPr lang="ru-RU" dirty="0">
                <a:solidFill>
                  <a:srgbClr val="FF0000"/>
                </a:solidFill>
              </a:rPr>
              <a:t>преамбула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Какие ценности провозглашены в преамбуле Конституции РФ?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645024"/>
            <a:ext cx="3455987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685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Функции Конституции </a:t>
            </a:r>
            <a:r>
              <a:rPr lang="ru-RU" dirty="0" smtClean="0">
                <a:solidFill>
                  <a:srgbClr val="FF0000"/>
                </a:solidFill>
              </a:rPr>
              <a:t>РФ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политическая </a:t>
            </a:r>
          </a:p>
          <a:p>
            <a:r>
              <a:rPr lang="ru-RU" dirty="0" smtClean="0"/>
              <a:t>правовая </a:t>
            </a:r>
          </a:p>
          <a:p>
            <a:r>
              <a:rPr lang="ru-RU" dirty="0" smtClean="0"/>
              <a:t>гуманистическая </a:t>
            </a:r>
          </a:p>
          <a:p>
            <a:r>
              <a:rPr lang="ru-RU" dirty="0" smtClean="0"/>
              <a:t>учредительная </a:t>
            </a:r>
          </a:p>
          <a:p>
            <a:r>
              <a:rPr lang="ru-RU" dirty="0" smtClean="0"/>
              <a:t>мировоззренческая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Конституционный строй РФ </a:t>
            </a:r>
            <a:r>
              <a:rPr lang="ru-RU" dirty="0"/>
              <a:t>– это система общественных отношений (экономических, социальных, политических, духовных), установленных и охраняемых Конституцией РФ и другими конституционно-правовыми актами РФ.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61250" y1="5444" x2="61250" y2="5444"/>
                        <a14:foregroundMark x1="64667" y1="5000" x2="64667" y2="5000"/>
                        <a14:foregroundMark x1="67417" y1="3667" x2="67417" y2="3667"/>
                        <a14:foregroundMark x1="68083" y1="2333" x2="68083" y2="2333"/>
                        <a14:foregroundMark x1="66500" y1="2778" x2="66500" y2="2778"/>
                        <a14:foregroundMark x1="65667" y1="3111" x2="64583" y2="3111"/>
                        <a14:foregroundMark x1="64000" y1="3111" x2="63000" y2="3333"/>
                        <a14:foregroundMark x1="62583" y1="3333" x2="62000" y2="3778"/>
                        <a14:foregroundMark x1="60833" y1="4000" x2="60250" y2="4333"/>
                        <a14:foregroundMark x1="57833" y1="4889" x2="57333" y2="5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888" y="1052736"/>
            <a:ext cx="3456384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5024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46" y="37890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Основы (принципы) </a:t>
            </a:r>
            <a:r>
              <a:rPr lang="ru-RU" dirty="0">
                <a:solidFill>
                  <a:srgbClr val="FF0000"/>
                </a:solidFill>
              </a:rPr>
              <a:t>конституционного строя </a:t>
            </a:r>
            <a:r>
              <a:rPr lang="ru-RU" dirty="0" smtClean="0">
                <a:solidFill>
                  <a:srgbClr val="FF0000"/>
                </a:solidFill>
              </a:rPr>
              <a:t>РФ </a:t>
            </a:r>
            <a:r>
              <a:rPr lang="ru-RU" sz="2000" dirty="0" smtClean="0"/>
              <a:t>(2й урок)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94" y="404664"/>
            <a:ext cx="7620000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327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35566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Принципы конституционного строя РФ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5544616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ru-RU" sz="2800" dirty="0">
                <a:solidFill>
                  <a:prstClr val="black"/>
                </a:solidFill>
              </a:rPr>
              <a:t>– основополагающие начала государственного устройства РФ, напрямую зависящие от элементов конституционного строя РФ.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1. Найдите номер(-</a:t>
            </a:r>
            <a:r>
              <a:rPr lang="ru-RU" dirty="0"/>
              <a:t>а) статей, в </a:t>
            </a:r>
            <a:r>
              <a:rPr lang="ru-RU" dirty="0" smtClean="0"/>
              <a:t>которой(-</a:t>
            </a:r>
            <a:r>
              <a:rPr lang="ru-RU" dirty="0"/>
              <a:t>ых)  закреплен данный принцип конституционного строя.</a:t>
            </a:r>
          </a:p>
          <a:p>
            <a:pPr marL="0" indent="0">
              <a:buNone/>
            </a:pPr>
            <a:r>
              <a:rPr lang="ru-RU" dirty="0"/>
              <a:t>2</a:t>
            </a:r>
            <a:r>
              <a:rPr lang="ru-RU" dirty="0" smtClean="0"/>
              <a:t>. Представьте </a:t>
            </a:r>
            <a:r>
              <a:rPr lang="ru-RU" dirty="0"/>
              <a:t>ответ в виде схемы или </a:t>
            </a:r>
            <a:r>
              <a:rPr lang="ru-RU" dirty="0" smtClean="0"/>
              <a:t>таблицы</a:t>
            </a:r>
          </a:p>
          <a:p>
            <a:pPr marL="0" indent="0">
              <a:buNone/>
            </a:pPr>
            <a:r>
              <a:rPr lang="ru-RU" dirty="0"/>
              <a:t>3. Приведите аргументы, доказывающие, что данный принцип реализуется в РФ.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0535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293</Words>
  <Application>Microsoft Office PowerPoint</Application>
  <PresentationFormat>Экран (4:3)</PresentationFormat>
  <Paragraphs>69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Право существует для пользы человечества. (Латинское изречение).   Гражданин находится в таком же отношении к государству, в каком моряк на судне – к остальному экипажу. Благополучное плавание – цель, к которой стремятся все моряки в совокупности и каждый из них в отдельности. (Аристотель).    Я требую, чтобы государство защитило не только меня, но и других. Я требую, чтобы оно защитило свободу – и мою собственную, и всех окружающих людей.       (Карл Поппер) </vt:lpstr>
      <vt:lpstr>Принципы конституционного строя</vt:lpstr>
      <vt:lpstr>Составьте кластер </vt:lpstr>
      <vt:lpstr>Составьте кластер </vt:lpstr>
      <vt:lpstr>Проверка домашнего задания</vt:lpstr>
      <vt:lpstr>Конституция РФ: преамбула</vt:lpstr>
      <vt:lpstr>Функции Конституции РФ</vt:lpstr>
      <vt:lpstr>Основы (принципы) конституционного строя РФ (2й урок)</vt:lpstr>
      <vt:lpstr>Принципы конституционного строя РФ</vt:lpstr>
      <vt:lpstr>Принципы конституционного строя РФ</vt:lpstr>
      <vt:lpstr>Составьте синквейн (алгоритм)</vt:lpstr>
      <vt:lpstr>Примеры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 существует для пользы человечества. (Латинское изречение).   Гражданин находится в таком же отношении к государству, в каком моряк на судне – к остальному экипажу. Благополучное плавание – цель, к которой стремятся все моряки в совокупности и каждый из них в отдельности. (Аристотель).    Я требую, чтобы государство защитило не только меня, но и других. Я требую, чтобы оно защитило свободу – и мою собственную, и всех окружающих людей.       (Карл Поппер)</dc:title>
  <dc:creator>Helen</dc:creator>
  <cp:lastModifiedBy>Helen</cp:lastModifiedBy>
  <cp:revision>9</cp:revision>
  <dcterms:created xsi:type="dcterms:W3CDTF">2022-03-26T11:03:19Z</dcterms:created>
  <dcterms:modified xsi:type="dcterms:W3CDTF">2022-05-06T22:25:44Z</dcterms:modified>
</cp:coreProperties>
</file>