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6" r:id="rId3"/>
    <p:sldId id="260" r:id="rId4"/>
    <p:sldId id="261" r:id="rId5"/>
    <p:sldId id="262" r:id="rId6"/>
    <p:sldId id="266" r:id="rId7"/>
    <p:sldId id="267" r:id="rId8"/>
    <p:sldId id="268" r:id="rId9"/>
    <p:sldId id="272" r:id="rId10"/>
    <p:sldId id="275" r:id="rId11"/>
    <p:sldId id="276" r:id="rId12"/>
    <p:sldId id="285" r:id="rId13"/>
    <p:sldId id="286" r:id="rId14"/>
    <p:sldId id="287" r:id="rId15"/>
    <p:sldId id="294" r:id="rId16"/>
    <p:sldId id="29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fp=1&amp;uinfo=ww-1903-wh-985-fw-1678-fh-598-pd-1&amp;p=1&amp;text=%D0%BA%D0%B0%D1%80%D1%82%D0%B8%D0%BD%D0%BA%D0%B8%20%D1%80%D0%B8%D1%81%D1%83%D0%BD%D0%BA%D0%B8%20%D0%BB%D1%8B%D0%B6%D0%BD%D0%B8%D0%BA%D0%BE%D0%B2&amp;noreask=1&amp;pos=30&amp;rpt=simage&amp;lr=237&amp;img_url=http://prazdnichek.info/uploads/posts/2010-04/1271884810_img305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fp=1&amp;uinfo=ww-1903-wh-985-fw-1678-fh-598-pd-1&amp;p=1&amp;text=%D0%BA%D0%B0%D1%80%D1%82%D0%B8%D0%BD%D0%BA%D0%B8%20%D1%80%D0%B8%D1%81%D1%83%D0%BD%D0%BA%D0%B8%20%D0%BB%D1%8B%D0%B6%D0%BD%D0%B8%D0%BA%D0%BE%D0%B2&amp;noreask=1&amp;pos=30&amp;rpt=simage&amp;lr=237&amp;img_url=http://prazdnichek.info/uploads/posts/2010-04/1271884810_img305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source=wiz&amp;fp=0&amp;text=%D0%BA%D0%B0%D1%80%D1%82%D0%B8%D0%BD%D0%BA%D0%B8%20%D1%80%D0%B8%D1%81%D1%83%D0%BD%D0%BA%D0%B8%20%D0%B2%D0%B5%D0%BB%D0%BE%D1%81%D0%B8%D0%BF%D0%B5%D0%B4%D0%B8%D1%81%D1%82&amp;noreask=1&amp;pos=9&amp;lr=237&amp;rpt=simage&amp;uinfo=ww-1903-wh-985-fw-1678-fh-598-pd-1&amp;img_url=http://www.artsides.ru/big/item_4972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412776"/>
            <a:ext cx="6550496" cy="360578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1"/>
                </a:solidFill>
                <a:latin typeface="Monotype Corsiva" pitchFamily="66" charset="0"/>
              </a:rPr>
              <a:t>Математика 4 класс</a:t>
            </a:r>
            <a:endParaRPr lang="ru-RU" sz="6600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>устный счёт</a:t>
            </a:r>
            <a:endParaRPr lang="ru-RU" sz="7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Monotype Corsiva" pitchFamily="66" charset="0"/>
              </a:rPr>
              <a:t>Считаем устно: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Игра «Молчанка»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843808" y="2276872"/>
            <a:ext cx="3312368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: 10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9" name="Диагональная полоса 8"/>
          <p:cNvSpPr/>
          <p:nvPr/>
        </p:nvSpPr>
        <p:spPr>
          <a:xfrm>
            <a:off x="1475656" y="3717032"/>
            <a:ext cx="1440160" cy="50405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Диагональная полоса 9"/>
          <p:cNvSpPr/>
          <p:nvPr/>
        </p:nvSpPr>
        <p:spPr>
          <a:xfrm>
            <a:off x="2915816" y="4869160"/>
            <a:ext cx="576064" cy="129614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Диагональная полоса 10"/>
          <p:cNvSpPr/>
          <p:nvPr/>
        </p:nvSpPr>
        <p:spPr>
          <a:xfrm flipH="1">
            <a:off x="1547664" y="2420888"/>
            <a:ext cx="1584176" cy="57606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Диагональная полоса 11"/>
          <p:cNvSpPr/>
          <p:nvPr/>
        </p:nvSpPr>
        <p:spPr>
          <a:xfrm>
            <a:off x="6012160" y="2492896"/>
            <a:ext cx="1368152" cy="792088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Диагональная полоса 12"/>
          <p:cNvSpPr/>
          <p:nvPr/>
        </p:nvSpPr>
        <p:spPr>
          <a:xfrm flipH="1">
            <a:off x="5220072" y="5013176"/>
            <a:ext cx="648072" cy="1152128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Диагональная полоса 13"/>
          <p:cNvSpPr/>
          <p:nvPr/>
        </p:nvSpPr>
        <p:spPr>
          <a:xfrm flipV="1">
            <a:off x="6012160" y="3861048"/>
            <a:ext cx="1800200" cy="50405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2060848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400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364502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1500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79712" y="5733256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990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64288" y="1916832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7070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80312" y="364502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1100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84168" y="566124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6850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Monotype Corsiva" pitchFamily="66" charset="0"/>
              </a:rPr>
              <a:t/>
            </a:r>
            <a:br>
              <a:rPr lang="ru-RU" sz="4400" dirty="0" smtClean="0">
                <a:latin typeface="Monotype Corsiva" pitchFamily="66" charset="0"/>
              </a:rPr>
            </a:br>
            <a:r>
              <a:rPr lang="ru-RU" sz="4400" dirty="0" smtClean="0">
                <a:latin typeface="Monotype Corsiva" pitchFamily="66" charset="0"/>
              </a:rPr>
              <a:t/>
            </a:r>
            <a:br>
              <a:rPr lang="ru-RU" sz="4400" dirty="0" smtClean="0">
                <a:latin typeface="Monotype Corsiva" pitchFamily="66" charset="0"/>
              </a:rPr>
            </a:br>
            <a:r>
              <a:rPr lang="ru-RU" sz="4400" dirty="0" smtClean="0">
                <a:latin typeface="Monotype Corsiva" pitchFamily="66" charset="0"/>
              </a:rPr>
              <a:t/>
            </a:r>
            <a:br>
              <a:rPr lang="ru-RU" sz="4400" dirty="0" smtClean="0">
                <a:latin typeface="Monotype Corsiva" pitchFamily="66" charset="0"/>
              </a:rPr>
            </a:br>
            <a:r>
              <a:rPr lang="ru-RU" sz="4800" dirty="0" smtClean="0">
                <a:latin typeface="Monotype Corsiva" pitchFamily="66" charset="0"/>
              </a:rPr>
              <a:t>Считаем устно: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35480"/>
            <a:ext cx="2458616" cy="43891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j-lt"/>
              </a:rPr>
              <a:t>45 </a:t>
            </a:r>
            <a:r>
              <a:rPr lang="en-US" sz="3600" dirty="0" smtClean="0">
                <a:latin typeface="+mj-lt"/>
              </a:rPr>
              <a:t>x 11 =</a:t>
            </a:r>
          </a:p>
          <a:p>
            <a:r>
              <a:rPr lang="en-US" sz="3600" dirty="0" smtClean="0">
                <a:latin typeface="+mj-lt"/>
              </a:rPr>
              <a:t>32 x 11 =</a:t>
            </a:r>
          </a:p>
          <a:p>
            <a:r>
              <a:rPr lang="en-US" sz="3600" dirty="0" smtClean="0">
                <a:latin typeface="+mj-lt"/>
              </a:rPr>
              <a:t>61 x 11 =</a:t>
            </a:r>
          </a:p>
          <a:p>
            <a:r>
              <a:rPr lang="en-US" sz="3600" dirty="0" smtClean="0">
                <a:latin typeface="+mj-lt"/>
              </a:rPr>
              <a:t>11 x 72 =</a:t>
            </a:r>
          </a:p>
          <a:p>
            <a:r>
              <a:rPr lang="en-US" sz="3600" dirty="0" smtClean="0">
                <a:latin typeface="+mj-lt"/>
              </a:rPr>
              <a:t>11 x 18 =</a:t>
            </a:r>
          </a:p>
          <a:p>
            <a:r>
              <a:rPr lang="en-US" sz="3600" dirty="0" smtClean="0">
                <a:latin typeface="+mj-lt"/>
              </a:rPr>
              <a:t>11 x 43 =</a:t>
            </a:r>
            <a:endParaRPr lang="ru-RU" sz="36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191683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27 + ( 63 + 110 )</a:t>
            </a:r>
            <a:endParaRPr lang="ru-RU" sz="36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2924944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( 385 + 260 ) + 140 </a:t>
            </a:r>
            <a:endParaRPr lang="ru-RU" sz="36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008" y="3861048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25 x ( 8 x 5 )</a:t>
            </a:r>
            <a:endParaRPr lang="ru-RU" sz="36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486916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( 6 x 6 )  x  50 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Сколько прямоугольников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изображено на чертеже?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987824" y="2276872"/>
            <a:ext cx="1800200" cy="172819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4860032" y="2276872"/>
            <a:ext cx="1800200" cy="172819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2987824" y="4077072"/>
            <a:ext cx="1800200" cy="165618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860032" y="4077072"/>
            <a:ext cx="1800200" cy="165618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Ответ:</a:t>
            </a:r>
            <a:endParaRPr lang="ru-RU" sz="6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1259632" y="2492896"/>
            <a:ext cx="2376264" cy="11521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43608" y="407707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Прямоугольников : </a:t>
            </a: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9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940152" y="2420888"/>
            <a:ext cx="1490464" cy="136815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4005064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Квадратов : </a:t>
            </a: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5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Найдите закономерность и назовите следующие три числа: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2708920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340, 390, 440, …, …, …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3861048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995, 895, 795, …, …, …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5085184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1, 3, 9, …, …,…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3058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Monotype Corsiva" pitchFamily="66" charset="0"/>
              </a:rPr>
              <a:t>Считаем устно: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276872"/>
            <a:ext cx="374441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6 т = …кг</a:t>
            </a:r>
          </a:p>
          <a:p>
            <a:r>
              <a:rPr lang="ru-RU" sz="3600" dirty="0" smtClean="0">
                <a:latin typeface="Monotype Corsiva" pitchFamily="66" charset="0"/>
              </a:rPr>
              <a:t>3 т 200 кг = …</a:t>
            </a:r>
            <a:r>
              <a:rPr lang="ru-RU" sz="3600" dirty="0" err="1" smtClean="0">
                <a:latin typeface="Monotype Corsiva" pitchFamily="66" charset="0"/>
              </a:rPr>
              <a:t>кг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8 т 10 кг = …</a:t>
            </a:r>
            <a:r>
              <a:rPr lang="ru-RU" sz="3600" dirty="0" err="1" smtClean="0">
                <a:latin typeface="Monotype Corsiva" pitchFamily="66" charset="0"/>
              </a:rPr>
              <a:t>кг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5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= …кг</a:t>
            </a:r>
          </a:p>
          <a:p>
            <a:r>
              <a:rPr lang="ru-RU" sz="3600" dirty="0" smtClean="0">
                <a:latin typeface="Monotype Corsiva" pitchFamily="66" charset="0"/>
              </a:rPr>
              <a:t>3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80 кг = …</a:t>
            </a:r>
            <a:r>
              <a:rPr lang="ru-RU" sz="3600" dirty="0" err="1" smtClean="0">
                <a:latin typeface="Monotype Corsiva" pitchFamily="66" charset="0"/>
              </a:rPr>
              <a:t>кг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2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5 кг = …</a:t>
            </a:r>
            <a:r>
              <a:rPr lang="ru-RU" sz="3600" dirty="0" err="1" smtClean="0">
                <a:latin typeface="Monotype Corsiva" pitchFamily="66" charset="0"/>
              </a:rPr>
              <a:t>кг</a:t>
            </a:r>
            <a:endParaRPr lang="ru-RU" sz="3600" dirty="0" smtClean="0">
              <a:latin typeface="Monotype Corsiva" pitchFamily="66" charset="0"/>
            </a:endParaRPr>
          </a:p>
          <a:p>
            <a:endParaRPr lang="ru-RU" sz="28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2348880"/>
            <a:ext cx="331236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3 т = …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7 т = …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12 т5ц = …кг</a:t>
            </a:r>
          </a:p>
          <a:p>
            <a:r>
              <a:rPr lang="ru-RU" sz="3600" dirty="0" smtClean="0">
                <a:latin typeface="Monotype Corsiva" pitchFamily="66" charset="0"/>
              </a:rPr>
              <a:t>12 т 5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= …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24 т 8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…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378 т 4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= …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endParaRPr lang="ru-RU" sz="3600" dirty="0" smtClean="0">
              <a:latin typeface="Monotype Corsiva" pitchFamily="66" charset="0"/>
            </a:endParaRPr>
          </a:p>
          <a:p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3058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Monotype Corsiva" pitchFamily="66" charset="0"/>
              </a:rPr>
              <a:t>Сравните числа: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2276872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7030A0"/>
                </a:solidFill>
                <a:latin typeface="Monotype Corsiva" pitchFamily="66" charset="0"/>
              </a:rPr>
              <a:t>24,  40, 12</a:t>
            </a:r>
            <a:endParaRPr lang="ru-RU" sz="7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3789040"/>
            <a:ext cx="6480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Чем они похожи? </a:t>
            </a:r>
          </a:p>
          <a:p>
            <a:pPr algn="ctr"/>
            <a:r>
              <a:rPr lang="ru-RU" sz="3600" dirty="0" smtClean="0">
                <a:latin typeface="Monotype Corsiva" pitchFamily="66" charset="0"/>
              </a:rPr>
              <a:t>Догадайтесь, по какому признаку одно из чисел </a:t>
            </a: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«лишнее»</a:t>
            </a:r>
            <a:r>
              <a:rPr lang="ru-RU" sz="3600" dirty="0" smtClean="0">
                <a:latin typeface="Monotype Corsiva" pitchFamily="66" charset="0"/>
              </a:rPr>
              <a:t>?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Продолжи ряд чисел </a:t>
            </a:r>
          </a:p>
        </p:txBody>
      </p:sp>
      <p:sp>
        <p:nvSpPr>
          <p:cNvPr id="819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</a:rPr>
              <a:t>29 780,  28 780,  27 780,  </a:t>
            </a:r>
            <a:r>
              <a:rPr lang="ru-RU" smtClean="0">
                <a:solidFill>
                  <a:srgbClr val="002060"/>
                </a:solidFill>
              </a:rPr>
              <a:t>…        , …         , …         </a:t>
            </a:r>
          </a:p>
          <a:p>
            <a:pPr>
              <a:buFont typeface="Arial" charset="0"/>
              <a:buNone/>
            </a:pPr>
            <a:endParaRPr lang="ru-RU" smtClean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0" y="1630363"/>
            <a:ext cx="1357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26 780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857875" y="1630363"/>
            <a:ext cx="1357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25 780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215188" y="1630363"/>
            <a:ext cx="1357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24 780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" y="2643188"/>
            <a:ext cx="79295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62 650, 63 550, 64 450,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…          , …         , …       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9125" y="2643188"/>
            <a:ext cx="14287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65 350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57875" y="2643188"/>
            <a:ext cx="14287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66 250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15188" y="2643188"/>
            <a:ext cx="14287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67 150</a:t>
            </a:r>
          </a:p>
        </p:txBody>
      </p:sp>
      <p:pic>
        <p:nvPicPr>
          <p:cNvPr id="12" name="Рисунок 11" descr="pouc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3892550"/>
            <a:ext cx="2286000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latin typeface="Monotype Corsiva" pitchFamily="66" charset="0"/>
              </a:rPr>
              <a:t>  Решаем устно:</a:t>
            </a:r>
            <a:endParaRPr lang="ru-RU" sz="7200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276872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200 : 40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3356992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280 : 7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436510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1000 : 50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537321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560 : 8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2276872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   (1200 – 600 ) : 300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8" y="3284984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            3  . (350 + 150)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1880" y="4365104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   (840 – 140) + 380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5816" y="537321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         900 +(1465 – 365)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Задача на движение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772817"/>
            <a:ext cx="43924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Идя со скоростью 12 км/ ч, лыжник прошёл без остановки 36 км. Сколько часов он шёл?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03648" y="4149079"/>
          <a:ext cx="6096000" cy="1471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426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РАССТОЯНИЕ</a:t>
                      </a:r>
                      <a:endParaRPr lang="ru-RU" dirty="0"/>
                    </a:p>
                  </a:txBody>
                  <a:tcPr/>
                </a:tc>
              </a:tr>
              <a:tr h="1105779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dirty="0" smtClean="0">
                          <a:latin typeface="Monotype Corsiva" pitchFamily="66" charset="0"/>
                        </a:rPr>
                        <a:t>12  км/ч</a:t>
                      </a:r>
                      <a:endParaRPr lang="ru-RU" sz="36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4000" dirty="0" smtClean="0">
                          <a:latin typeface="Monotype Corsiva" pitchFamily="66" charset="0"/>
                        </a:rPr>
                        <a:t>?</a:t>
                      </a:r>
                      <a:endParaRPr lang="ru-RU" sz="40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dirty="0" smtClean="0">
                          <a:latin typeface="Monotype Corsiva" pitchFamily="66" charset="0"/>
                        </a:rPr>
                        <a:t>36</a:t>
                      </a:r>
                      <a:r>
                        <a:rPr lang="ru-RU" sz="3600" baseline="0" dirty="0" smtClean="0">
                          <a:latin typeface="Monotype Corsiva" pitchFamily="66" charset="0"/>
                        </a:rPr>
                        <a:t> км</a:t>
                      </a:r>
                      <a:endParaRPr lang="ru-RU" sz="3600" dirty="0" smtClean="0"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5656" y="41490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СКОРОСТЬ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sosnogorsk24.ru/obyavlenia/files/uslugi1232_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0789" y="1772816"/>
            <a:ext cx="3255461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Monotype Corsiva" pitchFamily="66" charset="0"/>
              </a:rPr>
              <a:t>S </a:t>
            </a:r>
            <a:r>
              <a:rPr lang="ru-RU" sz="6600" dirty="0" smtClean="0">
                <a:latin typeface="Monotype Corsiva" pitchFamily="66" charset="0"/>
              </a:rPr>
              <a:t>:</a:t>
            </a:r>
            <a:r>
              <a:rPr lang="en-US" sz="6600" dirty="0" smtClean="0">
                <a:latin typeface="Monotype Corsiva" pitchFamily="66" charset="0"/>
              </a:rPr>
              <a:t> V </a:t>
            </a:r>
            <a:r>
              <a:rPr lang="ru-RU" sz="6600" dirty="0" smtClean="0">
                <a:latin typeface="Monotype Corsiva" pitchFamily="66" charset="0"/>
              </a:rPr>
              <a:t>= </a:t>
            </a:r>
            <a:r>
              <a:rPr lang="en-US" sz="6600" dirty="0" smtClean="0">
                <a:latin typeface="Monotype Corsiva" pitchFamily="66" charset="0"/>
              </a:rPr>
              <a:t>t</a:t>
            </a:r>
            <a:endParaRPr lang="ru-RU" sz="6600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492896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Решение: 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3356992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36 : 12 = 3(ч)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4941168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Ответ: </a:t>
            </a:r>
            <a:r>
              <a:rPr lang="ru-RU" sz="4000" dirty="0" smtClean="0">
                <a:solidFill>
                  <a:schemeClr val="tx2"/>
                </a:solidFill>
                <a:latin typeface="Monotype Corsiva" pitchFamily="66" charset="0"/>
              </a:rPr>
              <a:t>3 часа шёл лыжник</a:t>
            </a:r>
            <a:endParaRPr lang="ru-RU" sz="4000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://www.sosnogorsk24.ru/obyavlenia/files/uslugi1232_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7" y="2050496"/>
            <a:ext cx="3473552" cy="2458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Monotype Corsiva" pitchFamily="66" charset="0"/>
              </a:rPr>
              <a:t>Считаем устно: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06084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16200 + 800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306896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700 + 14300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4005064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8400 + 1600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4941168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4800 + 500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206084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(600 + 800) : 2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8024" y="299695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(2200 – 400) : 9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8024" y="3933056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(4000 + 2400) : 8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5013176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(10000 – 1900) : 9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Задача на движение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Monotype Corsiva" pitchFamily="66" charset="0"/>
              </a:rPr>
              <a:t>За 2 часа велосипедист проехал 18 км. Сколько километров он проедет за 3 ч с той же скоростью?</a:t>
            </a:r>
            <a:endParaRPr lang="ru-RU" sz="3100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31640" y="2060848"/>
          <a:ext cx="6096000" cy="1791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4397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СКОРОСТЬ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РАССТОЯНИЕ</a:t>
                      </a:r>
                      <a:endParaRPr lang="ru-RU" dirty="0"/>
                    </a:p>
                  </a:txBody>
                  <a:tcPr/>
                </a:tc>
              </a:tr>
              <a:tr h="43970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? км/ч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Monotype Corsiva" pitchFamily="66" charset="0"/>
                        </a:rPr>
                        <a:t>2 часа</a:t>
                      </a:r>
                      <a:endParaRPr lang="ru-RU" sz="28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Monotype Corsiva" pitchFamily="66" charset="0"/>
                        </a:rPr>
                        <a:t>18 км</a:t>
                      </a:r>
                      <a:endParaRPr lang="ru-RU" sz="28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8332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? км/ч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Monotype Corsiva" pitchFamily="66" charset="0"/>
                        </a:rPr>
                        <a:t>3 часа</a:t>
                      </a:r>
                      <a:endParaRPr lang="ru-RU" sz="28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sz="4400" b="1" dirty="0" smtClean="0">
                          <a:solidFill>
                            <a:srgbClr val="FF0000"/>
                          </a:solidFill>
                        </a:rPr>
                        <a:t>? </a:t>
                      </a:r>
                      <a:r>
                        <a:rPr lang="ru-RU" dirty="0" smtClean="0"/>
                        <a:t>   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sterlegrad.ru/uploads/posts/2011-07/1310467600_d097d0b0d0b4d0b0d187d0b0-d181-d0b2d0b5d0bbd0bed181d0b8d0bfd0b5d0b4d0b8d181d182d0b0d0bcd0b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077072"/>
            <a:ext cx="2520280" cy="21674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521824" cy="1143000"/>
          </a:xfrm>
        </p:spPr>
        <p:txBody>
          <a:bodyPr/>
          <a:lstStyle/>
          <a:p>
            <a:pPr algn="ctr"/>
            <a:r>
              <a:rPr lang="en-US" dirty="0" smtClean="0">
                <a:latin typeface="Monotype Corsiva" pitchFamily="66" charset="0"/>
              </a:rPr>
              <a:t>S </a:t>
            </a:r>
            <a:r>
              <a:rPr lang="ru-RU" dirty="0" smtClean="0">
                <a:latin typeface="Monotype Corsiva" pitchFamily="66" charset="0"/>
              </a:rPr>
              <a:t>:</a:t>
            </a:r>
            <a:r>
              <a:rPr lang="en-US" dirty="0" smtClean="0">
                <a:latin typeface="Monotype Corsiva" pitchFamily="66" charset="0"/>
              </a:rPr>
              <a:t> t </a:t>
            </a:r>
            <a:r>
              <a:rPr lang="ru-RU" dirty="0" smtClean="0">
                <a:latin typeface="Monotype Corsiva" pitchFamily="66" charset="0"/>
              </a:rPr>
              <a:t>=</a:t>
            </a:r>
            <a:r>
              <a:rPr lang="en-US" dirty="0" smtClean="0">
                <a:latin typeface="Monotype Corsiva" pitchFamily="66" charset="0"/>
              </a:rPr>
              <a:t> V   </a:t>
            </a:r>
            <a:r>
              <a:rPr lang="ru-RU" dirty="0" smtClean="0">
                <a:latin typeface="Monotype Corsiva" pitchFamily="66" charset="0"/>
              </a:rPr>
              <a:t>         </a:t>
            </a:r>
            <a:r>
              <a:rPr lang="en-US" dirty="0" smtClean="0">
                <a:latin typeface="Monotype Corsiva" pitchFamily="66" charset="0"/>
              </a:rPr>
              <a:t>   V </a:t>
            </a:r>
            <a:r>
              <a:rPr lang="ru-RU" dirty="0" smtClean="0">
                <a:latin typeface="Monotype Corsiva" pitchFamily="66" charset="0"/>
              </a:rPr>
              <a:t>.</a:t>
            </a:r>
            <a:r>
              <a:rPr lang="en-US" dirty="0" smtClean="0">
                <a:latin typeface="Monotype Corsiva" pitchFamily="66" charset="0"/>
              </a:rPr>
              <a:t>  t  </a:t>
            </a:r>
            <a:r>
              <a:rPr lang="ru-RU" dirty="0" smtClean="0">
                <a:latin typeface="Monotype Corsiva" pitchFamily="66" charset="0"/>
              </a:rPr>
              <a:t>=</a:t>
            </a:r>
            <a:r>
              <a:rPr lang="en-US" dirty="0" smtClean="0">
                <a:latin typeface="Monotype Corsiva" pitchFamily="66" charset="0"/>
              </a:rPr>
              <a:t> S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56490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Решение: 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2636912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1) 18 : 2 = 9 (км/ч) – скорость;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3573016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2) 9 . 3 = 27 (км)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4869160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Ответ:  </a:t>
            </a:r>
            <a:r>
              <a:rPr lang="ru-RU" sz="2800" dirty="0" smtClean="0">
                <a:latin typeface="Monotype Corsiva" pitchFamily="66" charset="0"/>
              </a:rPr>
              <a:t>27 км велосипедист пройдёт с той же скоростью за 3 часа.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cap="all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3" y="404664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  <a:latin typeface="Monotype Corsiva" pitchFamily="66" charset="0"/>
              </a:rPr>
              <a:t>Считаем устно:</a:t>
            </a:r>
            <a:endParaRPr lang="ru-RU" sz="5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48478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280 + ( 120 + 370)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249289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490 + ( 210 + 150 )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357301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( 126 +  250) + 350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472514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( 98 +  440 )+ 260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8" y="148478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6  </a:t>
            </a:r>
            <a:r>
              <a:rPr lang="en-US" sz="3600" dirty="0" smtClean="0">
                <a:latin typeface="+mj-lt"/>
              </a:rPr>
              <a:t>x</a:t>
            </a:r>
            <a:r>
              <a:rPr lang="ru-RU" sz="3600" dirty="0" smtClean="0">
                <a:latin typeface="+mj-lt"/>
              </a:rPr>
              <a:t>  </a:t>
            </a:r>
            <a:r>
              <a:rPr lang="en-US" sz="3600" dirty="0" smtClean="0">
                <a:latin typeface="+mj-lt"/>
              </a:rPr>
              <a:t>(</a:t>
            </a:r>
            <a:r>
              <a:rPr lang="ru-RU" sz="3600" dirty="0" smtClean="0">
                <a:latin typeface="+mj-lt"/>
              </a:rPr>
              <a:t>5 </a:t>
            </a:r>
            <a:r>
              <a:rPr lang="en-US" sz="3600" dirty="0" smtClean="0">
                <a:latin typeface="+mj-lt"/>
              </a:rPr>
              <a:t> x 3)</a:t>
            </a:r>
            <a:endParaRPr lang="ru-RU" sz="36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128" y="234888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4 x ( 5 x 8)</a:t>
            </a:r>
            <a:endParaRPr lang="ru-RU" sz="36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4128" y="3212976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5 x ( 8 x 3 )</a:t>
            </a:r>
            <a:endParaRPr lang="ru-RU" sz="36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24128" y="4005064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50 x ( 2 x 9 )</a:t>
            </a:r>
            <a:endParaRPr lang="ru-RU" sz="36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6" y="479715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7 x 6 x 10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471</TotalTime>
  <Words>525</Words>
  <Application>Microsoft Office PowerPoint</Application>
  <PresentationFormat>Экран (4:3)</PresentationFormat>
  <Paragraphs>114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Математика 4 класс</vt:lpstr>
      <vt:lpstr>Продолжи ряд чисел </vt:lpstr>
      <vt:lpstr>  Решаем устно:</vt:lpstr>
      <vt:lpstr>Задача на движение</vt:lpstr>
      <vt:lpstr>S : V = t</vt:lpstr>
      <vt:lpstr>Считаем устно:</vt:lpstr>
      <vt:lpstr>Задача на движение За 2 часа велосипедист проехал 18 км. Сколько километров он проедет за 3 ч с той же скоростью?</vt:lpstr>
      <vt:lpstr>S : t = V               V .  t  = S</vt:lpstr>
      <vt:lpstr>   </vt:lpstr>
      <vt:lpstr>Считаем устно: Игра «Молчанка»</vt:lpstr>
      <vt:lpstr>   Считаем устно: </vt:lpstr>
      <vt:lpstr>Сколько прямоугольников  изображено на чертеже?</vt:lpstr>
      <vt:lpstr> Ответ:</vt:lpstr>
      <vt:lpstr>Найдите закономерность и назовите следующие три числа:</vt:lpstr>
      <vt:lpstr>Считаем устно:</vt:lpstr>
      <vt:lpstr>Сравните числа: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4 класс</dc:title>
  <dc:creator>Пользователь</dc:creator>
  <cp:lastModifiedBy>user</cp:lastModifiedBy>
  <cp:revision>54</cp:revision>
  <dcterms:created xsi:type="dcterms:W3CDTF">2013-11-10T03:06:04Z</dcterms:created>
  <dcterms:modified xsi:type="dcterms:W3CDTF">2022-05-10T15:46:28Z</dcterms:modified>
</cp:coreProperties>
</file>