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8" r:id="rId2"/>
    <p:sldId id="272" r:id="rId3"/>
    <p:sldId id="269" r:id="rId4"/>
    <p:sldId id="273" r:id="rId5"/>
    <p:sldId id="270" r:id="rId6"/>
    <p:sldId id="271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29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 cstate="print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71716709-685C-446C-A1A2-3856023E7F0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D2A747D-DFBD-4532-B508-DF4AAAAC91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7020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16709-685C-446C-A1A2-3856023E7F0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A747D-DFBD-4532-B508-DF4AAAAC91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307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16709-685C-446C-A1A2-3856023E7F0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A747D-DFBD-4532-B508-DF4AAAAC91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62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16709-685C-446C-A1A2-3856023E7F0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A747D-DFBD-4532-B508-DF4AAAAC91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957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 cstate="print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1716709-685C-446C-A1A2-3856023E7F0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FD2A747D-DFBD-4532-B508-DF4AAAAC91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18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16709-685C-446C-A1A2-3856023E7F0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A747D-DFBD-4532-B508-DF4AAAAC91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187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16709-685C-446C-A1A2-3856023E7F0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A747D-DFBD-4532-B508-DF4AAAAC91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235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16709-685C-446C-A1A2-3856023E7F0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A747D-DFBD-4532-B508-DF4AAAAC91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553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16709-685C-446C-A1A2-3856023E7F0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A747D-DFBD-4532-B508-DF4AAAAC91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043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16709-685C-446C-A1A2-3856023E7F0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FD2A747D-DFBD-4532-B508-DF4AAAAC91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66772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71716709-685C-446C-A1A2-3856023E7F0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FD2A747D-DFBD-4532-B508-DF4AAAAC91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7578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1716709-685C-446C-A1A2-3856023E7F0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D2A747D-DFBD-4532-B508-DF4AAAAC91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1681507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4362" y="2246711"/>
            <a:ext cx="9068586" cy="25908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60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/>
            </a:r>
            <a:br>
              <a:rPr lang="ru-RU" sz="360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/>
            </a:r>
            <a:br>
              <a:rPr lang="ru-RU" sz="360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</a:br>
            <a:r>
              <a:rPr lang="ru-RU" sz="3600" i="1" dirty="0" err="1" smtClean="0">
                <a:solidFill>
                  <a:srgbClr val="0070C0"/>
                </a:solidFill>
                <a:latin typeface="Calibri" pitchFamily="34" charset="0"/>
                <a:ea typeface="Malgun Gothic Semilight" pitchFamily="34" charset="-128"/>
                <a:cs typeface="Calibri" pitchFamily="34" charset="0"/>
              </a:rPr>
              <a:t>Метапредметные</a:t>
            </a:r>
            <a:r>
              <a:rPr lang="ru-RU" sz="3600" i="1" dirty="0" smtClean="0">
                <a:solidFill>
                  <a:srgbClr val="0070C0"/>
                </a:solidFill>
                <a:latin typeface="Calibri" pitchFamily="34" charset="0"/>
                <a:ea typeface="Malgun Gothic Semilight" pitchFamily="34" charset="-128"/>
                <a:cs typeface="Calibri" pitchFamily="34" charset="0"/>
              </a:rPr>
              <a:t> связи уроков русского языка и литературы как средство развития универсальных учебных действий обучающихся</a:t>
            </a:r>
            <a:r>
              <a:rPr lang="ru-RU" sz="440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/>
            </a:r>
            <a:br>
              <a:rPr lang="ru-RU" sz="440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</a:br>
            <a:r>
              <a:rPr lang="ru-RU" sz="4400" dirty="0">
                <a:solidFill>
                  <a:srgbClr val="7030A0"/>
                </a:solidFill>
                <a:latin typeface="Monotype Corsiva" panose="03010101010201010101" pitchFamily="66" charset="0"/>
              </a:rPr>
              <a:t/>
            </a:r>
            <a:br>
              <a:rPr lang="ru-RU" sz="4400" dirty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endParaRPr lang="ru-RU" sz="4400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182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750498"/>
            <a:ext cx="10058400" cy="52845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900" b="1" dirty="0" smtClean="0">
                <a:latin typeface="Monotype Corsiva" panose="03010101010201010101" pitchFamily="66" charset="0"/>
              </a:rPr>
              <a:t>Конкурс «Найди числительное».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- На экране размещены слова: 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пятерка, пятак, пять, впятером, пятый.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Это  слова разных частей речи.  Определите, какие из данных слов не относятся к числительным,  и дайте определение числительного.</a:t>
            </a:r>
          </a:p>
          <a:p>
            <a:pPr>
              <a:buNone/>
            </a:pPr>
            <a:r>
              <a:rPr lang="ru-RU" sz="1900" b="1" dirty="0" smtClean="0">
                <a:latin typeface="Monotype Corsiva" panose="03010101010201010101" pitchFamily="66" charset="0"/>
              </a:rPr>
              <a:t>Конкурс «Решите задачу».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 Решите (устно) задачу.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Два соседа-фермера вместе владеют 685 га земли, у одного на 125 га 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земли больше, чем у другого. Сколько гектаров земли у каждого фермера?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Решение. 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1) 685 - 1.25 = 560 га — удвоенные владения второго фермера;</a:t>
            </a:r>
          </a:p>
          <a:p>
            <a:pPr lvl="0"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 2) 560 : 2 = 280 га — у второго фермера;</a:t>
            </a:r>
          </a:p>
          <a:p>
            <a:pPr lvl="0"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 3) 280 + 125 = 405 га — у первого фермера.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595223"/>
            <a:ext cx="10058400" cy="543981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900" b="1" dirty="0" smtClean="0">
                <a:latin typeface="Monotype Corsiva" panose="03010101010201010101" pitchFamily="66" charset="0"/>
              </a:rPr>
              <a:t>Конкурс «Вычисление».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Решите математические задания, которые спроецированы на экран, проговаривая вслух числительные. Решения запишите  и дайте устные пояснения.</a:t>
            </a:r>
          </a:p>
          <a:p>
            <a:pPr lvl="0"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 Вычислите: —89 + 43. 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(К минус восьмидесяти девяти прибавить сорок три или сумма минус восьмидесяти девяти и сорока трех равна минус сорока шести).</a:t>
            </a:r>
          </a:p>
          <a:p>
            <a:pPr lvl="0"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 Вычислите: (122 + 31) - 159.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(Из суммы ста двадцати двух и тридцати одного вычесть сто пятьдесят девять  или разность суммы ста двадцати двух и тридцати одного и ста пятидесяти девяти равна минус шести).</a:t>
            </a:r>
          </a:p>
          <a:p>
            <a:pPr lvl="0"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Вычислите: 2 7 · 11.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(Произведение двадцати семи и одиннадцати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равно двумстам девяноста семи).</a:t>
            </a:r>
          </a:p>
          <a:p>
            <a:pPr lvl="0"/>
            <a:r>
              <a:rPr lang="ru-RU" sz="1900" dirty="0" smtClean="0">
                <a:latin typeface="Monotype Corsiva" panose="03010101010201010101" pitchFamily="66" charset="0"/>
              </a:rPr>
              <a:t> Решите уравнение 4 • </a:t>
            </a:r>
            <a:r>
              <a:rPr lang="ru-RU" sz="1900" dirty="0" err="1" smtClean="0">
                <a:latin typeface="Monotype Corsiva" panose="03010101010201010101" pitchFamily="66" charset="0"/>
              </a:rPr>
              <a:t>х</a:t>
            </a:r>
            <a:r>
              <a:rPr lang="ru-RU" sz="1900" dirty="0" smtClean="0">
                <a:latin typeface="Monotype Corsiva" panose="03010101010201010101" pitchFamily="66" charset="0"/>
              </a:rPr>
              <a:t> = 1000.</a:t>
            </a:r>
          </a:p>
          <a:p>
            <a:r>
              <a:rPr lang="ru-RU" sz="1900" dirty="0" smtClean="0">
                <a:latin typeface="Monotype Corsiva" panose="03010101010201010101" pitchFamily="66" charset="0"/>
              </a:rPr>
              <a:t>(Произведение четырех и икс равно тысяче,</a:t>
            </a:r>
          </a:p>
          <a:p>
            <a:r>
              <a:rPr lang="ru-RU" sz="1900" dirty="0" smtClean="0">
                <a:latin typeface="Monotype Corsiva" panose="03010101010201010101" pitchFamily="66" charset="0"/>
              </a:rPr>
              <a:t>или какое число в произведении с четырьмя дает тысячу).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698740"/>
            <a:ext cx="10058400" cy="53363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1900" b="1" dirty="0" smtClean="0">
                <a:latin typeface="Monotype Corsiva" panose="03010101010201010101" pitchFamily="66" charset="0"/>
              </a:rPr>
              <a:t>Конкурс «Правильный вариант»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 Выберите правильный вариант (даны курсивом в скобках) употребленного в данных примерах числительного.        '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С (</a:t>
            </a:r>
            <a:r>
              <a:rPr lang="ru-RU" sz="1900" dirty="0" err="1" smtClean="0">
                <a:latin typeface="Monotype Corsiva" panose="03010101010201010101" pitchFamily="66" charset="0"/>
              </a:rPr>
              <a:t>пятистами</a:t>
            </a:r>
            <a:r>
              <a:rPr lang="ru-RU" sz="1900" dirty="0" smtClean="0">
                <a:latin typeface="Monotype Corsiva" panose="03010101010201010101" pitchFamily="66" charset="0"/>
              </a:rPr>
              <a:t>, пятьюстами) рублями в кармане.        -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Над (одной тысячей, тысячью, тысячей) домов. 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О (пятистах, </a:t>
            </a:r>
            <a:r>
              <a:rPr lang="ru-RU" sz="1900" dirty="0" err="1" smtClean="0">
                <a:latin typeface="Monotype Corsiva" panose="03010101010201010101" pitchFamily="66" charset="0"/>
              </a:rPr>
              <a:t>пятьюстах</a:t>
            </a:r>
            <a:r>
              <a:rPr lang="ru-RU" sz="1900" dirty="0" smtClean="0">
                <a:latin typeface="Monotype Corsiva" panose="03010101010201010101" pitchFamily="66" charset="0"/>
              </a:rPr>
              <a:t>) жителях.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В (ста, </a:t>
            </a:r>
            <a:r>
              <a:rPr lang="ru-RU" sz="1900" dirty="0" err="1" smtClean="0">
                <a:latin typeface="Monotype Corsiva" panose="03010101010201010101" pitchFamily="66" charset="0"/>
              </a:rPr>
              <a:t>стах</a:t>
            </a:r>
            <a:r>
              <a:rPr lang="ru-RU" sz="1900" dirty="0" smtClean="0">
                <a:latin typeface="Monotype Corsiva" panose="03010101010201010101" pitchFamily="66" charset="0"/>
              </a:rPr>
              <a:t>) метрах.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Дом с (пятьюдесятью, </a:t>
            </a:r>
            <a:r>
              <a:rPr lang="ru-RU" sz="1900" dirty="0" err="1" smtClean="0">
                <a:latin typeface="Monotype Corsiva" panose="03010101010201010101" pitchFamily="66" charset="0"/>
              </a:rPr>
              <a:t>пятидесятью</a:t>
            </a:r>
            <a:r>
              <a:rPr lang="ru-RU" sz="1900" dirty="0" smtClean="0">
                <a:latin typeface="Monotype Corsiva" panose="03010101010201010101" pitchFamily="66" charset="0"/>
              </a:rPr>
              <a:t>, пятидесяти) комнатами.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Разотрите масло с (двумястами, </a:t>
            </a:r>
            <a:r>
              <a:rPr lang="ru-RU" sz="1900" dirty="0" err="1" smtClean="0">
                <a:latin typeface="Monotype Corsiva" panose="03010101010201010101" pitchFamily="66" charset="0"/>
              </a:rPr>
              <a:t>двухстами</a:t>
            </a:r>
            <a:r>
              <a:rPr lang="ru-RU" sz="1900" dirty="0" smtClean="0">
                <a:latin typeface="Monotype Corsiva" panose="03010101010201010101" pitchFamily="66" charset="0"/>
              </a:rPr>
              <a:t>) граммами сахара.        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Три (первые, первых) урока он прогулял.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638355"/>
            <a:ext cx="10058400" cy="5396685"/>
          </a:xfrm>
        </p:spPr>
        <p:txBody>
          <a:bodyPr/>
          <a:lstStyle/>
          <a:p>
            <a:pPr>
              <a:buNone/>
            </a:pPr>
            <a:r>
              <a:rPr lang="ru-RU" sz="1900" b="1" dirty="0" smtClean="0">
                <a:latin typeface="Monotype Corsiva" panose="03010101010201010101" pitchFamily="66" charset="0"/>
              </a:rPr>
              <a:t>Конкурс «Творческий диктант» 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Творческий диктант «Вести из леса».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 Заполнить пропуски в тексте числительными.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Много ли у птицы перьев?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Самая оперенная птица — лебедь. У него больше 250 перьев!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У кряковой утки перьев меньше. А у колибри их всего 1000.</a:t>
            </a:r>
          </a:p>
          <a:p>
            <a:pPr>
              <a:buNone/>
            </a:pPr>
            <a:endParaRPr lang="ru-RU" sz="1900" dirty="0" smtClean="0">
              <a:latin typeface="Monotype Corsiva" panose="03010101010201010101" pitchFamily="66" charset="0"/>
            </a:endParaRPr>
          </a:p>
          <a:p>
            <a:pPr>
              <a:buNone/>
            </a:pPr>
            <a:r>
              <a:rPr lang="ru-RU" sz="1900" b="1" dirty="0" err="1" smtClean="0">
                <a:latin typeface="Monotype Corsiva" panose="03010101010201010101" pitchFamily="66" charset="0"/>
              </a:rPr>
              <a:t>Синквейн</a:t>
            </a:r>
            <a:endParaRPr lang="ru-RU" sz="1900" b="1" dirty="0" smtClean="0">
              <a:latin typeface="Monotype Corsiva" panose="03010101010201010101" pitchFamily="66" charset="0"/>
            </a:endParaRP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(Учащимся предлагается проявить творчество и выразить свое отношение к  теме игры — написать </a:t>
            </a:r>
            <a:r>
              <a:rPr lang="ru-RU" sz="1900" dirty="0" err="1" smtClean="0">
                <a:latin typeface="Monotype Corsiva" panose="03010101010201010101" pitchFamily="66" charset="0"/>
              </a:rPr>
              <a:t>синквейн</a:t>
            </a:r>
            <a:r>
              <a:rPr lang="ru-RU" sz="1900" dirty="0" smtClean="0">
                <a:latin typeface="Monotype Corsiva" panose="03010101010201010101" pitchFamily="66" charset="0"/>
              </a:rPr>
              <a:t>. Для этого на столе у каждой команды находится раздаточный материал — вырезанные из бумаги «ладони». Правила написания </a:t>
            </a:r>
            <a:r>
              <a:rPr lang="ru-RU" sz="1900" dirty="0" err="1" smtClean="0">
                <a:latin typeface="Monotype Corsiva" panose="03010101010201010101" pitchFamily="66" charset="0"/>
              </a:rPr>
              <a:t>синквейнов</a:t>
            </a:r>
            <a:r>
              <a:rPr lang="ru-RU" sz="1900" dirty="0" smtClean="0">
                <a:latin typeface="Monotype Corsiva" panose="03010101010201010101" pitchFamily="66" charset="0"/>
              </a:rPr>
              <a:t> проецируются на экран. После выполнения задания учащиеся зачитывают выборочно получившиеся </a:t>
            </a:r>
            <a:r>
              <a:rPr lang="ru-RU" sz="1900" dirty="0" err="1" smtClean="0">
                <a:latin typeface="Monotype Corsiva" panose="03010101010201010101" pitchFamily="66" charset="0"/>
              </a:rPr>
              <a:t>синквейны</a:t>
            </a:r>
            <a:r>
              <a:rPr lang="ru-RU" sz="1900" dirty="0" smtClean="0">
                <a:latin typeface="Monotype Corsiva" panose="03010101010201010101" pitchFamily="66" charset="0"/>
              </a:rPr>
              <a:t> и прикрепляют «ладони» на доску.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828136"/>
            <a:ext cx="10058400" cy="520690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      </a:t>
            </a:r>
            <a:r>
              <a:rPr lang="ru-RU" sz="3200" dirty="0" smtClean="0"/>
              <a:t> </a:t>
            </a:r>
            <a:r>
              <a:rPr lang="ru-RU" sz="3200" dirty="0" smtClean="0">
                <a:latin typeface="Monotype Corsiva" panose="03010101010201010101" pitchFamily="66" charset="0"/>
              </a:rPr>
              <a:t>Таким образом, бинарные уроки дают возможность повысить интерес обучающихся к изучаемому предмету, активизировать познавательную самостоятельность, повышать качество обучения, выйти на новый уровень знаний и создавать условия для реализации эффективного обучения.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latin typeface="Monotype Corsiva" panose="03010101010201010101" pitchFamily="66" charset="0"/>
              </a:rPr>
              <a:t>СПАСИБО ЗА ВНИМАНИЕ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15042" y="817783"/>
            <a:ext cx="10058400" cy="5263839"/>
          </a:xfrm>
        </p:spPr>
        <p:txBody>
          <a:bodyPr/>
          <a:lstStyle/>
          <a:p>
            <a:pPr>
              <a:lnSpc>
                <a:spcPct val="120000"/>
              </a:lnSpc>
              <a:buNone/>
            </a:pPr>
            <a:r>
              <a:rPr lang="ru-RU" sz="2400" dirty="0" smtClean="0">
                <a:latin typeface="Monotype Corsiva" panose="03010101010201010101" pitchFamily="66" charset="0"/>
              </a:rPr>
              <a:t>В условиях глобализации и информатизации современного общества к образованию XXI века предъявляются </a:t>
            </a:r>
            <a:r>
              <a:rPr lang="ru-RU" sz="2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новые требования</a:t>
            </a:r>
            <a:r>
              <a:rPr lang="ru-RU" sz="2400" dirty="0" smtClean="0">
                <a:latin typeface="Monotype Corsiva" panose="03010101010201010101" pitchFamily="66" charset="0"/>
              </a:rPr>
              <a:t>. По исследованиям социологов самыми «запрашиваемыми» способностями в современном мире являются способность к </a:t>
            </a:r>
            <a:r>
              <a:rPr lang="ru-RU" sz="2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творческому развитию и саморазвитию</a:t>
            </a:r>
            <a:r>
              <a:rPr lang="ru-RU" sz="2400" dirty="0" smtClean="0">
                <a:latin typeface="Monotype Corsiva" panose="03010101010201010101" pitchFamily="66" charset="0"/>
              </a:rPr>
              <a:t>, способность к принятию творческого решения в процессе диалога. Поэтому особое </a:t>
            </a:r>
            <a:r>
              <a:rPr lang="ru-RU" sz="2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внимание</a:t>
            </a:r>
            <a:r>
              <a:rPr lang="ru-RU" sz="2400" dirty="0" smtClean="0">
                <a:latin typeface="Monotype Corsiva" panose="03010101010201010101" pitchFamily="66" charset="0"/>
              </a:rPr>
              <a:t> необходимо уделять </a:t>
            </a:r>
            <a:r>
              <a:rPr lang="ru-RU" sz="2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развитию</a:t>
            </a:r>
            <a:r>
              <a:rPr lang="ru-RU" sz="2400" dirty="0" smtClean="0">
                <a:latin typeface="Monotype Corsiva" panose="03010101010201010101" pitchFamily="66" charset="0"/>
              </a:rPr>
              <a:t> не только интеллектуальных, но и </a:t>
            </a:r>
            <a:r>
              <a:rPr lang="ru-RU" sz="2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творческих способностей обучаемых</a:t>
            </a:r>
            <a:r>
              <a:rPr lang="ru-RU" sz="2400" dirty="0" smtClean="0">
                <a:latin typeface="Monotype Corsiva" panose="03010101010201010101" pitchFamily="66" charset="0"/>
              </a:rPr>
              <a:t>.</a:t>
            </a:r>
          </a:p>
          <a:p>
            <a:pPr>
              <a:lnSpc>
                <a:spcPct val="120000"/>
              </a:lnSpc>
              <a:buNone/>
            </a:pPr>
            <a:r>
              <a:rPr lang="ru-RU" sz="2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Научить учиться</a:t>
            </a:r>
            <a:r>
              <a:rPr lang="ru-RU" sz="2400" dirty="0" smtClean="0">
                <a:latin typeface="Monotype Corsiva" panose="03010101010201010101" pitchFamily="66" charset="0"/>
              </a:rPr>
              <a:t>, а именно усваивать и должным образом перерабатывать информацию – </a:t>
            </a:r>
            <a:r>
              <a:rPr lang="ru-RU" sz="2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главный тезис </a:t>
            </a:r>
            <a:r>
              <a:rPr lang="ru-RU" sz="2400" dirty="0" err="1" smtClean="0">
                <a:solidFill>
                  <a:srgbClr val="FF0000"/>
                </a:solidFill>
                <a:latin typeface="Monotype Corsiva" panose="03010101010201010101" pitchFamily="66" charset="0"/>
              </a:rPr>
              <a:t>деятельностного</a:t>
            </a:r>
            <a:r>
              <a:rPr lang="ru-RU" sz="2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подхода к обучению</a:t>
            </a:r>
            <a:r>
              <a:rPr lang="ru-RU" sz="2400" dirty="0" smtClean="0">
                <a:latin typeface="Monotype Corsiva" panose="03010101010201010101" pitchFamily="66" charset="0"/>
              </a:rPr>
              <a:t>. Одной из новых форм эффективных технологий обучения является интегрированный урок. Внедрение бинарных уроков в практику российского образования в настоящее время является весьма актуальной задачей.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48906" y="679761"/>
            <a:ext cx="10245305" cy="549675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sz="29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Во время бинарного урока </a:t>
            </a:r>
            <a:r>
              <a:rPr lang="ru-RU" sz="2900" dirty="0" smtClean="0">
                <a:latin typeface="Monotype Corsiva" panose="03010101010201010101" pitchFamily="66" charset="0"/>
              </a:rPr>
              <a:t>в классе создается ситуация, где каждый ученик </a:t>
            </a:r>
            <a:r>
              <a:rPr lang="ru-RU" sz="29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осознает себя активным деятелем</a:t>
            </a:r>
            <a:r>
              <a:rPr lang="ru-RU" sz="2900" dirty="0" smtClean="0">
                <a:latin typeface="Monotype Corsiva" panose="03010101010201010101" pitchFamily="66" charset="0"/>
              </a:rPr>
              <a:t>, участником творчества. При этом мы используем работу в группах. Дети учатся адекватно оценивать заслуги свои и своих товарищей, радуются удачно найденному слову или словосочетанию, отвечают за деятельность друг друга.</a:t>
            </a:r>
          </a:p>
          <a:p>
            <a:pPr>
              <a:lnSpc>
                <a:spcPct val="120000"/>
              </a:lnSpc>
              <a:buNone/>
            </a:pPr>
            <a:r>
              <a:rPr lang="ru-RU" sz="2900" dirty="0" smtClean="0">
                <a:latin typeface="Monotype Corsiva" panose="03010101010201010101" pitchFamily="66" charset="0"/>
              </a:rPr>
              <a:t>         </a:t>
            </a:r>
            <a:r>
              <a:rPr lang="ru-RU" sz="29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Цель таких уроков </a:t>
            </a:r>
            <a:r>
              <a:rPr lang="ru-RU" sz="2900" dirty="0" smtClean="0">
                <a:latin typeface="Monotype Corsiva" panose="03010101010201010101" pitchFamily="66" charset="0"/>
              </a:rPr>
              <a:t>не только в углублении, обобщении и закреплении знаний, но и </a:t>
            </a:r>
            <a:r>
              <a:rPr lang="ru-RU" sz="29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в развитии логических умений анализировать, конкретизировать и обобщать,</a:t>
            </a:r>
            <a:r>
              <a:rPr lang="ru-RU" sz="2900" dirty="0" smtClean="0">
                <a:latin typeface="Monotype Corsiva" panose="03010101010201010101" pitchFamily="66" charset="0"/>
              </a:rPr>
              <a:t> умений классифицировать знания, приводить их в систему, использовать доказательства и обоснования. </a:t>
            </a:r>
          </a:p>
          <a:p>
            <a:pPr>
              <a:lnSpc>
                <a:spcPct val="120000"/>
              </a:lnSpc>
              <a:buNone/>
            </a:pPr>
            <a:r>
              <a:rPr lang="ru-RU" sz="2900" dirty="0" smtClean="0">
                <a:latin typeface="Monotype Corsiva" panose="03010101010201010101" pitchFamily="66" charset="0"/>
              </a:rPr>
              <a:t>Прочные умения и навыки устного и письменного высказывания помогают обучающимся лучше усваивать содержание предметов, </a:t>
            </a:r>
            <a:r>
              <a:rPr lang="ru-RU" sz="29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повышают интерес </a:t>
            </a:r>
            <a:r>
              <a:rPr lang="ru-RU" sz="2900" dirty="0" smtClean="0">
                <a:latin typeface="Monotype Corsiva" panose="03010101010201010101" pitchFamily="66" charset="0"/>
              </a:rPr>
              <a:t>к ним и придают уверенность в свои силы.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15042" y="774652"/>
            <a:ext cx="10058400" cy="5298344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Бинарный урок </a:t>
            </a:r>
            <a:r>
              <a:rPr lang="ru-RU" sz="2400" dirty="0" smtClean="0">
                <a:latin typeface="Monotype Corsiva" panose="03010101010201010101" pitchFamily="66" charset="0"/>
              </a:rPr>
              <a:t>– учебное занятие, </a:t>
            </a:r>
            <a:r>
              <a:rPr lang="ru-RU" sz="2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объединяющее содержание двух предметов </a:t>
            </a:r>
            <a:r>
              <a:rPr lang="ru-RU" sz="2400" dirty="0" smtClean="0">
                <a:latin typeface="Monotype Corsiva" panose="03010101010201010101" pitchFamily="66" charset="0"/>
              </a:rPr>
              <a:t>одного цикла (или образовательной области) в одном уроке.</a:t>
            </a: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 smtClean="0">
                <a:latin typeface="Monotype Corsiva" panose="03010101010201010101" pitchFamily="66" charset="0"/>
              </a:rPr>
              <a:t>Его особенности – </a:t>
            </a:r>
            <a:r>
              <a:rPr lang="ru-RU" sz="2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изложение,</a:t>
            </a:r>
            <a:r>
              <a:rPr lang="ru-RU" sz="2400" dirty="0" smtClean="0">
                <a:latin typeface="Monotype Corsiva" panose="03010101010201010101" pitchFamily="66" charset="0"/>
              </a:rPr>
              <a:t> исследование проблемы одного предмета находит </a:t>
            </a:r>
            <a:r>
              <a:rPr lang="ru-RU" sz="2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продолжение </a:t>
            </a:r>
            <a:r>
              <a:rPr lang="ru-RU" sz="2400" dirty="0" smtClean="0">
                <a:latin typeface="Monotype Corsiva" panose="03010101010201010101" pitchFamily="66" charset="0"/>
              </a:rPr>
              <a:t>в другом; </a:t>
            </a:r>
            <a:r>
              <a:rPr lang="ru-RU" sz="2400" dirty="0" err="1" smtClean="0">
                <a:latin typeface="Monotype Corsiva" panose="03010101010201010101" pitchFamily="66" charset="0"/>
              </a:rPr>
              <a:t>метапредметные</a:t>
            </a:r>
            <a:r>
              <a:rPr lang="ru-RU" sz="2400" dirty="0" smtClean="0">
                <a:latin typeface="Monotype Corsiva" panose="03010101010201010101" pitchFamily="66" charset="0"/>
              </a:rPr>
              <a:t> связи реализуются в процессе преподавания дисциплин одной образовательной области. В таком уроке всегда выделяются: </a:t>
            </a:r>
            <a:r>
              <a:rPr lang="ru-RU" sz="2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ведущая дисциплина</a:t>
            </a:r>
            <a:r>
              <a:rPr lang="ru-RU" sz="2400" dirty="0" smtClean="0">
                <a:latin typeface="Monotype Corsiva" panose="03010101010201010101" pitchFamily="66" charset="0"/>
              </a:rPr>
              <a:t>, выступающая интегратором, </a:t>
            </a:r>
            <a:r>
              <a:rPr lang="ru-RU" sz="2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и дисциплины вспомогательные</a:t>
            </a:r>
            <a:r>
              <a:rPr lang="ru-RU" sz="2400" dirty="0" smtClean="0">
                <a:latin typeface="Monotype Corsiva" panose="03010101010201010101" pitchFamily="66" charset="0"/>
              </a:rPr>
              <a:t>, способствующие углублению, расширению, уточнению материала ведущей дисциплины.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58173" y="852289"/>
            <a:ext cx="10058400" cy="5401861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900" dirty="0" smtClean="0">
                <a:latin typeface="Monotype Corsiva" panose="03010101010201010101" pitchFamily="66" charset="0"/>
              </a:rPr>
              <a:t>            </a:t>
            </a:r>
            <a:r>
              <a:rPr lang="ru-RU" sz="3400" dirty="0" smtClean="0">
                <a:latin typeface="Monotype Corsiva" panose="03010101010201010101" pitchFamily="66" charset="0"/>
              </a:rPr>
              <a:t>    </a:t>
            </a:r>
            <a:r>
              <a:rPr lang="ru-RU" sz="4900" dirty="0" smtClean="0">
                <a:latin typeface="Monotype Corsiva" panose="03010101010201010101" pitchFamily="66" charset="0"/>
              </a:rPr>
              <a:t>  </a:t>
            </a:r>
            <a:r>
              <a:rPr lang="ru-RU" sz="4900" b="1" dirty="0" smtClean="0">
                <a:latin typeface="Monotype Corsiva" panose="03010101010201010101" pitchFamily="66" charset="0"/>
              </a:rPr>
              <a:t>На бинарных уроках возможно использование   следующих педагогических технологий</a:t>
            </a:r>
            <a:r>
              <a:rPr lang="ru-RU" sz="4900" dirty="0" smtClean="0">
                <a:latin typeface="Monotype Corsiva" panose="03010101010201010101" pitchFamily="66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ru-RU" sz="49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Технология сотрудничества</a:t>
            </a:r>
            <a:r>
              <a:rPr lang="ru-RU" sz="4900" dirty="0" smtClean="0">
                <a:latin typeface="Monotype Corsiva" panose="03010101010201010101" pitchFamily="66" charset="0"/>
              </a:rPr>
              <a:t> - эта одна из технологий личностно ориентированного обучения, которая основана на принципах  взаимозависимости членов группы; личной ответственности каждого члена группы за собственные успехи и успехи группы; совместной учебно-познавательной деятельности в группе; общей оценки работы группы.</a:t>
            </a:r>
          </a:p>
          <a:p>
            <a:pPr>
              <a:lnSpc>
                <a:spcPct val="120000"/>
              </a:lnSpc>
            </a:pPr>
            <a:r>
              <a:rPr lang="ru-RU" sz="49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ИКТ</a:t>
            </a:r>
            <a:r>
              <a:rPr lang="ru-RU" sz="4900" dirty="0" smtClean="0">
                <a:latin typeface="Monotype Corsiva" panose="03010101010201010101" pitchFamily="66" charset="0"/>
              </a:rPr>
              <a:t> (информационно-коммуникационные технологии) – это процессы и методы взаимодействия с информацией, которые осуществляются с применением устройств вычислительной техники, а также средств телекоммуникации.</a:t>
            </a:r>
          </a:p>
          <a:p>
            <a:pPr>
              <a:lnSpc>
                <a:spcPct val="120000"/>
              </a:lnSpc>
            </a:pPr>
            <a:r>
              <a:rPr lang="ru-RU" sz="49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Проблемное обучение</a:t>
            </a:r>
            <a:r>
              <a:rPr lang="ru-RU" sz="4900" dirty="0" smtClean="0">
                <a:latin typeface="Monotype Corsiva" panose="03010101010201010101" pitchFamily="66" charset="0"/>
              </a:rPr>
              <a:t> – это обучение решению нестандартных задач, в ходе которого обучающиеся усваивают новые знания и приобретают навыки и умения творческой деятельности.</a:t>
            </a:r>
          </a:p>
          <a:p>
            <a:pPr>
              <a:lnSpc>
                <a:spcPct val="120000"/>
              </a:lnSpc>
            </a:pPr>
            <a:r>
              <a:rPr lang="ru-RU" sz="49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Развивающее обучение</a:t>
            </a:r>
            <a:r>
              <a:rPr lang="ru-RU" sz="4900" dirty="0" smtClean="0">
                <a:latin typeface="Monotype Corsiva" panose="03010101010201010101" pitchFamily="66" charset="0"/>
              </a:rPr>
              <a:t> — это ориентация учебного процесса на потенциальные возможности человека и на их реализацию. </a:t>
            </a:r>
          </a:p>
          <a:p>
            <a:pPr>
              <a:lnSpc>
                <a:spcPct val="120000"/>
              </a:lnSpc>
            </a:pPr>
            <a:r>
              <a:rPr lang="ru-RU" sz="49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Дифференцированное обучение</a:t>
            </a:r>
            <a:r>
              <a:rPr lang="ru-RU" sz="4900" dirty="0" smtClean="0">
                <a:latin typeface="Monotype Corsiva" panose="03010101010201010101" pitchFamily="66" charset="0"/>
              </a:rPr>
              <a:t> - организация учебно-воспитательного процесса с учетом типовых индивидуальных особенностей обучающихся.</a:t>
            </a:r>
          </a:p>
          <a:p>
            <a:pPr>
              <a:lnSpc>
                <a:spcPct val="120000"/>
              </a:lnSpc>
            </a:pPr>
            <a:r>
              <a:rPr lang="ru-RU" sz="49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Личностно-ориентированный подход в обучении</a:t>
            </a:r>
            <a:r>
              <a:rPr lang="ru-RU" sz="4900" dirty="0" smtClean="0">
                <a:latin typeface="Monotype Corsiva" panose="03010101010201010101" pitchFamily="66" charset="0"/>
              </a:rPr>
              <a:t> - концентрация внимания педагога на целостной личности человека, забота о развитии не только его интеллекта, гражданского чувства ответственности, но и духовной личности с эмоциональными, эстетическими, творческими задатками и возможностями развития.</a:t>
            </a:r>
          </a:p>
          <a:p>
            <a:pPr>
              <a:lnSpc>
                <a:spcPct val="120000"/>
              </a:lnSpc>
            </a:pPr>
            <a:r>
              <a:rPr lang="ru-RU" sz="49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Технология развития критического мышления</a:t>
            </a:r>
            <a:r>
              <a:rPr lang="ru-RU" sz="4900" dirty="0" smtClean="0">
                <a:latin typeface="Monotype Corsiva" panose="03010101010201010101" pitchFamily="66" charset="0"/>
              </a:rPr>
              <a:t> – умения отличать факты от мнений, определять соответствие заявления фактам, достоверность источника, видеть двусмысленность утверждения, невысказанные позиции, предвзятость, логические несоответствия.</a:t>
            </a:r>
          </a:p>
          <a:p>
            <a:endParaRPr lang="ru-RU" sz="3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843664"/>
            <a:ext cx="10058400" cy="529834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500" b="1" dirty="0" smtClean="0">
                <a:latin typeface="Monotype Corsiva" panose="03010101010201010101" pitchFamily="66" charset="0"/>
              </a:rPr>
              <a:t>Бинарный урок помогает в решении следующих задач</a:t>
            </a:r>
            <a:r>
              <a:rPr lang="ru-RU" sz="2500" dirty="0" smtClean="0">
                <a:latin typeface="Monotype Corsiva" panose="03010101010201010101" pitchFamily="66" charset="0"/>
              </a:rPr>
              <a:t>: </a:t>
            </a:r>
          </a:p>
          <a:p>
            <a:pPr lvl="0"/>
            <a:r>
              <a:rPr lang="ru-RU" sz="2500" dirty="0" smtClean="0">
                <a:latin typeface="Monotype Corsiva" panose="03010101010201010101" pitchFamily="66" charset="0"/>
              </a:rPr>
              <a:t>развивает </a:t>
            </a:r>
            <a:r>
              <a:rPr lang="ru-RU" sz="25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сотрудничество педагогов</a:t>
            </a:r>
            <a:r>
              <a:rPr lang="ru-RU" sz="2500" dirty="0" smtClean="0">
                <a:latin typeface="Monotype Corsiva" panose="03010101010201010101" pitchFamily="66" charset="0"/>
              </a:rPr>
              <a:t>, способствует сплочению педагогического коллектива;</a:t>
            </a:r>
          </a:p>
          <a:p>
            <a:pPr lvl="0"/>
            <a:r>
              <a:rPr lang="ru-RU" sz="2500" dirty="0" smtClean="0">
                <a:latin typeface="Monotype Corsiva" panose="03010101010201010101" pitchFamily="66" charset="0"/>
              </a:rPr>
              <a:t>расширяет </a:t>
            </a:r>
            <a:r>
              <a:rPr lang="ru-RU" sz="25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кругозор </a:t>
            </a:r>
            <a:r>
              <a:rPr lang="ru-RU" sz="2500" dirty="0" smtClean="0">
                <a:latin typeface="Monotype Corsiva" panose="03010101010201010101" pitchFamily="66" charset="0"/>
              </a:rPr>
              <a:t> обучающихся и педагогов;</a:t>
            </a:r>
          </a:p>
          <a:p>
            <a:pPr lvl="0"/>
            <a:r>
              <a:rPr lang="ru-RU" sz="25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интегрирует знания </a:t>
            </a:r>
            <a:r>
              <a:rPr lang="ru-RU" sz="2500" dirty="0" smtClean="0">
                <a:latin typeface="Monotype Corsiva" panose="03010101010201010101" pitchFamily="66" charset="0"/>
              </a:rPr>
              <a:t>из разных областей;</a:t>
            </a:r>
          </a:p>
          <a:p>
            <a:pPr lvl="0"/>
            <a:r>
              <a:rPr lang="ru-RU" sz="2500" dirty="0" smtClean="0">
                <a:latin typeface="Monotype Corsiva" panose="03010101010201010101" pitchFamily="66" charset="0"/>
              </a:rPr>
              <a:t>способствует </a:t>
            </a:r>
            <a:r>
              <a:rPr lang="ru-RU" sz="25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формированию</a:t>
            </a:r>
            <a:r>
              <a:rPr lang="ru-RU" sz="2500" dirty="0" smtClean="0">
                <a:latin typeface="Monotype Corsiva" panose="03010101010201010101" pitchFamily="66" charset="0"/>
              </a:rPr>
              <a:t> у обучающихся </a:t>
            </a:r>
            <a:r>
              <a:rPr lang="ru-RU" sz="25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убеждения в связности предметов, в целостности мира;</a:t>
            </a:r>
          </a:p>
          <a:p>
            <a:pPr lvl="0"/>
            <a:r>
              <a:rPr lang="ru-RU" sz="2500" dirty="0" smtClean="0">
                <a:latin typeface="Monotype Corsiva" panose="03010101010201010101" pitchFamily="66" charset="0"/>
              </a:rPr>
              <a:t>служит средством </a:t>
            </a:r>
            <a:r>
              <a:rPr lang="ru-RU" sz="25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повышения мотивации </a:t>
            </a:r>
            <a:r>
              <a:rPr lang="ru-RU" sz="2500" dirty="0" smtClean="0">
                <a:latin typeface="Monotype Corsiva" panose="03010101010201010101" pitchFamily="66" charset="0"/>
              </a:rPr>
              <a:t>к изучению предметов, т. к. создает условия для практического применения знаний;</a:t>
            </a:r>
          </a:p>
          <a:p>
            <a:pPr lvl="0"/>
            <a:r>
              <a:rPr lang="ru-RU" sz="2500" dirty="0" smtClean="0">
                <a:latin typeface="Monotype Corsiva" panose="03010101010201010101" pitchFamily="66" charset="0"/>
              </a:rPr>
              <a:t>развивает у обучающихся </a:t>
            </a:r>
            <a:r>
              <a:rPr lang="ru-RU" sz="25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навыки самообразования</a:t>
            </a:r>
            <a:r>
              <a:rPr lang="ru-RU" sz="2500" dirty="0" smtClean="0">
                <a:latin typeface="Monotype Corsiva" panose="03010101010201010101" pitchFamily="66" charset="0"/>
              </a:rPr>
              <a:t>, потому что подготовку к уроку школьники частично могут осуществлять самостоятельно и во внеурочное время;</a:t>
            </a:r>
          </a:p>
          <a:p>
            <a:pPr lvl="0"/>
            <a:r>
              <a:rPr lang="ru-RU" sz="2500" dirty="0" smtClean="0">
                <a:latin typeface="Monotype Corsiva" panose="03010101010201010101" pitchFamily="66" charset="0"/>
              </a:rPr>
              <a:t>развивает </a:t>
            </a:r>
            <a:r>
              <a:rPr lang="ru-RU" sz="25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аналитические способности </a:t>
            </a:r>
            <a:r>
              <a:rPr lang="ru-RU" sz="2500" dirty="0" smtClean="0">
                <a:latin typeface="Monotype Corsiva" panose="03010101010201010101" pitchFamily="66" charset="0"/>
              </a:rPr>
              <a:t>и изобретательность;</a:t>
            </a:r>
          </a:p>
          <a:p>
            <a:pPr lvl="0"/>
            <a:r>
              <a:rPr lang="ru-RU" sz="2500" dirty="0" smtClean="0">
                <a:latin typeface="Monotype Corsiva" panose="03010101010201010101" pitchFamily="66" charset="0"/>
              </a:rPr>
              <a:t>обладает огромным </a:t>
            </a:r>
            <a:r>
              <a:rPr lang="ru-RU" sz="25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воспитательным потенциалом</a:t>
            </a:r>
            <a:r>
              <a:rPr lang="ru-RU" sz="2500" dirty="0" smtClean="0">
                <a:latin typeface="Monotype Corsiva" panose="03010101010201010101" pitchFamily="66" charset="0"/>
              </a:rPr>
              <a:t>;</a:t>
            </a:r>
          </a:p>
          <a:p>
            <a:pPr lvl="0"/>
            <a:r>
              <a:rPr lang="ru-RU" sz="2500" dirty="0" smtClean="0">
                <a:latin typeface="Monotype Corsiva" panose="03010101010201010101" pitchFamily="66" charset="0"/>
              </a:rPr>
              <a:t>позволяет учащимся принимать решения в творческих ситуациях.</a:t>
            </a:r>
          </a:p>
          <a:p>
            <a:pPr lvl="0"/>
            <a:r>
              <a:rPr lang="ru-RU" sz="2500" dirty="0" smtClean="0">
                <a:latin typeface="Monotype Corsiva" panose="03010101010201010101" pitchFamily="66" charset="0"/>
              </a:rPr>
              <a:t>осуществляет </a:t>
            </a:r>
            <a:r>
              <a:rPr lang="ru-RU" sz="25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преемственность начального звена и старшей школы</a:t>
            </a:r>
            <a:r>
              <a:rPr lang="ru-RU" sz="2500" dirty="0" smtClean="0">
                <a:latin typeface="Monotype Corsiva" panose="03010101010201010101" pitchFamily="66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741872"/>
            <a:ext cx="10058400" cy="5293168"/>
          </a:xfrm>
        </p:spPr>
        <p:txBody>
          <a:bodyPr/>
          <a:lstStyle/>
          <a:p>
            <a:pPr>
              <a:buNone/>
            </a:pPr>
            <a:r>
              <a:rPr lang="ru-RU" sz="2100" dirty="0" smtClean="0">
                <a:latin typeface="Monotype Corsiva" panose="03010101010201010101" pitchFamily="66" charset="0"/>
              </a:rPr>
              <a:t>На уроке наш ученик должен быть не только слушателем, но и, в первую очередь, быть исследователем, мыслителем. И как мы знаем, традиционные уроки не полностью отвечают этим требованиям.</a:t>
            </a:r>
          </a:p>
          <a:p>
            <a:pPr>
              <a:buNone/>
            </a:pPr>
            <a:r>
              <a:rPr lang="ru-RU" sz="2100" dirty="0" smtClean="0">
                <a:latin typeface="Monotype Corsiva" panose="03010101010201010101" pitchFamily="66" charset="0"/>
              </a:rPr>
              <a:t>Поэтому мы выбираем </a:t>
            </a:r>
            <a:r>
              <a:rPr lang="ru-RU" sz="21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проведение уроков нетрадиционных форм</a:t>
            </a:r>
            <a:r>
              <a:rPr lang="ru-RU" sz="2100" dirty="0" smtClean="0">
                <a:latin typeface="Monotype Corsiva" panose="03010101010201010101" pitchFamily="66" charset="0"/>
              </a:rPr>
              <a:t>, а именно: </a:t>
            </a:r>
          </a:p>
          <a:p>
            <a:pPr>
              <a:buNone/>
            </a:pPr>
            <a:r>
              <a:rPr lang="ru-RU" sz="2100" dirty="0" smtClean="0">
                <a:latin typeface="Monotype Corsiva" panose="03010101010201010101" pitchFamily="66" charset="0"/>
              </a:rPr>
              <a:t>1.Урок-путешествие.</a:t>
            </a:r>
          </a:p>
          <a:p>
            <a:pPr>
              <a:buNone/>
            </a:pPr>
            <a:r>
              <a:rPr lang="ru-RU" sz="2100" dirty="0" smtClean="0">
                <a:latin typeface="Monotype Corsiva" panose="03010101010201010101" pitchFamily="66" charset="0"/>
              </a:rPr>
              <a:t>2.Урок-конференция.</a:t>
            </a:r>
          </a:p>
          <a:p>
            <a:pPr>
              <a:buNone/>
            </a:pPr>
            <a:r>
              <a:rPr lang="ru-RU" sz="2100" dirty="0" smtClean="0">
                <a:latin typeface="Monotype Corsiva" panose="03010101010201010101" pitchFamily="66" charset="0"/>
              </a:rPr>
              <a:t>3. Интегрированный урок</a:t>
            </a:r>
          </a:p>
          <a:p>
            <a:pPr>
              <a:buNone/>
            </a:pPr>
            <a:r>
              <a:rPr lang="ru-RU" sz="2100" dirty="0" smtClean="0">
                <a:latin typeface="Monotype Corsiva" panose="03010101010201010101" pitchFamily="66" charset="0"/>
              </a:rPr>
              <a:t>4. Урок-практикум</a:t>
            </a:r>
          </a:p>
          <a:p>
            <a:pPr>
              <a:buNone/>
            </a:pPr>
            <a:r>
              <a:rPr lang="ru-RU" sz="2100" dirty="0" smtClean="0">
                <a:latin typeface="Monotype Corsiva" panose="03010101010201010101" pitchFamily="66" charset="0"/>
              </a:rPr>
              <a:t>5. Урок-смотр знаний</a:t>
            </a:r>
          </a:p>
          <a:p>
            <a:pPr>
              <a:buNone/>
            </a:pPr>
            <a:r>
              <a:rPr lang="ru-RU" sz="2100" dirty="0" smtClean="0">
                <a:latin typeface="Monotype Corsiva" panose="03010101010201010101" pitchFamily="66" charset="0"/>
              </a:rPr>
              <a:t>6. Урок-викторина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741872"/>
            <a:ext cx="10058400" cy="529316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100" b="1" dirty="0" smtClean="0">
                <a:latin typeface="Monotype Corsiva" panose="03010101010201010101" pitchFamily="66" charset="0"/>
              </a:rPr>
              <a:t>С какими предметами можно связать уроки русского языка и литературы?</a:t>
            </a:r>
          </a:p>
          <a:p>
            <a:pPr>
              <a:buNone/>
            </a:pPr>
            <a:r>
              <a:rPr lang="ru-RU" sz="21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Уроки литературы</a:t>
            </a:r>
            <a:r>
              <a:rPr lang="ru-RU" sz="2100" dirty="0" smtClean="0">
                <a:latin typeface="Monotype Corsiva" panose="03010101010201010101" pitchFamily="66" charset="0"/>
              </a:rPr>
              <a:t>, например, можно и даже нужно объединять  с уроками истории. Когда изучаем произведения о ВОВ, мы можем использовать факты из истории, воспоминания ветеранов, письменные исторические источники.</a:t>
            </a:r>
          </a:p>
          <a:p>
            <a:pPr>
              <a:buNone/>
            </a:pPr>
            <a:r>
              <a:rPr lang="ru-RU" sz="2100" dirty="0" smtClean="0">
                <a:latin typeface="Monotype Corsiva" panose="03010101010201010101" pitchFamily="66" charset="0"/>
              </a:rPr>
              <a:t>В старших классах мы можем дополнить уроки фотографиями и отрывками из документальных фильмов о концлагерях и ужасах войны. </a:t>
            </a:r>
          </a:p>
          <a:p>
            <a:pPr>
              <a:buNone/>
            </a:pPr>
            <a:r>
              <a:rPr lang="ru-RU" sz="2100" dirty="0" smtClean="0">
                <a:latin typeface="Monotype Corsiva" panose="03010101010201010101" pitchFamily="66" charset="0"/>
              </a:rPr>
              <a:t>Все это делает урок более запоминающимся, оставляет более глубокие впечатления, помогает детям заинтересоваться изучаемым произведением.</a:t>
            </a:r>
          </a:p>
          <a:p>
            <a:pPr>
              <a:buNone/>
            </a:pPr>
            <a:r>
              <a:rPr lang="ru-RU" sz="21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Уроки русского языка </a:t>
            </a:r>
            <a:r>
              <a:rPr lang="ru-RU" sz="2100" dirty="0" smtClean="0">
                <a:latin typeface="Monotype Corsiva" panose="03010101010201010101" pitchFamily="66" charset="0"/>
              </a:rPr>
              <a:t>можно объединить с математикой, иностранными языками (английский, немецкий, французский, турецкий, татарский и т.д.)</a:t>
            </a:r>
          </a:p>
          <a:p>
            <a:pPr>
              <a:buNone/>
            </a:pPr>
            <a:r>
              <a:rPr lang="ru-RU" sz="2100" dirty="0" smtClean="0">
                <a:latin typeface="Monotype Corsiva" panose="03010101010201010101" pitchFamily="66" charset="0"/>
              </a:rPr>
              <a:t>При изучении имени числительного, например, мы можем объединить данный урок с математикой. Все мы знаем, как много ошибок допускают ученики при склонении числительных. Если учащиеся будут решать математические примеры, проговаривая и прописывая числительные в разных падежах, то, таким образом, они закрепят правильную форму слова.</a:t>
            </a:r>
          </a:p>
          <a:p>
            <a:pPr>
              <a:buNone/>
            </a:pPr>
            <a:r>
              <a:rPr lang="ru-RU" sz="2100" dirty="0" smtClean="0">
                <a:latin typeface="Monotype Corsiva" panose="03010101010201010101" pitchFamily="66" charset="0"/>
              </a:rPr>
              <a:t>Примеры заданий, которые можно использовать на подобном уроке, Вы можете увидеть на экране.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715992"/>
            <a:ext cx="10058400" cy="5319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900" b="1" dirty="0" smtClean="0">
                <a:latin typeface="Monotype Corsiva" panose="03010101010201010101" pitchFamily="66" charset="0"/>
              </a:rPr>
              <a:t>1. Конкурс «Телеведущий».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Представьте себе, что вы  работаете на телевидении и вам нужно зачитать текст для жителей России. (Один из участников команды исполняет роль телеведущего)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(используется макет телевизора)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За каждый правильное прочтение числительных – 1 балл</a:t>
            </a:r>
          </a:p>
          <a:p>
            <a:pPr>
              <a:buNone/>
            </a:pPr>
            <a:r>
              <a:rPr lang="ru-RU" sz="1900" dirty="0" smtClean="0">
                <a:latin typeface="Monotype Corsiva" panose="03010101010201010101" pitchFamily="66" charset="0"/>
              </a:rPr>
              <a:t>На протяжение 20 лет в XVII веке в разных странах, разными людьми был создан новый вычислительный аппарат на основе таблиц логарифмов. Таблицы десятичных логарифмов появились в 1620 г. Они были составлены профессором Кембриджского университета Генри </a:t>
            </a:r>
            <a:r>
              <a:rPr lang="ru-RU" sz="1900" dirty="0" err="1" smtClean="0">
                <a:latin typeface="Monotype Corsiva" panose="03010101010201010101" pitchFamily="66" charset="0"/>
              </a:rPr>
              <a:t>Бригсом</a:t>
            </a:r>
            <a:r>
              <a:rPr lang="ru-RU" sz="1900" dirty="0" smtClean="0">
                <a:latin typeface="Monotype Corsiva" panose="03010101010201010101" pitchFamily="66" charset="0"/>
              </a:rPr>
              <a:t>. Эти таблицы содержали логарифмы чисел от 1 до 20 000и от 90 000 до 100 000. Продолжил работу голландский математик Андриан </a:t>
            </a:r>
            <a:r>
              <a:rPr lang="ru-RU" sz="1900" dirty="0" err="1" smtClean="0">
                <a:latin typeface="Monotype Corsiva" panose="03010101010201010101" pitchFamily="66" charset="0"/>
              </a:rPr>
              <a:t>Влакк</a:t>
            </a:r>
            <a:r>
              <a:rPr lang="ru-RU" sz="1900" dirty="0" smtClean="0">
                <a:latin typeface="Monotype Corsiva" panose="03010101010201010101" pitchFamily="66" charset="0"/>
              </a:rPr>
              <a:t>, который в 1628 г. издал свои таблицы логарифмов чисел от 1 до 100 000. В России таблицы логарифмов впервые появились около 1700 года. Нынешние школьники в возрасте 15—16 лет изучают логарифмы на уроках математики.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von">
      <a:majorFont>
        <a:latin typeface="Garamon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157</TotalTime>
  <Words>527</Words>
  <Application>Microsoft Office PowerPoint</Application>
  <PresentationFormat>Широкоэкранный</PresentationFormat>
  <Paragraphs>92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Calibri</vt:lpstr>
      <vt:lpstr>Garamond</vt:lpstr>
      <vt:lpstr>Malgun Gothic Semilight</vt:lpstr>
      <vt:lpstr>Monotype Corsiva</vt:lpstr>
      <vt:lpstr>Savon</vt:lpstr>
      <vt:lpstr>  Метапредметные связи уроков русского языка и литературы как средство развития универсальных учебных действий обучающихся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Образовательный потенциал проектной деятельности на уроках литературы</dc:title>
  <dc:creator>user</dc:creator>
  <cp:lastModifiedBy>Пользователь</cp:lastModifiedBy>
  <cp:revision>27</cp:revision>
  <dcterms:created xsi:type="dcterms:W3CDTF">2022-04-03T09:42:05Z</dcterms:created>
  <dcterms:modified xsi:type="dcterms:W3CDTF">2022-05-10T13:36:06Z</dcterms:modified>
</cp:coreProperties>
</file>