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306" r:id="rId3"/>
    <p:sldId id="260" r:id="rId4"/>
    <p:sldId id="293" r:id="rId5"/>
    <p:sldId id="311" r:id="rId6"/>
    <p:sldId id="308" r:id="rId7"/>
    <p:sldId id="328" r:id="rId8"/>
    <p:sldId id="327" r:id="rId9"/>
    <p:sldId id="312" r:id="rId10"/>
    <p:sldId id="321" r:id="rId11"/>
    <p:sldId id="313" r:id="rId12"/>
    <p:sldId id="314" r:id="rId13"/>
    <p:sldId id="322" r:id="rId14"/>
    <p:sldId id="316" r:id="rId15"/>
    <p:sldId id="323" r:id="rId16"/>
    <p:sldId id="324" r:id="rId17"/>
    <p:sldId id="286" r:id="rId18"/>
    <p:sldId id="264" r:id="rId1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>
        <p:scale>
          <a:sx n="96" d="100"/>
          <a:sy n="96" d="100"/>
        </p:scale>
        <p:origin x="-630" y="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handoutMaster" Target="handoutMasters/handoutMaster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6EF90C1-C5EE-2692-1335-7E779A1E18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07E0A4B-4A04-DE56-375B-69723CD273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7CFCDC-7F77-471C-A11D-92C2A6684D54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2AFAFFA-95A9-52A4-BFD8-F26A103F6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67BEA35-F165-401A-0EF7-6500FEB893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0CFDC9-BCE9-4F99-91EF-9CD8C257D3C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7A928-5822-7E53-365A-635572916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A6203-8D78-46AC-AC06-6DB61D913A67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E5D539-DD09-B0AC-D28E-C39C3F17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04B12A-99B4-0C17-F768-49989F6B9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48850-9C90-4622-9049-C8C1536DA7B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64620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FFE8FF-F1CD-3336-E88B-6AED353F1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787CF-8FCB-400D-ADCE-4A970A86024F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AC3E72-DE82-2598-34D6-15939F21C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771C16-A303-2EC7-0F8A-A7BAD50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6E0F2-9A60-4B6F-8CA1-57E8A8B5093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851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2E8B3C-E269-D836-A33B-9FBEE9147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C8743-029F-4F07-A292-71795A248128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97C666-5E37-13D1-273A-54C069991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FC9D43-EE72-52B9-DD76-3C5477494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44888-D793-41F0-8633-AFB81439E56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3053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300B93-C43C-C892-D60C-A8640E2E9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F431F-EEDA-4C04-802C-78F1563A499F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80C211-2CA9-4D81-70E9-C890CC7CB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954963-A167-A318-EA39-5DAB4288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DC6B3-1C0A-42A7-B0FB-BB3394ACCEC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3307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436101-FBCF-D3E3-7EAE-8E8814C53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4573F-C2D5-476C-9130-5F7AC91FAAF5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9B10B3-1BCC-A7EC-7908-8BEB0BA62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AC754F-4D0D-7BA3-BEAA-61AAFF50A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0D0E0-289D-4F82-8E19-350100642FC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9778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B9D98D5-28CE-71CA-AC44-568F4D012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1B82-CCFB-4354-A2B0-D963FD558A40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EF90919-014B-1DF2-59BA-AEDF9ADDE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FE6F328-FF72-682B-1DDF-1FEA66C3C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000AF-56B5-4138-959D-F9E90003066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4978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54FBF479-FCFE-F05E-90A8-222CC45B3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3465D-CD14-483E-90A7-D12B49747144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FFDF7183-668A-3C93-A623-7BABD068E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1E39C1D5-223D-D019-270E-3A15B1DE7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2423E-58B8-487B-AC97-23893906965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1930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22881D06-8185-AF9F-62B1-933211FC8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460F4-89F4-4B98-89B4-AAC42372BE7B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FBB888FC-94ED-E4E0-871D-5DA95654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C116809-D2AD-F753-707F-93180DE9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357F1-889D-40AF-BB1C-615926AA925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880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DCD709FB-FE4F-0544-9B38-959709FFC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E1EB8-3E4A-4936-A658-BACED9003037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4D7C2D97-B605-A2E2-BA8F-CDF693697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CC270FA6-4A64-0EE0-E143-741B840E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943BF-34F4-44DE-8F41-6630ADE01DD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4570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1169CA3B-0DF8-45EB-82A0-F0243377F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57596-7F40-43E9-B071-F202DED64AB8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D71593E-51BE-BADE-B76C-C98398A12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CECDD30-8509-60ED-524B-CF84FC1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7C817D-C907-4D9D-86B8-06E34C3DED9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1331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59FDC4EE-DA48-B5C6-3E01-EAC04C4F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F103D-60E5-4095-9AEF-66A94C5F4A85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1267391-E503-57D1-DA11-F5BBED5C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6D07E82-A8BF-B739-2E17-5B387CC34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00D7B-5208-4E14-86D2-D478AB37FAA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7849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8E30FF3-2291-4552-2C42-E9469FDE548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D9570EE7-0FFC-F4BE-DE07-54B411DA06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FA2ECB-6ADD-C1D8-DE26-2BA21FDAC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895511-DEB3-463F-94B7-57EA9477F947}" type="datetimeFigureOut">
              <a:rPr lang="ru-RU"/>
              <a:pPr>
                <a:defRPr/>
              </a:pPr>
              <a:t>11.05.2022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0BB0E5-AEFA-BF0A-C714-01E5EEA36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CDBBAA-A738-80CA-CEB3-6D4F774AD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661037E-2ABE-49E6-9EF9-05A5D4DC69B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7" Type="http://schemas.openxmlformats.org/officeDocument/2006/relationships/image" Target="../media/image13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12.jpeg" /><Relationship Id="rId5" Type="http://schemas.openxmlformats.org/officeDocument/2006/relationships/image" Target="../media/image11.jpeg" /><Relationship Id="rId4" Type="http://schemas.openxmlformats.org/officeDocument/2006/relationships/image" Target="../media/image10.jpe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6.xml" /><Relationship Id="rId4" Type="http://schemas.openxmlformats.org/officeDocument/2006/relationships/image" Target="../media/image16.jpeg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1.jpe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6.png" /><Relationship Id="rId5" Type="http://schemas.openxmlformats.org/officeDocument/2006/relationships/image" Target="../media/image25.png" /><Relationship Id="rId4" Type="http://schemas.openxmlformats.org/officeDocument/2006/relationships/image" Target="../media/image24.png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7.jpeg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:a16="http://schemas.microsoft.com/office/drawing/2014/main" id="{35E4B7C8-02FF-314E-5004-E33210953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7313" y="3887788"/>
            <a:ext cx="7358062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Использование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коврографа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В. В. </a:t>
            </a:r>
            <a:r>
              <a:rPr lang="ru-RU" b="1" i="1" dirty="0" err="1">
                <a:solidFill>
                  <a:schemeClr val="accent2">
                    <a:lumMod val="50000"/>
                  </a:schemeClr>
                </a:solidFill>
              </a:rPr>
              <a:t>Воскобовича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 в коррекционной работе с детьми с ТНР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A3DEDE-E3CE-D75D-B95C-4FA35B2BF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0188" y="285750"/>
            <a:ext cx="7400925" cy="1487488"/>
          </a:xfrm>
        </p:spPr>
        <p:txBody>
          <a:bodyPr rtlCol="0">
            <a:normAutofit fontScale="55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:</a:t>
            </a:r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А.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Рузанова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№ 1 « Белоснежка»</a:t>
            </a:r>
          </a:p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г.Шарыпово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C:\Users\Белоснежка\Pictures\20220224_154012.jpg">
            <a:extLst>
              <a:ext uri="{FF2B5EF4-FFF2-40B4-BE49-F238E27FC236}">
                <a16:creationId xmlns:a16="http://schemas.microsoft.com/office/drawing/2014/main" id="{A2CCD90A-E501-C8BB-176F-DE39BE4CB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2875"/>
            <a:ext cx="22860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 descr="C:\Users\Белоснежка\Pictures\20220224_154018.jpg">
            <a:extLst>
              <a:ext uri="{FF2B5EF4-FFF2-40B4-BE49-F238E27FC236}">
                <a16:creationId xmlns:a16="http://schemas.microsoft.com/office/drawing/2014/main" id="{5D791FE4-196E-12C3-9C6D-5353D061C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42875"/>
            <a:ext cx="22860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C:\Users\Белоснежка\Pictures\20220224_154339.jpg">
            <a:extLst>
              <a:ext uri="{FF2B5EF4-FFF2-40B4-BE49-F238E27FC236}">
                <a16:creationId xmlns:a16="http://schemas.microsoft.com/office/drawing/2014/main" id="{F0DE0CF3-DEAE-F58C-9A15-0A9E60A10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0"/>
            <a:ext cx="23558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" descr="C:\Users\Белоснежка\Pictures\20220224_154550.jpg">
            <a:extLst>
              <a:ext uri="{FF2B5EF4-FFF2-40B4-BE49-F238E27FC236}">
                <a16:creationId xmlns:a16="http://schemas.microsoft.com/office/drawing/2014/main" id="{78412BEA-46F7-C88A-A4C2-A7CFF388B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414713"/>
            <a:ext cx="242887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7" descr="C:\Users\Белоснежка\Pictures\20220224_154714.jpg">
            <a:extLst>
              <a:ext uri="{FF2B5EF4-FFF2-40B4-BE49-F238E27FC236}">
                <a16:creationId xmlns:a16="http://schemas.microsoft.com/office/drawing/2014/main" id="{9CDD3C14-5980-543E-69FD-2A5EC275C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3429000"/>
            <a:ext cx="238125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 descr="C:\Users\Белоснежка\Pictures\20220224_154804.jpg">
            <a:extLst>
              <a:ext uri="{FF2B5EF4-FFF2-40B4-BE49-F238E27FC236}">
                <a16:creationId xmlns:a16="http://schemas.microsoft.com/office/drawing/2014/main" id="{BBE2D335-B8D3-EEDA-BFEC-58D1B4827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3286125"/>
            <a:ext cx="2571750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97F6D818-E501-A397-EF19-1C74D5DBB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29225"/>
            <a:ext cx="8229600" cy="1143000"/>
          </a:xfrm>
        </p:spPr>
        <p:txBody>
          <a:bodyPr/>
          <a:lstStyle/>
          <a:p>
            <a:pPr algn="l"/>
            <a:r>
              <a:rPr lang="ru-RU" altLang="en-US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слоговой структуры слова:</a:t>
            </a:r>
            <a:br>
              <a:rPr lang="ru-RU" altLang="en-US" sz="2400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-разделить заданные слова на слоги и выложить на коврографе, столько кружков заданного цвета, сколько слогов в слове.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- «Сосчитай слоги». (сосчитать слоги в ловах и разместить их под цифрами, по кол-ву слогов).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1" descr="C:\Users\Белоснежка\Pictures\20220224_160802.jpg">
            <a:extLst>
              <a:ext uri="{FF2B5EF4-FFF2-40B4-BE49-F238E27FC236}">
                <a16:creationId xmlns:a16="http://schemas.microsoft.com/office/drawing/2014/main" id="{6F63487C-F1F2-7198-CEDA-0C3F2B750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7"/>
          <a:stretch>
            <a:fillRect/>
          </a:stretch>
        </p:blipFill>
        <p:spPr bwMode="auto">
          <a:xfrm>
            <a:off x="179388" y="1871663"/>
            <a:ext cx="252095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" descr="C:\Users\Белоснежка\Pictures\20220224_160814.jpg">
            <a:extLst>
              <a:ext uri="{FF2B5EF4-FFF2-40B4-BE49-F238E27FC236}">
                <a16:creationId xmlns:a16="http://schemas.microsoft.com/office/drawing/2014/main" id="{8393E694-296D-FEED-A895-A2AA83D25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5"/>
          <a:stretch>
            <a:fillRect/>
          </a:stretch>
        </p:blipFill>
        <p:spPr bwMode="auto">
          <a:xfrm>
            <a:off x="3348038" y="2084388"/>
            <a:ext cx="2363787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C:\Users\Белоснежка\Pictures\20220210_090150.jpg">
            <a:extLst>
              <a:ext uri="{FF2B5EF4-FFF2-40B4-BE49-F238E27FC236}">
                <a16:creationId xmlns:a16="http://schemas.microsoft.com/office/drawing/2014/main" id="{26A4506A-79E5-F565-C86C-55F8C1C19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2487612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5C3FBC5A-CFDA-2C9E-9D1F-F97B5636B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85938"/>
            <a:ext cx="8229600" cy="1071562"/>
          </a:xfrm>
        </p:spPr>
        <p:txBody>
          <a:bodyPr/>
          <a:lstStyle/>
          <a:p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br>
              <a:rPr lang="ru-RU" altLang="en-US" sz="1800"/>
            </a:br>
            <a:r>
              <a:rPr lang="ru-RU" altLang="en-US" sz="20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звуковой аналитико-синтетической активности как предпосылки обучения грамоте. </a:t>
            </a:r>
            <a:br>
              <a:rPr lang="ru-RU" altLang="en-US" sz="1800"/>
            </a:br>
            <a:br>
              <a:rPr lang="ru-RU" altLang="en-US" sz="1800"/>
            </a:b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начальных этапах обучения элементам грамоты детей знакомят со звуками. Причем изучение звуков следует начинать не в алфавитной последовательности, а начинать с гласных звуков, затем перейти к ознакомлению с согласными звуками. В этом поможет набор карточек «Забавные буквы» (образы букв). Где каждая буква представлена в форме циркового артиста, принявшего определенную позу. С помощью карточек дети лучше зрительно усваивают графические изображения гласных и согласных звуков. Знания детей о гласных (согласных)  звуках и буквах закрепляются в разнообразных играх с использованием карточек: 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«Найди шута».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На «коврографе» размещаются карточки с шутами-акробатами, обозначающими гласные буквы. Задание – послушать звук, который произносит логопед, и найти нужного шута.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«Измени слово».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Задание –  например, заменить первый звук[П] на звук [Б]. Палка-балка, почка-бочка и т.п.  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Белоснежка\Pictures\20220224_161632.jpg">
            <a:extLst>
              <a:ext uri="{FF2B5EF4-FFF2-40B4-BE49-F238E27FC236}">
                <a16:creationId xmlns:a16="http://schemas.microsoft.com/office/drawing/2014/main" id="{A3407F1A-5C90-7B45-5D96-BA03430BE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71500"/>
            <a:ext cx="37147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C:\Users\Белоснежка\Pictures\20220224_161639.jpg">
            <a:extLst>
              <a:ext uri="{FF2B5EF4-FFF2-40B4-BE49-F238E27FC236}">
                <a16:creationId xmlns:a16="http://schemas.microsoft.com/office/drawing/2014/main" id="{EFC81E30-0994-DD00-5CA7-C740F95AF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214438"/>
            <a:ext cx="3703637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:\Users\Белоснежка\Pictures\20220224_161330.jpg">
            <a:extLst>
              <a:ext uri="{FF2B5EF4-FFF2-40B4-BE49-F238E27FC236}">
                <a16:creationId xmlns:a16="http://schemas.microsoft.com/office/drawing/2014/main" id="{1D051187-9615-82A9-90C4-BDB5693683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42875"/>
            <a:ext cx="2714625" cy="3622675"/>
          </a:xfrm>
          <a:noFill/>
        </p:spPr>
      </p:pic>
      <p:pic>
        <p:nvPicPr>
          <p:cNvPr id="15363" name="Picture 2" descr="C:\Users\Белоснежка\Pictures\20220224_161354.jpg">
            <a:extLst>
              <a:ext uri="{FF2B5EF4-FFF2-40B4-BE49-F238E27FC236}">
                <a16:creationId xmlns:a16="http://schemas.microsoft.com/office/drawing/2014/main" id="{CD656A44-456C-029A-4B82-B75ECCB73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642938"/>
            <a:ext cx="2786062" cy="371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C:\Users\Белоснежка\Pictures\20220224_161401.jpg">
            <a:extLst>
              <a:ext uri="{FF2B5EF4-FFF2-40B4-BE49-F238E27FC236}">
                <a16:creationId xmlns:a16="http://schemas.microsoft.com/office/drawing/2014/main" id="{4B129315-6E00-5407-F041-2A3941D0B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928688"/>
            <a:ext cx="2857500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Заголовок 5">
            <a:extLst>
              <a:ext uri="{FF2B5EF4-FFF2-40B4-BE49-F238E27FC236}">
                <a16:creationId xmlns:a16="http://schemas.microsoft.com/office/drawing/2014/main" id="{61488DB5-43D3-E8B3-194C-3E16D17F3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CC518B6-72CA-4E2F-D0CB-854AF6820EF6}"/>
              </a:ext>
            </a:extLst>
          </p:cNvPr>
          <p:cNvSpPr txBox="1">
            <a:spLocks/>
          </p:cNvSpPr>
          <p:nvPr/>
        </p:nvSpPr>
        <p:spPr bwMode="auto">
          <a:xfrm>
            <a:off x="609600" y="4143375"/>
            <a:ext cx="8229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dirty="0">
                <a:latin typeface="Times New Roman" pitchFamily="18" charset="0"/>
                <a:ea typeface="+mj-ea"/>
                <a:cs typeface="Times New Roman" pitchFamily="18" charset="0"/>
              </a:rPr>
              <a:t>Также  на </a:t>
            </a:r>
            <a:r>
              <a:rPr lang="ru-RU" dirty="0" err="1">
                <a:latin typeface="Times New Roman" pitchFamily="18" charset="0"/>
                <a:ea typeface="+mj-ea"/>
                <a:cs typeface="Times New Roman" pitchFamily="18" charset="0"/>
              </a:rPr>
              <a:t>коврогрофе</a:t>
            </a:r>
            <a:r>
              <a:rPr lang="ru-RU" dirty="0">
                <a:latin typeface="Times New Roman" pitchFamily="18" charset="0"/>
                <a:ea typeface="+mj-ea"/>
                <a:cs typeface="Times New Roman" pitchFamily="18" charset="0"/>
              </a:rPr>
              <a:t> можно проводить </a:t>
            </a:r>
            <a:r>
              <a:rPr lang="ru-RU" dirty="0" err="1">
                <a:latin typeface="Times New Roman" pitchFamily="18" charset="0"/>
                <a:ea typeface="+mj-ea"/>
                <a:cs typeface="Times New Roman" pitchFamily="18" charset="0"/>
              </a:rPr>
              <a:t>звуко-буквенный</a:t>
            </a:r>
            <a:r>
              <a:rPr lang="ru-RU" dirty="0">
                <a:latin typeface="Times New Roman" pitchFamily="18" charset="0"/>
                <a:ea typeface="+mj-ea"/>
                <a:cs typeface="Times New Roman" pitchFamily="18" charset="0"/>
              </a:rPr>
              <a:t>, слоговой анализы слов, используя буквы и цифры из фетра, которые идут в комплекте с </a:t>
            </a:r>
            <a:r>
              <a:rPr lang="ru-RU" dirty="0" err="1">
                <a:latin typeface="Times New Roman" pitchFamily="18" charset="0"/>
                <a:ea typeface="+mj-ea"/>
                <a:cs typeface="Times New Roman" pitchFamily="18" charset="0"/>
              </a:rPr>
              <a:t>коврографом</a:t>
            </a:r>
            <a:r>
              <a:rPr lang="ru-RU" dirty="0">
                <a:latin typeface="Times New Roman" pitchFamily="18" charset="0"/>
                <a:ea typeface="+mj-ea"/>
                <a:cs typeface="Times New Roman" pitchFamily="18" charset="0"/>
              </a:rPr>
              <a:t>. «Прочитай слово», «Выложи звуковую схему».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F93D6389-1D18-92DD-261D-A9CE29F61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4">
            <a:extLst>
              <a:ext uri="{FF2B5EF4-FFF2-40B4-BE49-F238E27FC236}">
                <a16:creationId xmlns:a16="http://schemas.microsoft.com/office/drawing/2014/main" id="{18DE7864-59EC-FF3D-F443-966BA63472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0"/>
            <a:ext cx="2171700" cy="2171700"/>
          </a:xfrm>
          <a:noFill/>
        </p:spPr>
      </p:pic>
      <p:pic>
        <p:nvPicPr>
          <p:cNvPr id="16388" name="Picture 5">
            <a:extLst>
              <a:ext uri="{FF2B5EF4-FFF2-40B4-BE49-F238E27FC236}">
                <a16:creationId xmlns:a16="http://schemas.microsoft.com/office/drawing/2014/main" id="{6DFAA58B-AC52-D8D7-4680-9A2B6EA44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0"/>
            <a:ext cx="400050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>
            <a:extLst>
              <a:ext uri="{FF2B5EF4-FFF2-40B4-BE49-F238E27FC236}">
                <a16:creationId xmlns:a16="http://schemas.microsoft.com/office/drawing/2014/main" id="{DE09803F-9FDC-3509-6A02-3956A6FD0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7" t="13158" r="17763" b="17763"/>
          <a:stretch>
            <a:fillRect/>
          </a:stretch>
        </p:blipFill>
        <p:spPr bwMode="auto">
          <a:xfrm>
            <a:off x="6858000" y="285750"/>
            <a:ext cx="2187575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9">
            <a:extLst>
              <a:ext uri="{FF2B5EF4-FFF2-40B4-BE49-F238E27FC236}">
                <a16:creationId xmlns:a16="http://schemas.microsoft.com/office/drawing/2014/main" id="{AD42ED99-B46B-9DD3-25DB-9430CC9E6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7" t="13158" r="14473" b="14473"/>
          <a:stretch>
            <a:fillRect/>
          </a:stretch>
        </p:blipFill>
        <p:spPr bwMode="auto">
          <a:xfrm>
            <a:off x="1143000" y="2500313"/>
            <a:ext cx="2428875" cy="25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0">
            <a:extLst>
              <a:ext uri="{FF2B5EF4-FFF2-40B4-BE49-F238E27FC236}">
                <a16:creationId xmlns:a16="http://schemas.microsoft.com/office/drawing/2014/main" id="{3FC659A7-77AA-0356-5A95-08D3BB7AF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86000"/>
            <a:ext cx="271462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Прямоугольник 7">
            <a:extLst>
              <a:ext uri="{FF2B5EF4-FFF2-40B4-BE49-F238E27FC236}">
                <a16:creationId xmlns:a16="http://schemas.microsoft.com/office/drawing/2014/main" id="{E940244C-459D-A215-B452-DA94EE06A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5000625"/>
            <a:ext cx="7643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игровых ситуаций можно использовать героев, которые идут в комплекте с коврографом слоники Ляп-ляп и Лип-лип, наборы карточек «Разноцветные гномы», «Забавные цифры», «Забавные буквы», набор картинок «Лев, Лань, Пони Павлин».</a:t>
            </a:r>
            <a:endParaRPr lang="ru-RU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>
            <a:extLst>
              <a:ext uri="{FF2B5EF4-FFF2-40B4-BE49-F238E27FC236}">
                <a16:creationId xmlns:a16="http://schemas.microsoft.com/office/drawing/2014/main" id="{BE098E04-4236-A8F0-AA24-1DA1F52EB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141663"/>
            <a:ext cx="8229600" cy="2984500"/>
          </a:xfrm>
        </p:spPr>
        <p:txBody>
          <a:bodyPr/>
          <a:lstStyle/>
          <a:p>
            <a:pPr eaLnBrk="1" hangingPunct="1"/>
            <a:endParaRPr lang="ru-RU" altLang="ru-RU" sz="200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мелкая моторика;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меньше утомляются, дольше сохраняют работоспособность;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Исчезает негативизм, связанный с многократным повторением речевого материала; 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развивающих игр в процесс логопедической работы содействует обучению чтению, развитию звукового анализа и синтеза, а также закреплению понимания значений частей речи и грамматических категорий, развитию понимания лексико-грамматических конструкций и целостного речевого высказывания.</a:t>
            </a:r>
          </a:p>
        </p:txBody>
      </p:sp>
      <p:sp>
        <p:nvSpPr>
          <p:cNvPr id="5123" name="Заголовок 3">
            <a:extLst>
              <a:ext uri="{FF2B5EF4-FFF2-40B4-BE49-F238E27FC236}">
                <a16:creationId xmlns:a16="http://schemas.microsoft.com/office/drawing/2014/main" id="{5DCAB222-BEC9-D2FB-383A-913E1C078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88913"/>
            <a:ext cx="8507413" cy="503237"/>
          </a:xfrm>
        </p:spPr>
        <p:txBody>
          <a:bodyPr/>
          <a:lstStyle/>
          <a:p>
            <a:pPr eaLnBrk="1" hangingPunct="1">
              <a:defRPr/>
            </a:pP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 результате применения </a:t>
            </a:r>
            <a:r>
              <a:rPr lang="ru-RU" sz="3200" b="1" dirty="0" err="1">
                <a:solidFill>
                  <a:schemeClr val="accent2">
                    <a:lumMod val="50000"/>
                  </a:schemeClr>
                </a:solidFill>
              </a:rPr>
              <a:t>коврографа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2">
                    <a:lumMod val="50000"/>
                  </a:schemeClr>
                </a:solidFill>
              </a:rPr>
              <a:t>В.В.Воскобовича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в коррекционной  работе с детьми с ТНР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5FAFA0A4-FD84-895F-8849-D342C72A4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8435" name="Объект 2">
            <a:extLst>
              <a:ext uri="{FF2B5EF4-FFF2-40B4-BE49-F238E27FC236}">
                <a16:creationId xmlns:a16="http://schemas.microsoft.com/office/drawing/2014/main" id="{02DD9C74-F160-BB96-1AAD-B969CE313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 Воскобовича можно и нужно использовать в совместной групповой, подгрупповой и индивидуальной деятельности с воспитанниками, также помогать организовывать самостоятельную деятельность детей с играми. Использовать методические рекомендации автора, а также не бояться экспериментировать</a:t>
            </a:r>
            <a:r>
              <a:rPr lang="ru-RU" altLang="ru-RU" sz="2800"/>
              <a:t>.</a:t>
            </a:r>
          </a:p>
          <a:p>
            <a:endParaRPr lang="ru-RU" alt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>
            <a:extLst>
              <a:ext uri="{FF2B5EF4-FFF2-40B4-BE49-F238E27FC236}">
                <a16:creationId xmlns:a16="http://schemas.microsoft.com/office/drawing/2014/main" id="{1EC45128-89E7-8E56-A8B7-C12F55688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3789363"/>
            <a:ext cx="7358062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E1322F-341E-FC44-B943-D0A210B22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13141325" y="285750"/>
            <a:ext cx="71438" cy="1487488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:a16="http://schemas.microsoft.com/office/drawing/2014/main" id="{DE6D4BD6-974B-68AF-455D-BD0BA392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075" name="Объект 2">
            <a:extLst>
              <a:ext uri="{FF2B5EF4-FFF2-40B4-BE49-F238E27FC236}">
                <a16:creationId xmlns:a16="http://schemas.microsoft.com/office/drawing/2014/main" id="{A3209A26-F376-2981-3CFB-1ACB2F07A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ДОУ состоит в том, чтобы ребёнок рос здоровым,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жизнерадостным, развитым и деятельным.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определяет ребѐнка дошкольника, как «человека играющего».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в свете ФГОС выступает как форма социализации ребёнка.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 особый метод вовлечения детей в творческую деятельность, метод стимулирования их активности.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В.В.Воскобовича являются очень результативными в развитии ребенка, их интересно использовать и взрослым и детям, как дома, так и в детском саду</a:t>
            </a: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5" descr="загружено.jpg">
            <a:extLst>
              <a:ext uri="{FF2B5EF4-FFF2-40B4-BE49-F238E27FC236}">
                <a16:creationId xmlns:a16="http://schemas.microsoft.com/office/drawing/2014/main" id="{66034698-0A98-6F27-206A-91B0E14717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7400" y="1989138"/>
            <a:ext cx="2736850" cy="4032250"/>
          </a:xfrm>
        </p:spPr>
      </p:pic>
      <p:sp>
        <p:nvSpPr>
          <p:cNvPr id="4099" name="Текст 3">
            <a:extLst>
              <a:ext uri="{FF2B5EF4-FFF2-40B4-BE49-F238E27FC236}">
                <a16:creationId xmlns:a16="http://schemas.microsoft.com/office/drawing/2014/main" id="{1B4D99B9-02EF-F217-1A88-97773C7F7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916113"/>
            <a:ext cx="5122863" cy="4210050"/>
          </a:xfrm>
        </p:spPr>
        <p:txBody>
          <a:bodyPr/>
          <a:lstStyle/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Вячеслав Вадимович Воскобович – изобретатель, который придумал более 50-ти пособий для развития умственных и творческих способностей ребенка.</a:t>
            </a:r>
          </a:p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разработки Воскобовича носили конструктивный характер – это был поиск какой-то изюминки. Понимая, что задания и упражнения не так интересны детям как игра, подошел к делу творчески и соединил свои идеи с игровыми моментами, создав универсальные игры, которые можно неоднократно творчески использовать.</a:t>
            </a:r>
          </a:p>
          <a:p>
            <a:pPr eaLnBrk="1" hangingPunct="1"/>
            <a:r>
              <a:rPr lang="ru-RU" alt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Чуть позже был создан центр ООО «Развивающие игры Воскобовича» по разработке, производству, внедрению и распространению методик, развивающих и коррекционных игр. В настоящее время центр имеет региональных представителей и тьюторов практически во всех регионах России.</a:t>
            </a:r>
          </a:p>
          <a:p>
            <a:pPr eaLnBrk="1" hangingPunct="1"/>
            <a:endParaRPr lang="ru-RU" alt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5E0AF7B0-F0E3-1C14-49CB-D83678686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706437"/>
          </a:xfrm>
        </p:spPr>
        <p:txBody>
          <a:bodyPr/>
          <a:lstStyle/>
          <a:p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 Воскобовича </a:t>
            </a:r>
            <a:endParaRPr lang="ru-RU" altLang="ru-RU"/>
          </a:p>
        </p:txBody>
      </p:sp>
      <p:sp>
        <p:nvSpPr>
          <p:cNvPr id="5123" name="Объект 2">
            <a:extLst>
              <a:ext uri="{FF2B5EF4-FFF2-40B4-BE49-F238E27FC236}">
                <a16:creationId xmlns:a16="http://schemas.microsoft.com/office/drawing/2014/main" id="{AD012840-2BB2-6A1B-545F-068316F15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Игры включают в себя 5 блоков: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Сенсорное развитие (цвет, форма, величина)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 Интеллектуальное развитие (на основе наглядно – действенного мышления)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Творческое (воображение, творчество)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Математическое развитие (количество, счет, пространственные отношения, форма, размер)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Обучение чтению, развитие речи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Игровые средства технологии: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Образные средства (сказочные герои, сказочные сюжеты)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Фронтальные средства (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коврограф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Универсальный материал (приложения к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коврографу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можно использовать и на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ковролине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и на магнитной доске)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Творческие средства (альбомы)</a:t>
            </a:r>
          </a:p>
          <a:p>
            <a:pPr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Графические средства  (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геовизор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, трафареты)</a:t>
            </a:r>
          </a:p>
          <a:p>
            <a:pPr>
              <a:defRPr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B4F88CCE-8AFB-A2D0-5BA6-51C9FB5A2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700213"/>
            <a:ext cx="8229600" cy="4429125"/>
          </a:xfrm>
        </p:spPr>
        <p:txBody>
          <a:bodyPr/>
          <a:lstStyle/>
          <a:p>
            <a:pPr algn="l"/>
            <a:br>
              <a:rPr lang="ru-RU" altLang="en-US" sz="1600"/>
            </a:br>
            <a:br>
              <a:rPr lang="ru-RU" altLang="en-US" sz="1600"/>
            </a:br>
            <a:br>
              <a:rPr lang="ru-RU" altLang="en-US" sz="1600"/>
            </a:br>
            <a:br>
              <a:rPr lang="ru-RU" altLang="en-US" sz="1600"/>
            </a:br>
            <a:br>
              <a:rPr lang="ru-RU" altLang="en-US" sz="1600"/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  Воскобовича универсальны, многофункциональны, включение этих игр  в коррекционно-логопедическую  работу позволяют поддерживать интерес детей к обучению на протяжении всего занятия.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с использованием развивающих игр В.В. Воскобовича происходит через игровые ситуации.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Коврограф «Ларчик» используется, как демонстрационное, так и практическое пособие. 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прекрасно адаптируются к коррекционно-логопедической работе и помогают решить следующие задачи: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у дошкольников правильного звукопроизношения,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лексико-грамматического строя речи,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фонематического слуха,</a:t>
            </a:r>
            <a:b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звуковой аналитико-синтетической активности как предпосылки обучения грамоте. </a:t>
            </a:r>
            <a:br>
              <a:rPr lang="ru-RU" altLang="en-US" sz="1600"/>
            </a:br>
            <a:endParaRPr lang="ru-RU" altLang="en-US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92DB3B75-19A7-006F-D5B9-41EFC1A95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7171" name="Picture 2" descr="C:\Users\User-4662\Desktop\913AYVFO\IMG_1883.JPG">
            <a:extLst>
              <a:ext uri="{FF2B5EF4-FFF2-40B4-BE49-F238E27FC236}">
                <a16:creationId xmlns:a16="http://schemas.microsoft.com/office/drawing/2014/main" id="{43426208-32F2-5C79-6296-CBEED82328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9"/>
          <a:stretch>
            <a:fillRect/>
          </a:stretch>
        </p:blipFill>
        <p:spPr>
          <a:xfrm>
            <a:off x="1362075" y="1773238"/>
            <a:ext cx="6318250" cy="48863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41D6BA80-B5DE-EE33-3ED6-0DA6987BB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4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формирования правильного произношения</a:t>
            </a:r>
            <a:br>
              <a:rPr lang="ru-RU" altLang="en-US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en-US"/>
          </a:p>
        </p:txBody>
      </p:sp>
      <p:sp>
        <p:nvSpPr>
          <p:cNvPr id="8195" name="Содержимое 2">
            <a:extLst>
              <a:ext uri="{FF2B5EF4-FFF2-40B4-BE49-F238E27FC236}">
                <a16:creationId xmlns:a16="http://schemas.microsoft.com/office/drawing/2014/main" id="{F751128C-2D8B-2600-E5B8-576E9B790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en-US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Игры «Пианино», «Собери бусы»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 Ребёнок вместе со взрослым шагает пальцами руки по кружкам разного цвета и одновременно произносит (пропевает) ряд слогов (например: СА-са-са, Ся-ся-ся и т.д.). Звуки можно обозначать цветом, как в произвольной форме, так и традиционно: согласные твёрдые - синий цвет, согласные мягкие - зелёный, гласные - красный. </a:t>
            </a:r>
          </a:p>
          <a:p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слово».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Ребёнок выкладывает картинки с названием слов с заданным звуком на букву, вырезанную  из фетра, и называет, тем самым автоматизируя произношение звука в словах.</a:t>
            </a:r>
          </a:p>
          <a:p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«Посчитай 1-5».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Ребёнок выкладывает на игровом панно картинки с автоматизируемым звуком, одновременно проговаривая числительные от 1 до 5 в сочетании с существительными. Тем самым ребёнок  закрепляет не только автоматизируемый звук во фразовой речи, но и счёт 1-5, а также грамматические категории (например: 1 жёлтый овал, ...5 жёлтых овалов. 1 красный квадрат, 5 красных квадратов). </a:t>
            </a:r>
          </a:p>
          <a:p>
            <a:endParaRPr lang="ru-RU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Белоснежка\Pictures\20220228_152117.jpg">
            <a:extLst>
              <a:ext uri="{FF2B5EF4-FFF2-40B4-BE49-F238E27FC236}">
                <a16:creationId xmlns:a16="http://schemas.microsoft.com/office/drawing/2014/main" id="{21B445D9-B113-2064-CAD5-373F7F754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8625"/>
            <a:ext cx="2714625" cy="36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10" descr="C:\Users\Белоснежка\Pictures\20220301_102152.jpg">
            <a:extLst>
              <a:ext uri="{FF2B5EF4-FFF2-40B4-BE49-F238E27FC236}">
                <a16:creationId xmlns:a16="http://schemas.microsoft.com/office/drawing/2014/main" id="{1BF66B33-AFED-DFEA-549D-46E426367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2714625"/>
            <a:ext cx="3000375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C:\Users\Белоснежка\Pictures\20220228_152255.jpg">
            <a:extLst>
              <a:ext uri="{FF2B5EF4-FFF2-40B4-BE49-F238E27FC236}">
                <a16:creationId xmlns:a16="http://schemas.microsoft.com/office/drawing/2014/main" id="{10D080ED-3033-C85B-7B8D-2037436AB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28625"/>
            <a:ext cx="3000375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531B4925-1339-39B5-628C-5614AD288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8987"/>
          </a:xfrm>
        </p:spPr>
        <p:txBody>
          <a:bodyPr/>
          <a:lstStyle/>
          <a:p>
            <a:pPr indent="450850" algn="l"/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4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развития лексико-грамматического строя речи: </a:t>
            </a:r>
            <a:br>
              <a:rPr lang="ru-RU" altLang="en-US" sz="2400" b="1" i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животное» 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(гриб, ягоду, вид транспорта и т.д.); 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«Съедобное –несъедобное», «з-й лишний» 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 т.д. (закрыть лишнее прозрачным квадратом с крестиком ).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«Парочки», «Один-много», «Мама и детеныш»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(найти одинаковые предметы и соединить веревочкой и назвать «лиса-лисы», найти маму и детеныша соединить веревочкой и назвать «лиса-лисенок» и т.д.)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«Посчитай предметы» 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( около предмета разместить цифры из комплекта и посчитать «1 заяц, 2 зайца» и т.д.)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столько признаков к предмету, сколько лепестков» </a:t>
            </a:r>
            <a: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(разместить лепестки около предмета и назвать признаки «Волк-злой, голодный, серый, большой…)</a:t>
            </a: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1800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ru-RU" altLang="en-US" sz="1800" b="1"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altLang="en-US" sz="1800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Назови цвет</a:t>
            </a:r>
            <a:r>
              <a:rPr lang="ru-RU" altLang="en-US" sz="1800" b="1">
                <a:ea typeface="Calibri" panose="020F0502020204030204" pitchFamily="34" charset="0"/>
                <a:cs typeface="Arial" panose="020B0604020202020204" pitchFamily="34" charset="0"/>
              </a:rPr>
              <a:t>»</a:t>
            </a:r>
            <a:r>
              <a:rPr lang="ru-RU" altLang="en-US" sz="180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(с разноцветным квадратом, согласование сущ. с прилагательными «серая машина, серый самолет и т. д.)</a:t>
            </a:r>
            <a:br>
              <a:rPr lang="ru-RU" altLang="en-US" sz="1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en-US" sz="1800" b="1">
                <a:latin typeface="Times New Roman" panose="02020603050405020304" pitchFamily="18" charset="0"/>
                <a:cs typeface="Calibri" panose="020F0502020204030204" pitchFamily="34" charset="0"/>
              </a:rPr>
              <a:t>-</a:t>
            </a:r>
            <a:r>
              <a:rPr lang="ru-RU" altLang="en-US" sz="1800" b="1">
                <a:cs typeface="Calibri" panose="020F0502020204030204" pitchFamily="34" charset="0"/>
              </a:rPr>
              <a:t>«</a:t>
            </a:r>
            <a:r>
              <a:rPr lang="ru-RU" altLang="en-US" sz="1800" b="1">
                <a:latin typeface="Times New Roman" panose="02020603050405020304" pitchFamily="18" charset="0"/>
                <a:cs typeface="Calibri" panose="020F0502020204030204" pitchFamily="34" charset="0"/>
              </a:rPr>
              <a:t>Прятки</a:t>
            </a:r>
            <a:r>
              <a:rPr lang="ru-RU" altLang="en-US" sz="1800" b="1">
                <a:cs typeface="Calibri" panose="020F0502020204030204" pitchFamily="34" charset="0"/>
              </a:rPr>
              <a:t>»</a:t>
            </a:r>
            <a:r>
              <a:rPr lang="ru-RU" altLang="en-US" sz="1800">
                <a:latin typeface="Times New Roman" panose="02020603050405020304" pitchFamily="18" charset="0"/>
                <a:cs typeface="Calibri" panose="020F0502020204030204" pitchFamily="34" charset="0"/>
              </a:rPr>
              <a:t> (на развитие использования предлогов).</a:t>
            </a:r>
            <a:br>
              <a:rPr lang="ru-RU" altLang="en-US" sz="280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азвивающие игры В.В.Воскобовича в логопедической работ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Развивающие игры В.В.Воскобовича в логопедической работе</Template>
  <TotalTime>2867</TotalTime>
  <Words>518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Развивающие игры В.В.Воскобовича в логопедической работе</vt:lpstr>
      <vt:lpstr>Использование коврографа В. В. Воскобовича в коррекционной работе с детьми с ТНР</vt:lpstr>
      <vt:lpstr>Презентация PowerPoint</vt:lpstr>
      <vt:lpstr>Презентация PowerPoint</vt:lpstr>
      <vt:lpstr>Развивающие игры Воскобовича </vt:lpstr>
      <vt:lpstr>     Развивающие игры  Воскобовича универсальны, многофункциональны, включение этих игр  в коррекционно-логопедическую  работу позволяют поддерживать интерес детей к обучению на протяжении всего занятия.  Обучение с использованием развивающих игр В.В. Воскобовича происходит через игровые ситуации.  Коврограф «Ларчик» используется, как демонстрационное, так и практическое пособие.   Игры прекрасно адаптируются к коррекционно-логопедической работе и помогают решить следующие задачи: - формирование у дошкольников правильного звукопроизношения, -  развитие лексико-грамматического строя речи, - развитие фонематического слуха, - развитие звуковой аналитико-синтетической активности как предпосылки обучения грамоте.  </vt:lpstr>
      <vt:lpstr>Презентация PowerPoint</vt:lpstr>
      <vt:lpstr>Игры для формирования правильного произношения </vt:lpstr>
      <vt:lpstr>Презентация PowerPoint</vt:lpstr>
      <vt:lpstr>         Игры для развития лексико-грамматического строя речи:  «Назови животное» (гриб, ягоду, вид транспорта и т.д.);  «Съедобное –несъедобное», «з-й лишний» и т.д. (закрыть лишнее прозрачным квадратом с крестиком ).  «Парочки», «Один-много», «Мама и детеныш» (найти одинаковые предметы и соединить веревочкой и назвать «лиса-лисы», найти маму и детеныша соединить веревочкой и назвать «лиса-лисенок» и т.д.) «Посчитай предметы» ( около предмета разместить цифры из комплекта и посчитать «1 заяц, 2 зайца» и т.д.) «Подбери столько признаков к предмету, сколько лепестков» (разместить лепестки около предмета и назвать признаки «Волк-злой, голодный, серый, большой…) -«Назови цвет» (с разноцветным квадратом, согласование сущ. с прилагательными «серая машина, серый самолет и т. д.) -«Прятки» (на развитие использования предлогов).    </vt:lpstr>
      <vt:lpstr>Презентация PowerPoint</vt:lpstr>
      <vt:lpstr>Игры на развитие слоговой структуры слова: -разделить заданные слова на слоги и выложить на коврографе, столько кружков заданного цвета, сколько слогов в слове. - «Сосчитай слоги». (сосчитать слоги в ловах и разместить их под цифрами, по кол-ву слогов). </vt:lpstr>
      <vt:lpstr>                Развитие звуковой аналитико-синтетической активности как предпосылки обучения грамоте.   На начальных этапах обучения элементам грамоты детей знакомят со звуками. Причем изучение звуков следует начинать не в алфавитной последовательности, а начинать с гласных звуков, затем перейти к ознакомлению с согласными звуками. В этом поможет набор карточек «Забавные буквы» (образы букв). Где каждая буква представлена в форме циркового артиста, принявшего определенную позу. С помощью карточек дети лучше зрительно усваивают графические изображения гласных и согласных звуков. Знания детей о гласных (согласных)  звуках и буквах закрепляются в разнообразных играх с использованием карточек:   «Найди шута». На «коврографе» размещаются карточки с шутами-акробатами, обозначающими гласные буквы. Задание – послушать звук, который произносит логопед, и найти нужного шута. «Измени слово». Задание –  например, заменить первый звук[П] на звук [Б]. Палка-балка, почка-бочка и т.п.   </vt:lpstr>
      <vt:lpstr>Презентация PowerPoint</vt:lpstr>
      <vt:lpstr>Презентация PowerPoint</vt:lpstr>
      <vt:lpstr> </vt:lpstr>
      <vt:lpstr>          В результате применения коврографа В.В.Воскобовича в коррекционной  работе с детьми с ТНР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развивающих игр В.В.Воскобовича в логопедической работе</dc:title>
  <dc:creator>Евгения</dc:creator>
  <cp:lastModifiedBy>79333325559</cp:lastModifiedBy>
  <cp:revision>170</cp:revision>
  <cp:lastPrinted>2018-12-13T17:17:53Z</cp:lastPrinted>
  <dcterms:created xsi:type="dcterms:W3CDTF">2017-05-03T21:13:48Z</dcterms:created>
  <dcterms:modified xsi:type="dcterms:W3CDTF">2022-05-11T04:22:19Z</dcterms:modified>
</cp:coreProperties>
</file>