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63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5317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19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3039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40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91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68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2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79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347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68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782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3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4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9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1910" y="1320890"/>
            <a:ext cx="6686549" cy="1951149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«Адаптация человека </a:t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функциональное состояние организма»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44921" y="4508411"/>
            <a:ext cx="3383538" cy="1033530"/>
          </a:xfrm>
        </p:spPr>
        <p:txBody>
          <a:bodyPr>
            <a:normAutofit/>
          </a:bodyPr>
          <a:lstStyle/>
          <a:p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Тюлина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Юлия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301192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72" y="-90174"/>
            <a:ext cx="8693150" cy="797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16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0"/>
            <a:ext cx="48482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5" y="813912"/>
            <a:ext cx="3557283" cy="25746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88" y="764704"/>
            <a:ext cx="3600399" cy="2593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288" y="3650040"/>
            <a:ext cx="3600399" cy="2681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40" y="3650040"/>
            <a:ext cx="3557283" cy="268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31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98" y="106140"/>
            <a:ext cx="7975600" cy="615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59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6525" y="356642"/>
            <a:ext cx="5728222" cy="1200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A1F274"/>
              </a:buClr>
              <a:buSzPct val="90000"/>
              <a:defRPr/>
            </a:pPr>
            <a:r>
              <a:rPr lang="ru-RU" altLang="ru-RU" sz="4000" kern="0" dirty="0" err="1">
                <a:solidFill>
                  <a:srgbClr val="000000"/>
                </a:solidFill>
                <a:latin typeface="Arial"/>
              </a:rPr>
              <a:t>Селье</a:t>
            </a:r>
            <a:r>
              <a:rPr lang="ru-RU" altLang="ru-RU" sz="4000" kern="0" dirty="0">
                <a:solidFill>
                  <a:srgbClr val="000000"/>
                </a:solidFill>
                <a:latin typeface="Arial"/>
              </a:rPr>
              <a:t> выделил три стадии стресса:</a:t>
            </a:r>
            <a:r>
              <a:rPr lang="ru-RU" altLang="ru-RU" sz="4000" kern="0" dirty="0">
                <a:solidFill>
                  <a:srgbClr val="FF0066"/>
                </a:solidFill>
                <a:latin typeface="Arial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98609" y="1556792"/>
            <a:ext cx="8045391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8000" b="1" kern="0" dirty="0">
                <a:solidFill>
                  <a:srgbClr val="FFCCCC"/>
                </a:solidFill>
                <a:latin typeface="Arial"/>
              </a:rPr>
              <a:t>мобилизация</a:t>
            </a:r>
            <a:r>
              <a:rPr lang="ru-RU" altLang="ru-RU" sz="800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ru-RU" sz="8000" b="1" kern="0" dirty="0">
                <a:solidFill>
                  <a:srgbClr val="800080"/>
                </a:solidFill>
                <a:latin typeface="Arial"/>
              </a:rPr>
              <a:t>сопротивление</a:t>
            </a:r>
            <a:r>
              <a:rPr lang="ru-RU" altLang="ru-RU" sz="800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ru-RU" sz="8000" b="1" kern="0" dirty="0">
                <a:solidFill>
                  <a:srgbClr val="006600"/>
                </a:solidFill>
                <a:latin typeface="Arial"/>
              </a:rPr>
              <a:t>истощение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1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9" y="0"/>
            <a:ext cx="4589628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64" y="0"/>
            <a:ext cx="4719436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 со стрелкой вниз 3"/>
          <p:cNvSpPr/>
          <p:nvPr/>
        </p:nvSpPr>
        <p:spPr>
          <a:xfrm>
            <a:off x="2486225" y="785813"/>
            <a:ext cx="2990213" cy="1571625"/>
          </a:xfrm>
          <a:prstGeom prst="downArrowCallout">
            <a:avLst/>
          </a:prstGeom>
          <a:solidFill>
            <a:srgbClr val="0F6FC6">
              <a:lumMod val="75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Тревога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964288" y="2467047"/>
            <a:ext cx="3268371" cy="1571625"/>
          </a:xfrm>
          <a:prstGeom prst="downArrowCallout">
            <a:avLst/>
          </a:prstGeom>
          <a:solidFill>
            <a:srgbClr val="0F6FC6">
              <a:lumMod val="75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Сопротивляемость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544069" y="4326437"/>
            <a:ext cx="2990213" cy="1571625"/>
          </a:xfrm>
          <a:prstGeom prst="downArrowCallout">
            <a:avLst/>
          </a:prstGeom>
          <a:solidFill>
            <a:srgbClr val="0F6FC6">
              <a:lumMod val="75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Истощение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01" y="357188"/>
            <a:ext cx="180803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850" y="514993"/>
            <a:ext cx="180803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69" y="2268086"/>
            <a:ext cx="201665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823" y="2446680"/>
            <a:ext cx="197029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1" y="4691417"/>
            <a:ext cx="3069024" cy="20478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36" y="4691416"/>
            <a:ext cx="2257507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3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88" y="-142875"/>
            <a:ext cx="9753601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6072188"/>
            <a:ext cx="4714876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6072188"/>
            <a:ext cx="47148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348" y="785794"/>
            <a:ext cx="8286808" cy="486287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4400">
              <a:defRPr/>
            </a:pPr>
            <a:r>
              <a:rPr lang="ru-RU" sz="5400" b="1" i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Стресс – это не то, что с вами случилось, а то, как вы это воспринимаете.</a:t>
            </a:r>
          </a:p>
          <a:p>
            <a:pPr algn="ctr" defTabSz="914400">
              <a:defRPr/>
            </a:pPr>
            <a:r>
              <a:rPr lang="ru-RU" sz="4000" b="1" i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                              </a:t>
            </a:r>
            <a:r>
              <a:rPr lang="ru-RU" sz="40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Г. </a:t>
            </a:r>
            <a:r>
              <a:rPr lang="ru-RU" sz="4000" b="1" i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Селье</a:t>
            </a:r>
            <a:r>
              <a:rPr lang="ru-RU" sz="54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/>
            </a:r>
            <a:br>
              <a:rPr lang="ru-RU" sz="54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3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5082" y="1421082"/>
            <a:ext cx="7604974" cy="2267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Другая типология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здоровье – пограничное состояние –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болезнь</a:t>
            </a:r>
          </a:p>
          <a:p>
            <a:pPr marR="95250" indent="457200" algn="just" fontAlgn="base">
              <a:spcAft>
                <a:spcPts val="750"/>
              </a:spcAft>
            </a:pP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Пограничное психическое состояние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когда болезни нет, но есть существенные нарушения в регуляции систем организма.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99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64783" y="1484609"/>
            <a:ext cx="70898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Маклаков А. Г.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80975" algn="just" hangingPunct="0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М15 Общая психология. — СПб.: Питер, 2001. — 592 с.: ил. — (Серия «Учебник нового века») </a:t>
            </a:r>
          </a:p>
          <a:p>
            <a:pPr indent="-180975" algn="just" hangingPunct="0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ВN 5-272-00062-5</a:t>
            </a:r>
          </a:p>
        </p:txBody>
      </p:sp>
    </p:spTree>
    <p:extLst>
      <p:ext uri="{BB962C8B-B14F-4D97-AF65-F5344CB8AC3E}">
        <p14:creationId xmlns:p14="http://schemas.microsoft.com/office/powerpoint/2010/main" val="203425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23491" y="521714"/>
            <a:ext cx="7572777" cy="633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процесс приспособления к изменяющимся условиям внешней среды.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Гомеостаз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подвижное равновесное состояние какой-либо системы, сохраняемое путем ее противодействия нарушающим это равновесие внутренним и внешним факторам. (Кэннон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Всякая система стремится к сохранению своей стабильности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представления об адаптации основаны на работах Павлова, Сеченова, Анохина,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Селье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тюд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Адаптация: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свойство организма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процесс приспособления к изменяющимся условиям среды, достижение равновесия между средой и организмом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результат взаимодействия в системе «человек-среда»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цель, к которой стремится организм.</a:t>
            </a:r>
          </a:p>
          <a:p>
            <a:pPr marR="95250" algn="just" fontAlgn="base">
              <a:spcAft>
                <a:spcPts val="75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8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7585" y="561404"/>
            <a:ext cx="7791718" cy="6296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Существуют два подхода к рассмотрению адаптации: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свойство любой живой саморегулирующей системы, обеспечивающее ее устойчивость к условиям внешней среды; </a:t>
            </a:r>
          </a:p>
          <a:p>
            <a:pPr marR="95250" indent="457200" algn="just" fontAlgn="base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R="95250" indent="457200" algn="just" fontAlgn="base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динамическое образование, как непосредственный процесс приспособления к условиям внешней среды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Выделяются 3 уровня адаптации человека: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1.Физиологический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2.Психологический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3.Социальный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Иногда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добавляют–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психофизиологическую и социальную адаптацию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endParaRPr lang="ru-RU" sz="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совокупность происходящих в организме процессов и степень развития и целостности структур организма.</a:t>
            </a:r>
          </a:p>
          <a:p>
            <a:pPr marR="95250" indent="457200" algn="just" fontAlgn="base">
              <a:lnSpc>
                <a:spcPts val="1500"/>
              </a:lnSpc>
              <a:spcAft>
                <a:spcPts val="75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37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2657" y="242918"/>
            <a:ext cx="7489066" cy="6227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Левитов предпринял попытку классификации психических состояний.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Классификация психических состояний: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 личностные (индивидуальные состояния человека) и ситуационные (вызывают у человека не характерные для него реакции)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Более глубокие и более поверхностные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3)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положительно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отрицательно действующие на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Продолжительные и кратковременные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5)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Более или менее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осознанные</a:t>
            </a:r>
          </a:p>
          <a:p>
            <a:pPr marR="95250" indent="457200" algn="just" fontAlgn="base">
              <a:spcAft>
                <a:spcPts val="750"/>
              </a:spcAft>
            </a:pP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предложенного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Левитовым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В.А.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Ганзен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систематизировал состояния и разделил на 2 группы понятий, характеризующих состояние человека: 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 характеризующие аффективно-волевую сферу деятельности человека; 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 сознания и внимания.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93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2809" y="0"/>
            <a:ext cx="7772401" cy="682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определению Ильина – 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психофизиологические состояния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это целостная реакция личности на внешние и внутренние стимулы, направленная на достижение полезного результата.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Выделяются 3 уровня реагирования: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психического (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переживаниями);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2)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физиологического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(соматические структуры организма и механизмы вегетативной нервной системы); 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поведенческого (мотивированное поведение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Состояние человека обусловлено воздействием факторов внешней среды и внутренних условий, к которым относятся структуры психического и физиологического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уровня.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Субъективная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сторона состояний играет одну из ведущих ролей в регуляции состояний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Функциональное состояние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характеристика уровня функциональных систем организма в определенный период времени, отражающая особенности гомеостаза и процесса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адаптации.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Механизмы управления (центральная и вегетативная нервная система) и управляемых систем (все остальные).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00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3718" y="388309"/>
            <a:ext cx="7244366" cy="6268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функциональных состояний – 2 стороны: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Субъективная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отражается в переживаниях субъекта и определяет особенности формирования мотивированного поведения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Объективна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связана с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физиологическими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процессами и определяет особенности регуляции гомеостаза.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Виды функциональных состояний: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Релаксация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состояние успокоения, расслабления и восстановления</a:t>
            </a:r>
          </a:p>
          <a:p>
            <a:pPr marL="342900" marR="95250" indent="-342900" algn="just" fontAlgn="base">
              <a:spcAft>
                <a:spcPts val="75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непроизвольная</a:t>
            </a:r>
          </a:p>
          <a:p>
            <a:pPr marL="342900" marR="95250" indent="-342900" algn="just" fontAlgn="base">
              <a:spcAft>
                <a:spcPts val="75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произвольная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2.Сон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периодически возникающее функциональное состояние человека со специфическими поведенческими проявлениями в вегетативной и моторной сфере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3.Оптимальное рабочее состояние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человек действует наиболее эффективно, обеспечивает наиболее эффективность деятельности (комфорт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02338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4023" y="764260"/>
            <a:ext cx="7476185" cy="5427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Утомление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временное снижение работоспособности под влиянием длительного воздействия или нагрузки.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Три уровня: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психологический,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физиологический, поведенческий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95250" indent="457200" algn="just" fontAlgn="base"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5.Стресс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повышенная психическая и физиологическая активность. При благоприятных условиях – трансформируется в оптимальное рабочее состояние, при неблагоприятных – нервно-эмоциональное напряжение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95250" indent="-342900" algn="just" fontAlgn="base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Первая стадия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процесса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концептуализации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indent="-342900" algn="just" fontAlgn="base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Вторая стадия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-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возбуждение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95250" indent="-342900" algn="just" fontAlgn="base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Третья стадия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характеризуется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депрессивным состоянием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marR="95250" indent="-342900" algn="just" fontAlgn="base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Четвертая стадия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— это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концептуализация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Принятие решения, но­вой концепции как руководства к дальнейшему действию и восприятию жизни приводит к угасанию стресса.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95250" indent="457200" algn="just" fontAlgn="base">
              <a:spcAft>
                <a:spcPts val="75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5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8998"/>
            <a:ext cx="4293042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675" y="6028998"/>
            <a:ext cx="4904536" cy="46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53381" y="1699544"/>
            <a:ext cx="6215106" cy="196207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685800">
              <a:defRPr/>
            </a:pPr>
            <a:r>
              <a:rPr lang="ru-RU" sz="4050" b="1" i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Стресс </a:t>
            </a:r>
            <a:br>
              <a:rPr lang="ru-RU" sz="4050" b="1" i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r>
              <a:rPr lang="ru-RU" sz="4050" b="1" i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и его воздействие на человека</a:t>
            </a:r>
            <a:endParaRPr lang="ru-RU" sz="405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92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0"/>
            <a:ext cx="48482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56877"/>
            <a:ext cx="3283724" cy="30258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736767"/>
            <a:ext cx="3617577" cy="3003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75" y="3920528"/>
            <a:ext cx="3600399" cy="274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9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493</TotalTime>
  <Words>598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Легкий дым</vt:lpstr>
      <vt:lpstr>«Адаптация человека  и функциональное состояние организма»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«Адаптация человека  и функциональное состояние организма»</dc:title>
  <dc:creator>Юлия Тюлина</dc:creator>
  <cp:lastModifiedBy>Юлия</cp:lastModifiedBy>
  <cp:revision>35</cp:revision>
  <dcterms:created xsi:type="dcterms:W3CDTF">2016-03-28T06:13:55Z</dcterms:created>
  <dcterms:modified xsi:type="dcterms:W3CDTF">2022-05-10T21:31:38Z</dcterms:modified>
</cp:coreProperties>
</file>