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89" r:id="rId3"/>
    <p:sldId id="288" r:id="rId4"/>
    <p:sldId id="292" r:id="rId5"/>
    <p:sldId id="284" r:id="rId6"/>
    <p:sldId id="260" r:id="rId7"/>
    <p:sldId id="291" r:id="rId8"/>
    <p:sldId id="285" r:id="rId9"/>
    <p:sldId id="261" r:id="rId10"/>
    <p:sldId id="275" r:id="rId11"/>
    <p:sldId id="290" r:id="rId12"/>
    <p:sldId id="281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A7A7"/>
    <a:srgbClr val="00FF99"/>
    <a:srgbClr val="71FFC6"/>
    <a:srgbClr val="FF7575"/>
    <a:srgbClr val="FFCCCC"/>
    <a:srgbClr val="FF818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95599-0492-4D4B-B6B1-A31773C2C739}" type="datetimeFigureOut">
              <a:rPr lang="ru-RU" smtClean="0"/>
              <a:pPr/>
              <a:t>17.03.2016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48AA2-2A7E-41B8-AA43-5173CFF87BF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88671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allpaper_19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Выноска-облако 7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17.03.2016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71438" y="71438"/>
            <a:ext cx="9001156" cy="6715148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17.03.2016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17.03.2016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7924800" cy="213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3886200"/>
            <a:ext cx="7924800" cy="213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AEAC1-0D48-4DE2-8D12-E8A545F8DC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192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17.03.2016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17.03.2016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17.03.2016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17.03.2016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17.03.2016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17.03.2016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17.03.2016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17.03.2016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6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D727-27CD-4E07-8BCC-54F7ACA67BF1}" type="datetimeFigureOut">
              <a:rPr lang="ru-RU" smtClean="0"/>
              <a:pPr/>
              <a:t>17.03.2016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D7C6-DFB1-429C-A9F0-1B3ACF66FE2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5"/>
            <a:ext cx="7772400" cy="1136737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Урок природоведения</a:t>
            </a:r>
            <a:br>
              <a:rPr lang="ru-RU" sz="5400" b="1" dirty="0" smtClean="0">
                <a:solidFill>
                  <a:srgbClr val="0000FF"/>
                </a:solidFill>
              </a:rPr>
            </a:br>
            <a:r>
              <a:rPr lang="ru-RU" sz="5400" b="1" dirty="0" smtClean="0">
                <a:solidFill>
                  <a:srgbClr val="0000FF"/>
                </a:solidFill>
              </a:rPr>
              <a:t> в 5 классе</a:t>
            </a: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85852" y="3886200"/>
            <a:ext cx="4786346" cy="1752600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b="1" dirty="0" smtClean="0">
                <a:solidFill>
                  <a:srgbClr val="0000FF"/>
                </a:solidFill>
              </a:rPr>
              <a:t>Позабудь ты про компьютер.</a:t>
            </a:r>
          </a:p>
          <a:p>
            <a:pPr fontAlgn="base"/>
            <a:r>
              <a:rPr lang="ru-RU" b="1" dirty="0" smtClean="0">
                <a:solidFill>
                  <a:srgbClr val="0000FF"/>
                </a:solidFill>
              </a:rPr>
              <a:t>Беги на улицу гулять.</a:t>
            </a:r>
          </a:p>
          <a:p>
            <a:pPr fontAlgn="base"/>
            <a:r>
              <a:rPr lang="ru-RU" b="1" dirty="0" smtClean="0">
                <a:solidFill>
                  <a:srgbClr val="0000FF"/>
                </a:solidFill>
              </a:rPr>
              <a:t>Для детей полезно очень</a:t>
            </a:r>
          </a:p>
          <a:p>
            <a:pPr fontAlgn="base"/>
            <a:r>
              <a:rPr lang="ru-RU" b="1" dirty="0" smtClean="0">
                <a:solidFill>
                  <a:srgbClr val="0000FF"/>
                </a:solidFill>
              </a:rPr>
              <a:t>Свежим воздухом…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Физкультминутка</a:t>
            </a:r>
          </a:p>
        </p:txBody>
      </p:sp>
      <p:sp>
        <p:nvSpPr>
          <p:cNvPr id="22531" name="Объект 8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Мы за партами сидели</a:t>
            </a:r>
            <a:endParaRPr lang="ru-RU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На учителя глядели</a:t>
            </a:r>
            <a:endParaRPr lang="ru-RU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А теперь мы тихо встанем</a:t>
            </a:r>
            <a:endParaRPr lang="ru-RU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И зарядку делать станем.</a:t>
            </a:r>
            <a:endParaRPr lang="ru-RU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Раз, два, три, четыре, пять –</a:t>
            </a:r>
            <a:endParaRPr lang="ru-RU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Надо косточки размять.</a:t>
            </a:r>
            <a:endParaRPr lang="ru-RU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Мы попрыгаем немножко</a:t>
            </a:r>
            <a:endParaRPr lang="ru-RU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И покрутимся волчком</a:t>
            </a:r>
            <a:endParaRPr lang="ru-RU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Глянем весело в окошко</a:t>
            </a:r>
            <a:endParaRPr lang="ru-RU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И продолжим наш урок.</a:t>
            </a: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53747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Работа в группах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785926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1714488"/>
            <a:ext cx="800105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1-я группа: </a:t>
            </a:r>
            <a:r>
              <a:rPr lang="ru-RU" sz="2000" b="1" dirty="0" smtClean="0">
                <a:solidFill>
                  <a:srgbClr val="0000FF"/>
                </a:solidFill>
              </a:rPr>
              <a:t>Инструкция</a:t>
            </a:r>
            <a:r>
              <a:rPr lang="ru-RU" sz="2000" b="1" dirty="0" smtClean="0">
                <a:solidFill>
                  <a:srgbClr val="0000FF"/>
                </a:solidFill>
              </a:rPr>
              <a:t>: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1. Впишите индивидуально в тетрадь и в общую схему название органов в том порядке, в котором воздух проходит свой путь, попадая в организм. 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2. Написать мини- </a:t>
            </a:r>
            <a:r>
              <a:rPr lang="ru-RU" sz="2000" b="1" dirty="0" smtClean="0">
                <a:solidFill>
                  <a:srgbClr val="0000FF"/>
                </a:solidFill>
              </a:rPr>
              <a:t>сочинение: «Путешествие пузырька воздуха по организму» </a:t>
            </a:r>
            <a:r>
              <a:rPr lang="ru-RU" sz="2000" b="1" dirty="0" smtClean="0">
                <a:solidFill>
                  <a:srgbClr val="0000FF"/>
                </a:solidFill>
              </a:rPr>
              <a:t>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2-я группа</a:t>
            </a:r>
            <a:r>
              <a:rPr lang="ru-RU" sz="2000" b="1" dirty="0" smtClean="0">
                <a:solidFill>
                  <a:srgbClr val="0000FF"/>
                </a:solidFill>
              </a:rPr>
              <a:t>: Составить антирекламу курения.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00826" y="3714752"/>
            <a:ext cx="214314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00826" y="4357694"/>
            <a:ext cx="214314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00826" y="5072074"/>
            <a:ext cx="214314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00826" y="5786454"/>
            <a:ext cx="214314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215074" y="3214686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Органы дыхания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cxnSp>
        <p:nvCxnSpPr>
          <p:cNvPr id="12" name="Прямая соединительная линия 11"/>
          <p:cNvCxnSpPr>
            <a:stCxn id="6" idx="2"/>
            <a:endCxn id="7" idx="0"/>
          </p:cNvCxnSpPr>
          <p:nvPr/>
        </p:nvCxnSpPr>
        <p:spPr>
          <a:xfrm rot="5400000">
            <a:off x="7500958" y="4286256"/>
            <a:ext cx="142876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7466033" y="4964123"/>
            <a:ext cx="21431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9" idx="0"/>
          </p:cNvCxnSpPr>
          <p:nvPr/>
        </p:nvCxnSpPr>
        <p:spPr>
          <a:xfrm rot="5400000">
            <a:off x="7430314" y="5642784"/>
            <a:ext cx="28575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C00000"/>
                </a:solidFill>
              </a:rPr>
              <a:t>Тест!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 smtClean="0">
                <a:solidFill>
                  <a:srgbClr val="0000FF"/>
                </a:solidFill>
              </a:rPr>
              <a:t>Назовите главный орган дыхательной системы?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endParaRPr lang="ru-RU" sz="2800" dirty="0" smtClean="0">
              <a:solidFill>
                <a:srgbClr val="0000FF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0000FF"/>
                </a:solidFill>
              </a:rPr>
              <a:t>2. Куда в начале попадает вдыхаемый воздух? 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>
              <a:solidFill>
                <a:srgbClr val="0000FF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0000FF"/>
                </a:solidFill>
              </a:rPr>
              <a:t>3. Трахея разветвляется на?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>
              <a:solidFill>
                <a:srgbClr val="0000FF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38916" name="WordArt 4"/>
          <p:cNvSpPr>
            <a:spLocks noChangeArrowheads="1" noChangeShapeType="1" noTextEdit="1"/>
          </p:cNvSpPr>
          <p:nvPr/>
        </p:nvSpPr>
        <p:spPr bwMode="auto">
          <a:xfrm>
            <a:off x="3286116" y="2285992"/>
            <a:ext cx="1581150" cy="523875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(легкие)</a:t>
            </a:r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8917" name="WordArt 5"/>
          <p:cNvSpPr>
            <a:spLocks noChangeArrowheads="1" noChangeShapeType="1" noTextEdit="1"/>
          </p:cNvSpPr>
          <p:nvPr/>
        </p:nvSpPr>
        <p:spPr bwMode="auto">
          <a:xfrm>
            <a:off x="3214678" y="3786190"/>
            <a:ext cx="3214710" cy="523875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(носовая полость)</a:t>
            </a:r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8918" name="WordArt 6"/>
          <p:cNvSpPr>
            <a:spLocks noChangeArrowheads="1" noChangeShapeType="1" noTextEdit="1"/>
          </p:cNvSpPr>
          <p:nvPr/>
        </p:nvSpPr>
        <p:spPr bwMode="auto">
          <a:xfrm>
            <a:off x="5715008" y="4786322"/>
            <a:ext cx="1500198" cy="519117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(бронхи)</a:t>
            </a:r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8922" name="WordArt 10"/>
          <p:cNvSpPr>
            <a:spLocks noChangeArrowheads="1" noChangeShapeType="1" noTextEdit="1"/>
          </p:cNvSpPr>
          <p:nvPr/>
        </p:nvSpPr>
        <p:spPr bwMode="auto">
          <a:xfrm>
            <a:off x="2571736" y="5857892"/>
            <a:ext cx="4572032" cy="523875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(дыхательная система)</a:t>
            </a:r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607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  <p:bldP spid="38917" grpId="0" animBg="1"/>
      <p:bldP spid="38918" grpId="0" animBg="1"/>
      <p:bldP spid="389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Улыбающееся лицо 15"/>
          <p:cNvSpPr/>
          <p:nvPr/>
        </p:nvSpPr>
        <p:spPr>
          <a:xfrm>
            <a:off x="1127212" y="1979810"/>
            <a:ext cx="943372" cy="971352"/>
          </a:xfrm>
          <a:prstGeom prst="smileyFac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Улыбающееся лицо 5"/>
          <p:cNvSpPr/>
          <p:nvPr/>
        </p:nvSpPr>
        <p:spPr>
          <a:xfrm>
            <a:off x="1109226" y="3436838"/>
            <a:ext cx="943372" cy="971352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724" name="Текст 3"/>
          <p:cNvSpPr>
            <a:spLocks noGrp="1"/>
          </p:cNvSpPr>
          <p:nvPr>
            <p:ph type="body" idx="1"/>
          </p:nvPr>
        </p:nvSpPr>
        <p:spPr>
          <a:xfrm>
            <a:off x="2843808" y="2204864"/>
            <a:ext cx="4752677" cy="417646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Я все очень хорошо понял,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мне было интересно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Мне было все понятно, но материал не всегда интересен</a:t>
            </a:r>
          </a:p>
          <a:p>
            <a:endParaRPr lang="ru-RU" b="1" dirty="0" smtClean="0"/>
          </a:p>
          <a:p>
            <a:endParaRPr lang="ru-RU" b="1" dirty="0" smtClean="0">
              <a:solidFill>
                <a:srgbClr val="92D050"/>
              </a:solidFill>
            </a:endParaRPr>
          </a:p>
          <a:p>
            <a:endParaRPr lang="ru-RU" b="1" dirty="0">
              <a:solidFill>
                <a:srgbClr val="92D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</a:rPr>
              <a:t>Я не все понял, но мне было интересно</a:t>
            </a:r>
          </a:p>
          <a:p>
            <a:endParaRPr lang="ru-RU" b="1" dirty="0" smtClean="0">
              <a:solidFill>
                <a:srgbClr val="0000FF"/>
              </a:solidFill>
            </a:endParaRPr>
          </a:p>
          <a:p>
            <a:endParaRPr lang="ru-RU" b="1" dirty="0" smtClean="0">
              <a:solidFill>
                <a:srgbClr val="0000FF"/>
              </a:solidFill>
            </a:endParaRPr>
          </a:p>
        </p:txBody>
      </p:sp>
      <p:pic>
        <p:nvPicPr>
          <p:cNvPr id="3072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650" y="3688117"/>
            <a:ext cx="1651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Улыбающееся лицо 29"/>
          <p:cNvSpPr/>
          <p:nvPr/>
        </p:nvSpPr>
        <p:spPr>
          <a:xfrm>
            <a:off x="1127212" y="4869160"/>
            <a:ext cx="931776" cy="936104"/>
          </a:xfrm>
          <a:prstGeom prst="smileyFac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072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650" y="2238317"/>
            <a:ext cx="1651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31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688117"/>
            <a:ext cx="1651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32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506" y="2238317"/>
            <a:ext cx="1651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33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506" y="5098465"/>
            <a:ext cx="1651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650" y="5097880"/>
            <a:ext cx="16510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3840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85728"/>
            <a:ext cx="8572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Тема урока: </a:t>
            </a: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500306"/>
            <a:ext cx="807249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00FF"/>
                </a:solidFill>
              </a:rPr>
              <a:t>Дыхательная </a:t>
            </a:r>
            <a:r>
              <a:rPr lang="ru-RU" sz="6000" b="1" dirty="0" smtClean="0">
                <a:solidFill>
                  <a:srgbClr val="0000FF"/>
                </a:solidFill>
              </a:rPr>
              <a:t>система </a:t>
            </a:r>
            <a:r>
              <a:rPr lang="ru-RU" sz="6000" b="1" dirty="0" smtClean="0">
                <a:solidFill>
                  <a:srgbClr val="0000FF"/>
                </a:solidFill>
              </a:rPr>
              <a:t>человека.</a:t>
            </a:r>
          </a:p>
          <a:p>
            <a:pPr algn="ctr"/>
            <a:r>
              <a:rPr lang="ru-RU" sz="6000" b="1" dirty="0" smtClean="0">
                <a:solidFill>
                  <a:srgbClr val="0000FF"/>
                </a:solidFill>
              </a:rPr>
              <a:t>Правила гигиены.</a:t>
            </a:r>
            <a:endParaRPr lang="ru-RU" sz="6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Вопрос: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Человек без пищи может прожить несколько недель, без воды – несколько дней (3 суток), без кислорода – не более 3х мин. Почему?</a:t>
            </a:r>
            <a:endParaRPr lang="ru-RU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571612"/>
            <a:ext cx="821537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00FF"/>
                </a:solidFill>
              </a:rPr>
              <a:t>Строение </a:t>
            </a:r>
            <a:r>
              <a:rPr lang="ru-RU" sz="3200" dirty="0" smtClean="0">
                <a:solidFill>
                  <a:srgbClr val="0000FF"/>
                </a:solidFill>
              </a:rPr>
              <a:t>дыхательной системы.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00FF"/>
                </a:solidFill>
              </a:rPr>
              <a:t>Эксперимент с дыхательной системой</a:t>
            </a:r>
            <a:r>
              <a:rPr lang="ru-RU" sz="3200" dirty="0" smtClean="0">
                <a:solidFill>
                  <a:srgbClr val="0000FF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00FF"/>
                </a:solidFill>
              </a:rPr>
              <a:t>Дыхательные движения. (Видеофрагмент)</a:t>
            </a:r>
            <a:endParaRPr lang="ru-RU" sz="3200" dirty="0" smtClean="0">
              <a:solidFill>
                <a:srgbClr val="0000FF"/>
              </a:solidFill>
            </a:endParaRP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00FF"/>
                </a:solidFill>
              </a:rPr>
              <a:t>Влияние курения на организм человека.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00FF"/>
                </a:solidFill>
              </a:rPr>
              <a:t>Правила гигиены дыхания.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00FF"/>
                </a:solidFill>
              </a:rPr>
              <a:t>Творческая работа в группе.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00FF"/>
                </a:solidFill>
              </a:rPr>
              <a:t>Тест.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0000FF"/>
                </a:solidFill>
              </a:rPr>
              <a:t>Итоги урока.</a:t>
            </a:r>
            <a:endParaRPr lang="ru-RU" sz="32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План урока: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  </a:t>
            </a:r>
            <a:r>
              <a:rPr lang="ru-RU" b="1" dirty="0" smtClean="0">
                <a:solidFill>
                  <a:srgbClr val="C00000"/>
                </a:solidFill>
              </a:rPr>
              <a:t>Строение дыхательной           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        системы человека.</a:t>
            </a:r>
            <a:endParaRPr lang="ru-RU" sz="5400" b="1" dirty="0" smtClean="0">
              <a:solidFill>
                <a:srgbClr val="C00000"/>
              </a:solidFill>
            </a:endParaRPr>
          </a:p>
        </p:txBody>
      </p:sp>
      <p:sp>
        <p:nvSpPr>
          <p:cNvPr id="4100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258888" y="3357563"/>
            <a:ext cx="7885112" cy="2662237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ru-RU" dirty="0" smtClean="0"/>
              <a:t>  </a:t>
            </a:r>
            <a:endParaRPr lang="ru-RU" dirty="0" smtClean="0">
              <a:solidFill>
                <a:srgbClr val="0000FF"/>
              </a:solidFill>
            </a:endParaRPr>
          </a:p>
        </p:txBody>
      </p:sp>
      <p:pic>
        <p:nvPicPr>
          <p:cNvPr id="29698" name="Picture 2" descr="http://humananatomybody.info/wp-content/uploads/2015/11/Unlabeled-Respiratory-System-Of-Human-picture-Wvx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714489"/>
            <a:ext cx="3643338" cy="4735706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2428860" y="2214554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714744" y="2214554"/>
            <a:ext cx="357190" cy="2159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8596" y="207167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Носовая полость</a:t>
            </a:r>
            <a:endParaRPr lang="ru-RU" b="1" dirty="0">
              <a:solidFill>
                <a:srgbClr val="0000FF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4786314" y="2928934"/>
            <a:ext cx="1214446" cy="6429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000760" y="2928934"/>
            <a:ext cx="64294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72264" y="264318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Трахея</a:t>
            </a:r>
            <a:endParaRPr lang="ru-RU" b="1" dirty="0">
              <a:solidFill>
                <a:srgbClr val="0000FF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5000628" y="4357694"/>
            <a:ext cx="171451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86578" y="414338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Бронхи</a:t>
            </a:r>
            <a:endParaRPr lang="ru-RU" b="1" dirty="0">
              <a:solidFill>
                <a:srgbClr val="0000FF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10800000">
            <a:off x="2214546" y="4572008"/>
            <a:ext cx="3000396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0800000" flipV="1">
            <a:off x="2285984" y="4143380"/>
            <a:ext cx="2143140" cy="42862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57224" y="428625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Легкие</a:t>
            </a:r>
            <a:endParaRPr lang="ru-RU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387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88913"/>
            <a:ext cx="8229600" cy="108108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800" b="1" dirty="0" smtClean="0">
                <a:solidFill>
                  <a:srgbClr val="C00000"/>
                </a:solidFill>
              </a:rPr>
              <a:t>Дыхательная система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>(эксперимент)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754313"/>
            <a:ext cx="4537075" cy="32654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FF0066"/>
                </a:solidFill>
              </a:rPr>
              <a:t>   </a:t>
            </a:r>
            <a:endParaRPr lang="ru-RU" sz="2800" dirty="0" smtClean="0">
              <a:solidFill>
                <a:srgbClr val="FF0066"/>
              </a:solidFill>
            </a:endParaRPr>
          </a:p>
        </p:txBody>
      </p:sp>
      <p:pic>
        <p:nvPicPr>
          <p:cNvPr id="28674" name="Picture 2" descr="http://iz.com.ua/images2/stories/2013/09/9/atmung_476x3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214554"/>
            <a:ext cx="4533900" cy="34385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596" y="1500174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Легкие главный орган дыхательной системы.  </a:t>
            </a:r>
            <a:endParaRPr lang="ru-RU" sz="2400" b="1" dirty="0">
              <a:solidFill>
                <a:srgbClr val="0000FF"/>
              </a:solidFill>
            </a:endParaRPr>
          </a:p>
        </p:txBody>
      </p:sp>
      <p:pic>
        <p:nvPicPr>
          <p:cNvPr id="28676" name="Picture 4" descr="http://www.dkvideo.ru/_pu/1/076817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928802"/>
            <a:ext cx="2713695" cy="1795443"/>
          </a:xfrm>
          <a:prstGeom prst="rect">
            <a:avLst/>
          </a:prstGeom>
          <a:noFill/>
        </p:spPr>
      </p:pic>
      <p:pic>
        <p:nvPicPr>
          <p:cNvPr id="28678" name="Picture 6" descr="http://www.powerpro.in.ua/wp-content/uploads/2015/01/su-icmek-sufrede-liderxeber-e14213370142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3000372"/>
            <a:ext cx="2821761" cy="1881174"/>
          </a:xfrm>
          <a:prstGeom prst="rect">
            <a:avLst/>
          </a:prstGeom>
          <a:noFill/>
        </p:spPr>
      </p:pic>
      <p:pic>
        <p:nvPicPr>
          <p:cNvPr id="28680" name="Picture 8" descr="http://d1stfe5sz9ezud.cloudfront.net/wp-content/uploads/2013/07/86d77fa30eb507200beeed75bc9c04a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929198"/>
            <a:ext cx="3310441" cy="16459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46944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Фрагмент о дыхании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274638"/>
            <a:ext cx="8286808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800" b="1" dirty="0" smtClean="0">
                <a:solidFill>
                  <a:srgbClr val="C00000"/>
                </a:solidFill>
              </a:rPr>
              <a:t>Курение очень опасно для молодого растущего организма!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055" r="-632"/>
          <a:stretch/>
        </p:blipFill>
        <p:spPr bwMode="auto">
          <a:xfrm>
            <a:off x="6929454" y="4214818"/>
            <a:ext cx="194400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0" name="Picture 2" descr="http://borimage.ru/images/gyj5xi2q4owy8erqd1e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50"/>
            <a:ext cx="6572296" cy="478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9966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Правила гигиены дыхания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714488"/>
            <a:ext cx="835824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-Дыхание должно быть ровным и размеренным.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- Желательно заниматься физической культурой.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- Дышать через нос.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- Необходимо поддерживать нормальный состав воздуха в помещениях.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- В течение суток полезно быть по 2-3 часа на свежем воздухе.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- Необходима регулярная влажная уборка.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- При чихании и кашле следует закрывать нос и рот носовым платком.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- При общении с людьми заболевающими инфекционной болезнью следует соблюдать осторожность, носить марлевую повязку, не пользоваться вещами больного, регулярно проветривать помещение.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215206" y="1285860"/>
            <a:ext cx="1643074" cy="1571612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9360">
            <a:solidFill>
              <a:srgbClr val="EAEAE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79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6516822</TotalTime>
  <Words>383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Урок природоведения  в 5 классе</vt:lpstr>
      <vt:lpstr>Слайд 2</vt:lpstr>
      <vt:lpstr>Вопрос:</vt:lpstr>
      <vt:lpstr>План урока:</vt:lpstr>
      <vt:lpstr>          Строение дыхательной                      системы человека.</vt:lpstr>
      <vt:lpstr>Дыхательная система (эксперимент)</vt:lpstr>
      <vt:lpstr>Фрагмент о дыхании</vt:lpstr>
      <vt:lpstr>Курение очень опасно для молодого растущего организма! </vt:lpstr>
      <vt:lpstr>Правила гигиены дыхания</vt:lpstr>
      <vt:lpstr>Физкультминутка</vt:lpstr>
      <vt:lpstr>Работа в группах</vt:lpstr>
      <vt:lpstr>Тест!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Corowina</dc:creator>
  <cp:lastModifiedBy>HOME</cp:lastModifiedBy>
  <cp:revision>50</cp:revision>
  <dcterms:created xsi:type="dcterms:W3CDTF">2013-02-09T17:45:17Z</dcterms:created>
  <dcterms:modified xsi:type="dcterms:W3CDTF">2016-03-16T20:31:33Z</dcterms:modified>
</cp:coreProperties>
</file>