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8" r:id="rId2"/>
    <p:sldId id="261" r:id="rId3"/>
    <p:sldId id="259" r:id="rId4"/>
    <p:sldId id="282" r:id="rId5"/>
    <p:sldId id="281" r:id="rId6"/>
    <p:sldId id="280" r:id="rId7"/>
    <p:sldId id="283" r:id="rId8"/>
  </p:sldIdLst>
  <p:sldSz cx="12192000" cy="6858000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CACBE-7C9A-47B6-BBCB-2C88A46FB61B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15925" y="1235075"/>
            <a:ext cx="5929313" cy="3335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55803"/>
            <a:ext cx="5408930" cy="38911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3784B-507D-47ED-BC38-FDB23BD6E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000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smtClean="0">
                <a:solidFill>
                  <a:prstClr val="black"/>
                </a:solidFill>
              </a:rPr>
              <a:pPr/>
              <a:t>1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441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smtClean="0">
                <a:solidFill>
                  <a:prstClr val="black"/>
                </a:solidFill>
              </a:rPr>
              <a:pPr/>
              <a:t>2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324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smtClean="0">
                <a:solidFill>
                  <a:prstClr val="black"/>
                </a:solidFill>
              </a:rPr>
              <a:pPr/>
              <a:t>3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301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4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921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5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76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6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208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7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5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686800" cy="685800"/>
          </a:xfrm>
        </p:spPr>
        <p:txBody>
          <a:bodyPr anchor="ctr"/>
          <a:lstStyle>
            <a:lvl1pPr marL="0" indent="0" algn="l" latinLnBrk="0">
              <a:buNone/>
              <a:defRPr lang="ru-RU" sz="3733">
                <a:solidFill>
                  <a:srgbClr val="FFFFFF"/>
                </a:solidFill>
              </a:defRPr>
            </a:lvl1pPr>
            <a:lvl2pPr marL="609585" indent="0" algn="ctr" latinLnBrk="0">
              <a:buNone/>
            </a:lvl2pPr>
            <a:lvl3pPr marL="1219170" indent="0" algn="ctr" latinLnBrk="0">
              <a:buNone/>
            </a:lvl3pPr>
            <a:lvl4pPr marL="1828754" indent="0" algn="ctr" latinLnBrk="0">
              <a:buNone/>
            </a:lvl4pPr>
            <a:lvl5pPr marL="2438339" indent="0" algn="ctr" latinLnBrk="0">
              <a:buNone/>
            </a:lvl5pPr>
            <a:lvl6pPr marL="3047924" indent="0" algn="ctr" latinLnBrk="0">
              <a:buNone/>
            </a:lvl6pPr>
            <a:lvl7pPr marL="3657509" indent="0" algn="ctr" latinLnBrk="0">
              <a:buNone/>
            </a:lvl7pPr>
            <a:lvl8pPr marL="4267093" indent="0" algn="ctr" latinLnBrk="0">
              <a:buNone/>
            </a:lvl8pPr>
            <a:lvl9pPr marL="4876678" indent="0" algn="ctr" latinLnBrk="0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 latinLnBrk="0">
              <a:defRPr lang="ru-RU" sz="2667">
                <a:solidFill>
                  <a:srgbClr val="FFFFFF"/>
                </a:solidFill>
              </a:defRPr>
            </a:lvl1pPr>
            <a:extLst/>
          </a:lstStyle>
          <a:p>
            <a:fld id="{047E157E-8DCB-4F70-A0AF-5EB586A91DD4}" type="datetime1">
              <a:rPr lang="ru-RU">
                <a:latin typeface="Calibri" panose="020F0502020204030204" pitchFamily="34" charset="0"/>
              </a:rPr>
              <a:pPr/>
              <a:t>11.05.2022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40"/>
            <a:ext cx="7823200" cy="365125"/>
          </a:xfrm>
        </p:spPr>
        <p:txBody>
          <a:bodyPr/>
          <a:lstStyle>
            <a:lvl1pPr algn="r" latinLnBrk="0">
              <a:defRPr lang="ru-RU">
                <a:solidFill>
                  <a:schemeClr val="tx2"/>
                </a:solidFill>
              </a:defRPr>
            </a:lvl1pPr>
            <a:extLst/>
          </a:lstStyle>
          <a:p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 latinLnBrk="0">
              <a:defRPr lang="ru-RU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>
                <a:solidFill>
                  <a:srgbClr val="DEF5FA"/>
                </a:solidFill>
                <a:latin typeface="Calibri" panose="020F0502020204030204" pitchFamily="34" charset="0"/>
              </a:rPr>
              <a:pPr/>
              <a:t>‹#›</a:t>
            </a:fld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3149600" y="3124200"/>
            <a:ext cx="8636000" cy="2717800"/>
          </a:xfrm>
        </p:spPr>
        <p:txBody>
          <a:bodyPr rtlCol="0" anchor="b"/>
          <a:lstStyle>
            <a:lvl1pPr latinLnBrk="0">
              <a:defRPr lang="ru-RU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894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963E-F496-4479-8903-78F718BBEFEE}" type="datetimeFigureOut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>
                <a:defRPr/>
              </a:pPr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9295B-BFF5-4D7B-BC5D-17A3C53872C5}" type="slidenum">
              <a:rPr>
                <a:latin typeface="Calibri" panose="020F0502020204030204" pitchFamily="34" charset="0"/>
              </a:rPr>
              <a:pPr>
                <a:defRPr/>
              </a:pPr>
              <a:t>‹#›</a:t>
            </a:fld>
            <a:endParaRPr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19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812800" y="1803400"/>
            <a:ext cx="10871200" cy="43688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497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3" y="2743213"/>
            <a:ext cx="9497484" cy="1673225"/>
          </a:xfrm>
        </p:spPr>
        <p:txBody>
          <a:bodyPr anchor="t"/>
          <a:lstStyle>
            <a:lvl1pPr latinLnBrk="0">
              <a:buNone/>
              <a:defRPr lang="ru-RU" sz="3733">
                <a:solidFill>
                  <a:schemeClr val="tx2"/>
                </a:solidFill>
              </a:defRPr>
            </a:lvl1pPr>
            <a:lvl2pPr latinLnBrk="0">
              <a:buNone/>
              <a:defRPr lang="ru-RU" sz="2400">
                <a:solidFill>
                  <a:schemeClr val="tx1">
                    <a:tint val="75000"/>
                  </a:schemeClr>
                </a:solidFill>
              </a:defRPr>
            </a:lvl2pPr>
            <a:lvl3pPr latinLnBrk="0">
              <a:buNone/>
              <a:defRPr lang="ru-RU" sz="2133">
                <a:solidFill>
                  <a:schemeClr val="tx1">
                    <a:tint val="75000"/>
                  </a:schemeClr>
                </a:solidFill>
              </a:defRPr>
            </a:lvl3pPr>
            <a:lvl4pPr latinLnBrk="0">
              <a:buNone/>
              <a:defRPr lang="ru-RU" sz="1867">
                <a:solidFill>
                  <a:schemeClr val="tx1">
                    <a:tint val="75000"/>
                  </a:schemeClr>
                </a:solidFill>
              </a:defRPr>
            </a:lvl4pPr>
            <a:lvl5pPr latinLnBrk="0">
              <a:buNone/>
              <a:defRPr lang="ru-RU" sz="1867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 latinLnBrk="0">
              <a:buNone/>
              <a:defRPr lang="ru-RU" sz="5867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2"/>
            <a:ext cx="1727200" cy="701676"/>
          </a:xfrm>
        </p:spPr>
        <p:txBody>
          <a:bodyPr>
            <a:noAutofit/>
          </a:bodyPr>
          <a:lstStyle>
            <a:lvl1pPr latinLnBrk="0">
              <a:defRPr lang="ru-RU" sz="3200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2611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12800" y="1803404"/>
            <a:ext cx="5181600" cy="4358165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459868" y="1803408"/>
            <a:ext cx="5181600" cy="4358167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319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157480"/>
            <a:ext cx="10871200" cy="1341120"/>
          </a:xfrm>
        </p:spPr>
        <p:txBody>
          <a:bodyPr anchor="b"/>
          <a:lstStyle>
            <a:lvl1pPr latinLnBrk="0">
              <a:defRPr lang="ru-RU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812800" y="2559757"/>
            <a:ext cx="5181600" cy="35052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400800" y="2559757"/>
            <a:ext cx="5181600" cy="35052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812800" y="1816383"/>
            <a:ext cx="5181600" cy="707136"/>
          </a:xfrm>
          <a:solidFill>
            <a:schemeClr val="accent2"/>
          </a:solidFill>
        </p:spPr>
        <p:txBody>
          <a:bodyPr rtlCol="0" anchor="ctr"/>
          <a:lstStyle>
            <a:lvl1pPr latinLnBrk="0">
              <a:buFontTx/>
              <a:buNone/>
              <a:defRPr lang="ru-RU" sz="2667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6400800" y="1816383"/>
            <a:ext cx="5181600" cy="707136"/>
          </a:xfrm>
          <a:solidFill>
            <a:schemeClr val="accent4"/>
          </a:solidFill>
        </p:spPr>
        <p:txBody>
          <a:bodyPr rtlCol="0" anchor="ctr"/>
          <a:lstStyle>
            <a:lvl1pPr latinLnBrk="0">
              <a:buFontTx/>
              <a:buNone/>
              <a:defRPr lang="ru-RU" sz="2667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7623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1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 latinLnBrk="0">
              <a:defRPr lang="ru-RU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>
                <a:solidFill>
                  <a:srgbClr val="464646"/>
                </a:solidFill>
                <a:latin typeface="Calibri" panose="020F0502020204030204" pitchFamily="34" charset="0"/>
              </a:rPr>
              <a:pPr/>
              <a:t>‹#›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93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57480"/>
            <a:ext cx="10871200" cy="1341120"/>
          </a:xfrm>
        </p:spPr>
        <p:txBody>
          <a:bodyPr anchor="b"/>
          <a:lstStyle>
            <a:lvl1pPr algn="l" latinLnBrk="0">
              <a:buNone/>
              <a:defRPr lang="ru-RU" sz="5600" b="0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905000"/>
            <a:ext cx="2133600" cy="41656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latinLnBrk="0">
              <a:spcAft>
                <a:spcPts val="1333"/>
              </a:spcAft>
              <a:buNone/>
              <a:defRPr lang="ru-RU" sz="2400"/>
            </a:lvl1pPr>
            <a:lvl2pPr latinLnBrk="0">
              <a:buNone/>
              <a:defRPr lang="ru-RU" sz="1600"/>
            </a:lvl2pPr>
            <a:lvl3pPr latinLnBrk="0">
              <a:buNone/>
              <a:defRPr lang="ru-RU" sz="1333"/>
            </a:lvl3pPr>
            <a:lvl4pPr latinLnBrk="0">
              <a:buNone/>
              <a:defRPr lang="ru-RU" sz="1200"/>
            </a:lvl4pPr>
            <a:lvl5pPr latinLnBrk="0">
              <a:buNone/>
              <a:defRPr lang="ru-RU" sz="12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49600" y="1905000"/>
            <a:ext cx="8534400" cy="42672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1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76891" y="0"/>
            <a:ext cx="10115109" cy="4559808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latinLnBrk="0">
              <a:buNone/>
              <a:defRPr lang="ru-RU" sz="4267"/>
            </a:lvl1pPr>
            <a:extLst/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 latinLnBrk="0">
              <a:buFontTx/>
              <a:buNone/>
              <a:defRPr lang="ru-RU" sz="2267"/>
            </a:lvl1pPr>
            <a:lvl2pPr latinLnBrk="0">
              <a:buFontTx/>
              <a:buNone/>
              <a:defRPr lang="ru-RU" sz="1600"/>
            </a:lvl2pPr>
            <a:lvl3pPr latinLnBrk="0">
              <a:buFontTx/>
              <a:buNone/>
              <a:defRPr lang="ru-RU" sz="1333"/>
            </a:lvl3pPr>
            <a:lvl4pPr latinLnBrk="0">
              <a:buFontTx/>
              <a:buNone/>
              <a:defRPr lang="ru-RU" sz="1200"/>
            </a:lvl4pPr>
            <a:lvl5pPr latinLnBrk="0">
              <a:buFontTx/>
              <a:buNone/>
              <a:defRPr lang="ru-RU" sz="12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19360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724400"/>
            <a:ext cx="9753600" cy="609600"/>
          </a:xfrm>
        </p:spPr>
        <p:txBody>
          <a:bodyPr anchor="ctr"/>
          <a:lstStyle>
            <a:lvl1pPr algn="l" latinLnBrk="0">
              <a:buNone/>
              <a:defRPr lang="ru-RU" sz="3733" b="0">
                <a:solidFill>
                  <a:srgbClr val="FFFFFF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0"/>
            <a:ext cx="3556000" cy="365125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ru-RU">
                <a:solidFill>
                  <a:srgbClr val="DEF5FA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9"/>
          </a:xfrm>
        </p:spPr>
        <p:txBody>
          <a:bodyPr rtlCol="0"/>
          <a:lstStyle>
            <a:lvl1pPr latinLnBrk="0">
              <a:defRPr lang="ru-RU" sz="3733"/>
            </a:lvl1pPr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8"/>
            <a:ext cx="6096000" cy="365125"/>
          </a:xfrm>
        </p:spPr>
        <p:txBody>
          <a:bodyPr rtlCol="0"/>
          <a:lstStyle>
            <a:extLst/>
          </a:lstStyle>
          <a:p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579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803400"/>
            <a:ext cx="10871200" cy="432308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  <a:p>
            <a:pPr lvl="5"/>
            <a:endParaRPr lang="ru-RU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0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latinLnBrk="0">
              <a:defRPr lang="ru-RU" sz="1867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6" y="6248208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latinLnBrk="0">
              <a:defRPr lang="ru-RU" sz="1867">
                <a:solidFill>
                  <a:schemeClr val="tx2"/>
                </a:solidFill>
              </a:defRPr>
            </a:lvl1pPr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460227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505947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505947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498011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latinLnBrk="0">
              <a:defRPr lang="ru-RU" sz="1867" b="1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157480"/>
            <a:ext cx="10871200" cy="134112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96661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rtl="0" eaLnBrk="1" latinLnBrk="0" hangingPunct="1">
        <a:spcBef>
          <a:spcPct val="0"/>
        </a:spcBef>
        <a:buNone/>
        <a:defRPr lang="ru-RU" sz="56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426709" indent="-426709" algn="l" rtl="0" eaLnBrk="1" latinLnBrk="0" hangingPunct="1">
        <a:spcBef>
          <a:spcPts val="933"/>
        </a:spcBef>
        <a:buClr>
          <a:schemeClr val="accent2"/>
        </a:buClr>
        <a:buSzPct val="60000"/>
        <a:buFont typeface="Wingdings"/>
        <a:buChar char=""/>
        <a:defRPr lang="ru-RU" sz="3867" kern="1200">
          <a:solidFill>
            <a:schemeClr val="tx1"/>
          </a:solidFill>
          <a:latin typeface="+mn-lt"/>
          <a:ea typeface="+mn-ea"/>
          <a:cs typeface="+mn-cs"/>
        </a:defRPr>
      </a:lvl1pPr>
      <a:lvl2pPr marL="853419" indent="-365751" algn="l" rtl="0" eaLnBrk="1" latinLnBrk="0" hangingPunct="1">
        <a:spcBef>
          <a:spcPts val="733"/>
        </a:spcBef>
        <a:buClr>
          <a:schemeClr val="accent1"/>
        </a:buClr>
        <a:buSzPct val="70000"/>
        <a:buFont typeface="Wingdings 2"/>
        <a:buChar char=""/>
        <a:defRPr lang="ru-RU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indent="-304792" algn="l" rtl="0" eaLnBrk="1" latinLnBrk="0" hangingPunct="1">
        <a:spcBef>
          <a:spcPts val="667"/>
        </a:spcBef>
        <a:buClr>
          <a:schemeClr val="accent2"/>
        </a:buClr>
        <a:buSzPct val="75000"/>
        <a:buFont typeface="Wingdings"/>
        <a:buChar char=""/>
        <a:defRPr lang="ru-RU" sz="3067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indent="-304792" algn="l" rtl="0" eaLnBrk="1" latinLnBrk="0" hangingPunct="1">
        <a:spcBef>
          <a:spcPts val="533"/>
        </a:spcBef>
        <a:buClr>
          <a:schemeClr val="accent3"/>
        </a:buClr>
        <a:buSzPct val="75000"/>
        <a:buFont typeface="Wingdings"/>
        <a:buChar char=""/>
        <a:defRPr lang="ru-RU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indent="-304792" algn="l" rtl="0" eaLnBrk="1" latinLnBrk="0" hangingPunct="1">
        <a:spcBef>
          <a:spcPts val="533"/>
        </a:spcBef>
        <a:buClr>
          <a:schemeClr val="accent4"/>
        </a:buClr>
        <a:buSzPct val="65000"/>
        <a:buFont typeface="Wingdings"/>
        <a:buChar char=""/>
        <a:defRPr lang="ru-RU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804090" indent="-304792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169841" indent="-304792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535592" indent="-304792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01342" indent="-304792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80960" y="1806792"/>
            <a:ext cx="11334829" cy="165762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>
                <a:solidFill>
                  <a:srgbClr val="FF0000"/>
                </a:solidFill>
                <a:latin typeface="Monotype Corsiva" panose="03010101010201010101" pitchFamily="66" charset="0"/>
              </a:rPr>
              <a:t>Формирование функциональной грамотности школьников</a:t>
            </a:r>
            <a:br>
              <a:rPr lang="ru-RU" sz="44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dirty="0">
                <a:solidFill>
                  <a:srgbClr val="FF0000"/>
                </a:solidFill>
                <a:latin typeface="Monotype Corsiva" panose="03010101010201010101" pitchFamily="66" charset="0"/>
              </a:rPr>
              <a:t>на уроках математики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ctr">
              <a:buNone/>
            </a:pP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6993228" y="4670984"/>
            <a:ext cx="5027054" cy="1085872"/>
          </a:xfrm>
          <a:prstGeom prst="rect">
            <a:avLst/>
          </a:prstGeom>
          <a:noFill/>
          <a:ln w="50800" cap="sq" cmpd="dbl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vert="horz" lIns="137160" tIns="182880" rIns="137160" bIns="91440">
            <a:normAutofit/>
          </a:bodyPr>
          <a:lstStyle>
            <a:lvl1pPr marL="0" indent="0" algn="l" rtl="0" eaLnBrk="1" latinLnBrk="0" hangingPunct="1">
              <a:spcBef>
                <a:spcPts val="933"/>
              </a:spcBef>
              <a:spcAft>
                <a:spcPts val="1333"/>
              </a:spcAft>
              <a:buClr>
                <a:schemeClr val="accent2"/>
              </a:buClr>
              <a:buSzPct val="60000"/>
              <a:buFont typeface="Wingdings"/>
              <a:buNone/>
              <a:defRPr lang="ru-RU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853419" indent="-365751" algn="l" rtl="0" eaLnBrk="1" latinLnBrk="0" hangingPunct="1">
              <a:spcBef>
                <a:spcPts val="733"/>
              </a:spcBef>
              <a:buClr>
                <a:schemeClr val="accent1"/>
              </a:buClr>
              <a:buSzPct val="70000"/>
              <a:buFont typeface="Wingdings 2"/>
              <a:buNone/>
              <a:defRPr lang="ru-RU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170" indent="-304792" algn="l" rtl="0" eaLnBrk="1" latinLnBrk="0" hangingPunct="1">
              <a:spcBef>
                <a:spcPts val="667"/>
              </a:spcBef>
              <a:buClr>
                <a:schemeClr val="accent2"/>
              </a:buClr>
              <a:buSzPct val="75000"/>
              <a:buFont typeface="Wingdings"/>
              <a:buNone/>
              <a:defRPr lang="ru-RU" sz="1333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754" indent="-304792" algn="l" rtl="0" eaLnBrk="1" latinLnBrk="0" hangingPunct="1">
              <a:spcBef>
                <a:spcPts val="533"/>
              </a:spcBef>
              <a:buClr>
                <a:schemeClr val="accent3"/>
              </a:buClr>
              <a:buSzPct val="75000"/>
              <a:buFont typeface="Wingdings"/>
              <a:buNone/>
              <a:defRPr lang="ru-RU"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339" indent="-304792" algn="l" rtl="0" eaLnBrk="1" latinLnBrk="0" hangingPunct="1">
              <a:spcBef>
                <a:spcPts val="533"/>
              </a:spcBef>
              <a:buClr>
                <a:schemeClr val="accent4"/>
              </a:buClr>
              <a:buSzPct val="65000"/>
              <a:buFont typeface="Wingdings"/>
              <a:buNone/>
              <a:defRPr lang="ru-RU"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4090" indent="-30479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lang="ru-RU" sz="2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9841" indent="-304792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lang="ru-RU" sz="2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35592" indent="-30479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lang="ru-RU" sz="2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01342" indent="-304792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lang="ru-RU" sz="2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Джура Елена Николаевна,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математики </a:t>
            </a:r>
            <a:endParaRPr lang="ru-RU" b="1" i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53849" y="272544"/>
            <a:ext cx="9047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/>
                </a:solidFill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2400" b="1" dirty="0" smtClean="0">
                <a:solidFill>
                  <a:schemeClr val="accent4"/>
                </a:solidFill>
              </a:rPr>
              <a:t> Средняя общеобразовательная школа №8</a:t>
            </a:r>
            <a:endParaRPr lang="ru-RU" sz="2400" b="1" dirty="0">
              <a:solidFill>
                <a:schemeClr val="accent4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59" y="3232597"/>
            <a:ext cx="3281415" cy="328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5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790684" y="2586104"/>
            <a:ext cx="8122274" cy="3805707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5100" b="1" dirty="0" smtClean="0">
                <a:solidFill>
                  <a:schemeClr val="accent4">
                    <a:lumMod val="50000"/>
                  </a:schemeClr>
                </a:solidFill>
              </a:rPr>
              <a:t>ИЗМЕНЕНИЕ ЗАПРОСА НА КАЧЕСТВО ОБЩЕГО ОБРАЗОВАНИЯ</a:t>
            </a:r>
          </a:p>
          <a:p>
            <a:r>
              <a:rPr lang="ru-RU" sz="5100" b="1" dirty="0" smtClean="0">
                <a:solidFill>
                  <a:schemeClr val="accent4">
                    <a:lumMod val="50000"/>
                  </a:schemeClr>
                </a:solidFill>
              </a:rPr>
              <a:t>ПРИОРИТЕТНОЙ ЦЕЛЬЮ СТАНОВИТСЯ ФОРМИРОВАНИЕ ФУНКЦИОНАЛЬНОЙ ГРАМОТНОСТИ В СИСТЕМЕ ОБЩЕГО ОБРАЗОВАНИЯ (PISA: МАТЕМАТИЧЕСКАЯ, ЕСТЕСТВЕННОНАУЧНАЯ, ЧИТАТЕЛЬСКАЯ И ДР.) </a:t>
            </a:r>
          </a:p>
          <a:p>
            <a:r>
              <a:rPr lang="ru-RU" sz="5100" b="1" dirty="0" smtClean="0">
                <a:solidFill>
                  <a:schemeClr val="accent4">
                    <a:lumMod val="50000"/>
                  </a:schemeClr>
                </a:solidFill>
              </a:rPr>
              <a:t>СОЗДАНИЕ ПОДДЕРЖИВАЮЩЕЙ ПОЗИТИВНОЙ ОБРАЗОВАТЕЛЬНОЙ СРЕДЫ ЗА СЧЕТ ИЗМЕНЕНИЯ СОДЕРЖАНИЯ ОБРАЗОВАТЕЛЬНЫХ ПРОГРАММ ДЛЯ БОЛЕЕ ПОЛНОГО УЧЕТА ИНТЕРЕСОВ УЧАЩИХСЯ И ТРЕБОВАНИЙ 21 ВЕКА</a:t>
            </a:r>
            <a:endParaRPr lang="ru-RU" sz="51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931" y="0"/>
            <a:ext cx="12087069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ОСОБЕННОСТИ ЭТАПА РАЗВИТИЯ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                                     РОССИЙСКОГО ОБРАЗОВАНИЯ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191" y="2855980"/>
            <a:ext cx="2435058" cy="29634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191" y="1906073"/>
            <a:ext cx="1167976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«Нельзя человека научить на всю жизнь,</a:t>
            </a:r>
          </a:p>
          <a:p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его надо научить учиться всю жизнь!» </a:t>
            </a:r>
          </a:p>
          <a:p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                                 К. Д. Ушинский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532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224852" y="1905000"/>
            <a:ext cx="11967148" cy="4953000"/>
          </a:xfrm>
        </p:spPr>
        <p:txBody>
          <a:bodyPr>
            <a:noAutofit/>
          </a:bodyPr>
          <a:lstStyle/>
          <a:p>
            <a:pPr marL="0" indent="457200" algn="just">
              <a:spcBef>
                <a:spcPts val="0"/>
              </a:spcBef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1. Читательская грамотность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Способность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человека понимать и использовать письменное тексты, размышлять о них и заниматься чтением, чтобы достигать своих целей, расширять свои знания и возможности, участвовать в социальной жизни. 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457200" algn="just">
              <a:spcBef>
                <a:spcPts val="0"/>
              </a:spcBef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. Естественно-научная грамотность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Способность человека занимать активную гражданскую позицию по вопросам, связанным с естественно-научными идеями: научно объяснять явления; понимать особенности естественно-научного исследования; интерпретировать данные и использовать научные доказательства. 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457200" algn="just"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r>
              <a:rPr lang="ru-RU" sz="2400" b="1" dirty="0">
                <a:solidFill>
                  <a:srgbClr val="FF0000"/>
                </a:solidFill>
              </a:rPr>
              <a:t>. Математическая грамотность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Способность формулировать, применять и интерпретировать математику в разнообразных контекстах: применять математические рассуждения; использовать математические понятия и инструменты. 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457200" algn="just">
              <a:spcBef>
                <a:spcPts val="0"/>
              </a:spcBef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. Финансовая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грамотность</a:t>
            </a:r>
          </a:p>
          <a:p>
            <a:pPr marL="0" indent="457200" algn="just">
              <a:spcBef>
                <a:spcPts val="0"/>
              </a:spcBef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5. Креативное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мышление</a:t>
            </a:r>
          </a:p>
          <a:p>
            <a:pPr marL="0" indent="457200" algn="just">
              <a:spcBef>
                <a:spcPts val="0"/>
              </a:spcBef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6. Глобальные компетенции</a:t>
            </a:r>
          </a:p>
          <a:p>
            <a:pPr marL="0" indent="457200" algn="just">
              <a:spcBef>
                <a:spcPts val="0"/>
              </a:spcBef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12192000" cy="13849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СОСТАВЛЯЮЩИЕ ФУНКЦИОНАЛЬНОЙ ГРАМОТНОСТИ</a:t>
            </a:r>
            <a:r>
              <a:rPr lang="ru-RU" sz="4400" b="1" dirty="0" smtClean="0">
                <a:solidFill>
                  <a:schemeClr val="bg1"/>
                </a:solidFill>
              </a:rPr>
              <a:t/>
            </a:r>
            <a:br>
              <a:rPr lang="ru-RU" sz="4400" b="1" dirty="0" smtClean="0">
                <a:solidFill>
                  <a:schemeClr val="bg1"/>
                </a:solidFill>
              </a:rPr>
            </a:b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29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34716" y="1738859"/>
            <a:ext cx="11137692" cy="511914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Формирование и развитие функциональной грамотности школьников выступает одним из главных показателей качества знаний и умений учащихся в аспекте международных сравнительных исследований. </a:t>
            </a:r>
          </a:p>
          <a:p>
            <a:r>
              <a:rPr lang="ru-RU" dirty="0"/>
              <a:t>Функциональная грамотность – это ключевые умения, которые позволяют использовать математические методы, чтобы решать задачи, которые возникают из практики, решать задачи, с которыми мы сталкиваемся в жизни.</a:t>
            </a:r>
          </a:p>
          <a:p>
            <a:r>
              <a:rPr lang="ru-RU" dirty="0"/>
              <a:t> В действительности, функциональная грамотность стоит в основе самой математики.</a:t>
            </a:r>
            <a:endParaRPr lang="ru-RU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4930" y="0"/>
            <a:ext cx="12087069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ФУНКЦИОНАЛЬНАЯ ГРАМОТНОСТЬ СТОИТ В ОСНОВЕ САМОЙ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41078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30" y="0"/>
            <a:ext cx="12087069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prstClr val="white"/>
                </a:solidFill>
              </a:rPr>
              <a:t>СТРУКТУРА ОЦЕНКИ МАТЕМАТИЧЕСКОЙ ГРАМОТНОСТИ</a:t>
            </a:r>
            <a:endParaRPr lang="ru-RU" sz="3600" b="1" dirty="0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/>
          <a:srcRect t="14811"/>
          <a:stretch/>
        </p:blipFill>
        <p:spPr bwMode="auto">
          <a:xfrm>
            <a:off x="707033" y="1904374"/>
            <a:ext cx="9869657" cy="508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email"/>
          <a:srcRect b="84151"/>
          <a:stretch/>
        </p:blipFill>
        <p:spPr bwMode="auto">
          <a:xfrm>
            <a:off x="2670746" y="651274"/>
            <a:ext cx="9144000" cy="8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800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 rotWithShape="1">
          <a:blip r:embed="rId3"/>
          <a:srcRect l="2292" t="24044" r="56914" b="-1858"/>
          <a:stretch/>
        </p:blipFill>
        <p:spPr>
          <a:xfrm>
            <a:off x="5791199" y="1747255"/>
            <a:ext cx="4859629" cy="51107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932" y="126445"/>
            <a:ext cx="12087068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white"/>
                </a:solidFill>
              </a:rPr>
              <a:t>МАТЕМАТИЧЕСКОЕ СОДЕРЖАНИЕ – ПРЕДМЕТНОЕ ЯДРО </a:t>
            </a:r>
            <a:r>
              <a:rPr lang="ru-RU" sz="4000" b="1" dirty="0">
                <a:solidFill>
                  <a:prstClr val="white"/>
                </a:solidFill>
              </a:rPr>
              <a:t>ФУНКЦИОНАЛЬНОЙ ГРАМОТНОСТИ    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245" t="5430" r="9193" b="12832"/>
          <a:stretch/>
        </p:blipFill>
        <p:spPr>
          <a:xfrm>
            <a:off x="0" y="1888760"/>
            <a:ext cx="3912433" cy="28031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l="6836" t="25195" r="52513" b="13174"/>
          <a:stretch/>
        </p:blipFill>
        <p:spPr>
          <a:xfrm>
            <a:off x="3912433" y="1888760"/>
            <a:ext cx="1858780" cy="21136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62334" y="4002373"/>
            <a:ext cx="157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Оценить результат!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60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932" y="126445"/>
            <a:ext cx="12087068" cy="10772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prstClr val="white"/>
                </a:solidFill>
              </a:rPr>
              <a:t>МАТЕМАТИЧЕСКОЕ СОДЕРЖАНИЕ – ПРЕДМЕТНОЕ ЯДРО </a:t>
            </a:r>
            <a:r>
              <a:rPr lang="ru-RU" sz="3200" b="1" dirty="0">
                <a:solidFill>
                  <a:prstClr val="white"/>
                </a:solidFill>
              </a:rPr>
              <a:t>ФУНКЦИОНАЛЬНОЙ ГРАМОТНОСТИ    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6180" t="5089" r="2684" b="6618"/>
          <a:stretch/>
        </p:blipFill>
        <p:spPr>
          <a:xfrm>
            <a:off x="144398" y="3867461"/>
            <a:ext cx="3919707" cy="28481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4335" y="1319136"/>
            <a:ext cx="7385151" cy="5538864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5"/>
          <a:srcRect l="3850" t="5671" r="3376" b="8658"/>
          <a:stretch/>
        </p:blipFill>
        <p:spPr>
          <a:xfrm>
            <a:off x="143400" y="1319136"/>
            <a:ext cx="4055820" cy="280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3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2194</TotalTime>
  <Words>208</Words>
  <Application>Microsoft Office PowerPoint</Application>
  <PresentationFormat>Широкоэкранный</PresentationFormat>
  <Paragraphs>38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Tw Cen MT</vt:lpstr>
      <vt:lpstr>Wingdings</vt:lpstr>
      <vt:lpstr>Wingdings 2</vt:lpstr>
      <vt:lpstr>WidescreenPresentation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79</cp:revision>
  <cp:lastPrinted>2022-02-14T17:00:51Z</cp:lastPrinted>
  <dcterms:created xsi:type="dcterms:W3CDTF">2022-02-05T14:24:54Z</dcterms:created>
  <dcterms:modified xsi:type="dcterms:W3CDTF">2022-05-11T06:43:16Z</dcterms:modified>
</cp:coreProperties>
</file>