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93" r:id="rId3"/>
    <p:sldId id="286" r:id="rId4"/>
    <p:sldId id="270" r:id="rId5"/>
    <p:sldId id="292" r:id="rId6"/>
    <p:sldId id="276" r:id="rId7"/>
    <p:sldId id="294" r:id="rId8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CACBE-7C9A-47B6-BBCB-2C88A46FB61B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1235075"/>
            <a:ext cx="5929313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55803"/>
            <a:ext cx="5408930" cy="38911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3784B-507D-47ED-BC38-FDB23BD6E6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000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smtClean="0">
                <a:solidFill>
                  <a:prstClr val="black"/>
                </a:solidFill>
              </a:rPr>
              <a:pPr/>
              <a:t>1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41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2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00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3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9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4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776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5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99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6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390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>
                <a:solidFill>
                  <a:prstClr val="black"/>
                </a:solidFill>
              </a:rPr>
              <a:pPr/>
              <a:t>7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84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686800" cy="685800"/>
          </a:xfrm>
        </p:spPr>
        <p:txBody>
          <a:bodyPr anchor="ctr"/>
          <a:lstStyle>
            <a:lvl1pPr marL="0" indent="0" algn="l" latinLnBrk="0">
              <a:buNone/>
              <a:defRPr lang="ru-RU" sz="3733">
                <a:solidFill>
                  <a:srgbClr val="FFFFFF"/>
                </a:solidFill>
              </a:defRPr>
            </a:lvl1pPr>
            <a:lvl2pPr marL="609585" indent="0" algn="ctr" latinLnBrk="0">
              <a:buNone/>
            </a:lvl2pPr>
            <a:lvl3pPr marL="1219170" indent="0" algn="ctr" latinLnBrk="0">
              <a:buNone/>
            </a:lvl3pPr>
            <a:lvl4pPr marL="1828754" indent="0" algn="ctr" latinLnBrk="0">
              <a:buNone/>
            </a:lvl4pPr>
            <a:lvl5pPr marL="2438339" indent="0" algn="ctr" latinLnBrk="0">
              <a:buNone/>
            </a:lvl5pPr>
            <a:lvl6pPr marL="3047924" indent="0" algn="ctr" latinLnBrk="0">
              <a:buNone/>
            </a:lvl6pPr>
            <a:lvl7pPr marL="3657509" indent="0" algn="ctr" latinLnBrk="0">
              <a:buNone/>
            </a:lvl7pPr>
            <a:lvl8pPr marL="4267093" indent="0" algn="ctr" latinLnBrk="0">
              <a:buNone/>
            </a:lvl8pPr>
            <a:lvl9pPr marL="4876678" indent="0" algn="ctr" latinLnBrk="0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 latinLnBrk="0">
              <a:defRPr lang="ru-RU" sz="2667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ru-RU">
                <a:latin typeface="Calibri" panose="020F0502020204030204" pitchFamily="34" charset="0"/>
              </a:rPr>
              <a:pPr/>
              <a:t>11.05.2022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40"/>
            <a:ext cx="7823200" cy="365125"/>
          </a:xfrm>
        </p:spPr>
        <p:txBody>
          <a:bodyPr/>
          <a:lstStyle>
            <a:lvl1pPr algn="r"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>
                <a:solidFill>
                  <a:srgbClr val="DEF5FA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3149600" y="3124200"/>
            <a:ext cx="8636000" cy="2717800"/>
          </a:xfrm>
        </p:spPr>
        <p:txBody>
          <a:bodyPr rtlCol="0" anchor="b"/>
          <a:lstStyle>
            <a:lvl1pPr latinLnBrk="0">
              <a:defRPr lang="ru-RU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9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963E-F496-4479-8903-78F718BBEFEE}" type="datetimeFigureOut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>
                <a:defRPr/>
              </a:pPr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9295B-BFF5-4D7B-BC5D-17A3C53872C5}" type="slidenum">
              <a:rPr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19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812800" y="1803400"/>
            <a:ext cx="10871200" cy="43688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49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3" y="2743213"/>
            <a:ext cx="9497484" cy="1673225"/>
          </a:xfrm>
        </p:spPr>
        <p:txBody>
          <a:bodyPr anchor="t"/>
          <a:lstStyle>
            <a:lvl1pPr latinLnBrk="0">
              <a:buNone/>
              <a:defRPr lang="ru-RU" sz="3733">
                <a:solidFill>
                  <a:schemeClr val="tx2"/>
                </a:solidFill>
              </a:defRPr>
            </a:lvl1pPr>
            <a:lvl2pPr latinLnBrk="0">
              <a:buNone/>
              <a:defRPr lang="ru-RU" sz="2400">
                <a:solidFill>
                  <a:schemeClr val="tx1">
                    <a:tint val="75000"/>
                  </a:schemeClr>
                </a:solidFill>
              </a:defRPr>
            </a:lvl2pPr>
            <a:lvl3pPr latinLnBrk="0">
              <a:buNone/>
              <a:defRPr lang="ru-RU" sz="2133">
                <a:solidFill>
                  <a:schemeClr val="tx1">
                    <a:tint val="75000"/>
                  </a:schemeClr>
                </a:solidFill>
              </a:defRPr>
            </a:lvl3pPr>
            <a:lvl4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4pPr>
            <a:lvl5pPr latinLnBrk="0">
              <a:buNone/>
              <a:defRPr lang="ru-RU" sz="1867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 latinLnBrk="0">
              <a:buNone/>
              <a:defRPr lang="ru-RU" sz="5867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2"/>
            <a:ext cx="1727200" cy="701676"/>
          </a:xfrm>
        </p:spPr>
        <p:txBody>
          <a:bodyPr>
            <a:noAutofit/>
          </a:bodyPr>
          <a:lstStyle>
            <a:lvl1pPr latinLnBrk="0">
              <a:defRPr lang="ru-RU" sz="32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61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12800" y="1803404"/>
            <a:ext cx="5181600" cy="4358165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459868" y="1803408"/>
            <a:ext cx="5181600" cy="4358167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1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57480"/>
            <a:ext cx="10871200" cy="1341120"/>
          </a:xfrm>
        </p:spPr>
        <p:txBody>
          <a:bodyPr anchor="b"/>
          <a:lstStyle>
            <a:lvl1pPr latinLnBrk="0">
              <a:defRPr lang="ru-RU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559757"/>
            <a:ext cx="5181600" cy="3505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812800" y="1816383"/>
            <a:ext cx="5181600" cy="707136"/>
          </a:xfrm>
          <a:solidFill>
            <a:schemeClr val="accent2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6400800" y="1816383"/>
            <a:ext cx="5181600" cy="707136"/>
          </a:xfrm>
          <a:solidFill>
            <a:schemeClr val="accent4"/>
          </a:solidFill>
        </p:spPr>
        <p:txBody>
          <a:bodyPr rtlCol="0" anchor="ctr"/>
          <a:lstStyle>
            <a:lvl1pPr latinLnBrk="0">
              <a:buFontTx/>
              <a:buNone/>
              <a:defRPr lang="ru-RU" sz="2667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7623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 latinLnBrk="0">
              <a:defRPr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>
                <a:solidFill>
                  <a:srgbClr val="464646"/>
                </a:solidFill>
                <a:latin typeface="Calibri" panose="020F0502020204030204" pitchFamily="34" charset="0"/>
              </a:rPr>
              <a:pPr/>
              <a:t>‹#›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93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</p:spPr>
        <p:txBody>
          <a:bodyPr anchor="b"/>
          <a:lstStyle>
            <a:lvl1pPr algn="l" latinLnBrk="0">
              <a:buNone/>
              <a:defRPr lang="ru-RU" sz="5600" b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905000"/>
            <a:ext cx="213360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latinLnBrk="0">
              <a:spcAft>
                <a:spcPts val="1333"/>
              </a:spcAft>
              <a:buNone/>
              <a:defRPr lang="ru-RU" sz="2400"/>
            </a:lvl1pPr>
            <a:lvl2pPr latinLnBrk="0">
              <a:buNone/>
              <a:defRPr lang="ru-RU" sz="1600"/>
            </a:lvl2pPr>
            <a:lvl3pPr latinLnBrk="0">
              <a:buNone/>
              <a:defRPr lang="ru-RU" sz="1333"/>
            </a:lvl3pPr>
            <a:lvl4pPr latinLnBrk="0">
              <a:buNone/>
              <a:defRPr lang="ru-RU" sz="1200"/>
            </a:lvl4pPr>
            <a:lvl5pPr latinLnBrk="0"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149600" y="1905000"/>
            <a:ext cx="8534400" cy="4267200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76891" y="0"/>
            <a:ext cx="10115109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latinLnBrk="0">
              <a:buNone/>
              <a:defRPr lang="ru-RU" sz="4267"/>
            </a:lvl1pPr>
            <a:extLst/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 latinLnBrk="0">
              <a:buFontTx/>
              <a:buNone/>
              <a:defRPr lang="ru-RU" sz="2267"/>
            </a:lvl1pPr>
            <a:lvl2pPr latinLnBrk="0">
              <a:buFontTx/>
              <a:buNone/>
              <a:defRPr lang="ru-RU" sz="1600"/>
            </a:lvl2pPr>
            <a:lvl3pPr latinLnBrk="0">
              <a:buFontTx/>
              <a:buNone/>
              <a:defRPr lang="ru-RU" sz="1333"/>
            </a:lvl3pPr>
            <a:lvl4pPr latinLnBrk="0">
              <a:buFontTx/>
              <a:buNone/>
              <a:defRPr lang="ru-RU" sz="1200"/>
            </a:lvl4pPr>
            <a:lvl5pPr latinLnBrk="0">
              <a:buFontTx/>
              <a:buNone/>
              <a:defRPr lang="ru-RU" sz="1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1936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724400"/>
            <a:ext cx="9753600" cy="609600"/>
          </a:xfrm>
        </p:spPr>
        <p:txBody>
          <a:bodyPr anchor="ctr"/>
          <a:lstStyle>
            <a:lvl1pPr algn="l" latinLnBrk="0">
              <a:buNone/>
              <a:defRPr lang="ru-RU" sz="3733" b="0">
                <a:solidFill>
                  <a:srgbClr val="FFFFFF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0"/>
            <a:ext cx="3556000" cy="365125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ru-RU">
                <a:solidFill>
                  <a:srgbClr val="DEF5FA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9"/>
          </a:xfrm>
        </p:spPr>
        <p:txBody>
          <a:bodyPr rtlCol="0"/>
          <a:lstStyle>
            <a:lvl1pPr latinLnBrk="0">
              <a:defRPr lang="ru-RU" sz="3733"/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8"/>
            <a:ext cx="6096000" cy="365125"/>
          </a:xfrm>
        </p:spPr>
        <p:txBody>
          <a:bodyPr rtlCol="0"/>
          <a:lstStyle>
            <a:extLst/>
          </a:lstStyle>
          <a:p>
            <a:endParaRPr dirty="0">
              <a:solidFill>
                <a:srgbClr val="DEF5F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79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803400"/>
            <a:ext cx="10871200" cy="432308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  <a:p>
            <a:pPr lvl="5"/>
            <a:endParaRPr lang="ru-R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0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ru-RU">
                <a:solidFill>
                  <a:srgbClr val="464646"/>
                </a:solidFill>
                <a:latin typeface="Calibri" panose="020F0502020204030204" pitchFamily="34" charset="0"/>
              </a:rPr>
              <a:pPr/>
              <a:t>11.05.2022</a:t>
            </a:fld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6" y="6248208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lang="ru-RU" sz="1867">
                <a:solidFill>
                  <a:schemeClr val="tx2"/>
                </a:solidFill>
              </a:defRPr>
            </a:lvl1pPr>
            <a:extLst/>
          </a:lstStyle>
          <a:p>
            <a:endParaRPr dirty="0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505947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1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lang="ru-RU" sz="1867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>
                <a:latin typeface="Calibri" panose="020F0502020204030204" pitchFamily="34" charset="0"/>
              </a:rPr>
              <a:pPr/>
              <a:t>‹#›</a:t>
            </a:fld>
            <a:endParaRPr dirty="0">
              <a:latin typeface="Calibri" panose="020F0502020204030204" pitchFamily="34" charset="0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157480"/>
            <a:ext cx="10871200" cy="134112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9666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1" latinLnBrk="0" hangingPunct="1">
        <a:spcBef>
          <a:spcPct val="0"/>
        </a:spcBef>
        <a:buNone/>
        <a:defRPr lang="ru-RU" sz="56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26709" indent="-426709" algn="l" rtl="0" eaLnBrk="1" latinLnBrk="0" hangingPunct="1">
        <a:spcBef>
          <a:spcPts val="933"/>
        </a:spcBef>
        <a:buClr>
          <a:schemeClr val="accent2"/>
        </a:buClr>
        <a:buSzPct val="60000"/>
        <a:buFont typeface="Wingdings"/>
        <a:buChar char=""/>
        <a:defRPr lang="ru-RU" sz="3867" kern="1200">
          <a:solidFill>
            <a:schemeClr val="tx1"/>
          </a:solidFill>
          <a:latin typeface="+mn-lt"/>
          <a:ea typeface="+mn-ea"/>
          <a:cs typeface="+mn-cs"/>
        </a:defRPr>
      </a:lvl1pPr>
      <a:lvl2pPr marL="853419" indent="-365751" algn="l" rtl="0" eaLnBrk="1" latinLnBrk="0" hangingPunct="1">
        <a:spcBef>
          <a:spcPts val="733"/>
        </a:spcBef>
        <a:buClr>
          <a:schemeClr val="accent1"/>
        </a:buClr>
        <a:buSzPct val="70000"/>
        <a:buFont typeface="Wingdings 2"/>
        <a:buChar char=""/>
        <a:defRPr lang="ru-RU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indent="-304792" algn="l" rtl="0" eaLnBrk="1" latinLnBrk="0" hangingPunct="1">
        <a:spcBef>
          <a:spcPts val="667"/>
        </a:spcBef>
        <a:buClr>
          <a:schemeClr val="accent2"/>
        </a:buClr>
        <a:buSzPct val="75000"/>
        <a:buFont typeface="Wingdings"/>
        <a:buChar char=""/>
        <a:defRPr lang="ru-RU" sz="3067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indent="-304792" algn="l" rtl="0" eaLnBrk="1" latinLnBrk="0" hangingPunct="1">
        <a:spcBef>
          <a:spcPts val="533"/>
        </a:spcBef>
        <a:buClr>
          <a:schemeClr val="accent3"/>
        </a:buClr>
        <a:buSzPct val="7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indent="-304792" algn="l" rtl="0" eaLnBrk="1" latinLnBrk="0" hangingPunct="1">
        <a:spcBef>
          <a:spcPts val="533"/>
        </a:spcBef>
        <a:buClr>
          <a:schemeClr val="accent4"/>
        </a:buClr>
        <a:buSzPct val="65000"/>
        <a:buFont typeface="Wingdings"/>
        <a:buChar char=""/>
        <a:defRPr lang="ru-RU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804090" indent="-304792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169841" indent="-304792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535592" indent="-304792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01342" indent="-304792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lang="ru-RU" sz="2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80960" y="1806792"/>
            <a:ext cx="11334829" cy="165762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>Формирование функциональной грамотности школьников</a:t>
            </a:r>
            <a:b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dirty="0">
                <a:solidFill>
                  <a:srgbClr val="FF0000"/>
                </a:solidFill>
                <a:latin typeface="Monotype Corsiva" panose="03010101010201010101" pitchFamily="66" charset="0"/>
              </a:rPr>
              <a:t>на уроках математики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ctr">
              <a:buNone/>
            </a:pP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993228" y="4670984"/>
            <a:ext cx="5027054" cy="1085872"/>
          </a:xfrm>
          <a:prstGeom prst="rect">
            <a:avLst/>
          </a:prstGeom>
          <a:noFill/>
          <a:ln w="50800" cap="sq" cmpd="dbl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vert="horz" lIns="137160" tIns="182880" rIns="137160" bIns="91440">
            <a:normAutofit/>
          </a:bodyPr>
          <a:lstStyle>
            <a:lvl1pPr marL="0" indent="0" algn="l" rtl="0" eaLnBrk="1" latinLnBrk="0" hangingPunct="1">
              <a:spcBef>
                <a:spcPts val="933"/>
              </a:spcBef>
              <a:spcAft>
                <a:spcPts val="1333"/>
              </a:spcAft>
              <a:buClr>
                <a:schemeClr val="accent2"/>
              </a:buClr>
              <a:buSzPct val="60000"/>
              <a:buFont typeface="Wingdings"/>
              <a:buNone/>
              <a:defRPr lang="ru-RU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853419" indent="-365751" algn="l" rtl="0" eaLnBrk="1" latinLnBrk="0" hangingPunct="1">
              <a:spcBef>
                <a:spcPts val="733"/>
              </a:spcBef>
              <a:buClr>
                <a:schemeClr val="accent1"/>
              </a:buClr>
              <a:buSzPct val="70000"/>
              <a:buFont typeface="Wingdings 2"/>
              <a:buNone/>
              <a:defRPr lang="ru-RU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170" indent="-304792" algn="l" rtl="0" eaLnBrk="1" latinLnBrk="0" hangingPunct="1">
              <a:spcBef>
                <a:spcPts val="667"/>
              </a:spcBef>
              <a:buClr>
                <a:schemeClr val="accent2"/>
              </a:buClr>
              <a:buSzPct val="75000"/>
              <a:buFont typeface="Wingdings"/>
              <a:buNone/>
              <a:defRPr lang="ru-RU" sz="1333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754" indent="-304792" algn="l" rtl="0" eaLnBrk="1" latinLnBrk="0" hangingPunct="1">
              <a:spcBef>
                <a:spcPts val="533"/>
              </a:spcBef>
              <a:buClr>
                <a:schemeClr val="accent3"/>
              </a:buClr>
              <a:buSzPct val="75000"/>
              <a:buFont typeface="Wingdings"/>
              <a:buNone/>
              <a:defRPr lang="ru-RU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339" indent="-304792" algn="l" rtl="0" eaLnBrk="1" latinLnBrk="0" hangingPunct="1">
              <a:spcBef>
                <a:spcPts val="533"/>
              </a:spcBef>
              <a:buClr>
                <a:schemeClr val="accent4"/>
              </a:buClr>
              <a:buSzPct val="65000"/>
              <a:buFont typeface="Wingdings"/>
              <a:buNone/>
              <a:defRPr lang="ru-RU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4090" indent="-30479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9841" indent="-304792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35592" indent="-30479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01342" indent="-304792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lang="ru-RU" sz="2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Джура Елена Николаевна,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</a:t>
            </a:r>
            <a:endParaRPr lang="ru-RU" b="1" i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3849" y="272544"/>
            <a:ext cx="904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400" b="1" dirty="0" smtClean="0">
                <a:solidFill>
                  <a:schemeClr val="accent4"/>
                </a:solidFill>
              </a:rPr>
              <a:t> Средняя общеобразовательная школа №8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59" y="3232597"/>
            <a:ext cx="3281415" cy="328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1" y="374754"/>
            <a:ext cx="12087069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ДВИЖЕНИЕ К ФУНКЦИОНАЛЬНОЙ ГРАМОТНОСТИ</a:t>
            </a:r>
          </a:p>
        </p:txBody>
      </p:sp>
      <p:pic>
        <p:nvPicPr>
          <p:cNvPr id="4" name="Picture 2" descr=" 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21160" r="8925" b="1664"/>
          <a:stretch/>
        </p:blipFill>
        <p:spPr bwMode="auto">
          <a:xfrm>
            <a:off x="1561474" y="1843790"/>
            <a:ext cx="9556493" cy="50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УСЛОВИЯ ДЛЯ РАЗВИТИЯ ФУНКЦИОНАЛЬНОЙ ГРАМОТНОСТИ       УЧАЩИХСЯ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" y="1717622"/>
            <a:ext cx="7017062" cy="4953000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000" b="1" dirty="0">
                <a:solidFill>
                  <a:srgbClr val="FF0000"/>
                </a:solidFill>
              </a:rPr>
              <a:t>Формирование математической грамотности школьников на уроках математики возможно </a:t>
            </a:r>
            <a:r>
              <a:rPr lang="ru-RU" sz="2000" b="1" dirty="0" smtClean="0">
                <a:solidFill>
                  <a:srgbClr val="FF0000"/>
                </a:solidFill>
              </a:rPr>
              <a:t>через:</a:t>
            </a:r>
          </a:p>
          <a:p>
            <a:pPr marL="0" indent="0" fontAlgn="base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5"/>
                </a:solidFill>
              </a:rPr>
              <a:t>формирование </a:t>
            </a:r>
            <a:r>
              <a:rPr lang="ru-RU" sz="2000" dirty="0">
                <a:solidFill>
                  <a:schemeClr val="accent5"/>
                </a:solidFill>
              </a:rPr>
              <a:t>у каждого учащегося опыта творческой социально значимой деятельности в реализации своих способностей,  использование приобретенные знания и умения в </a:t>
            </a:r>
            <a:r>
              <a:rPr lang="ru-RU" sz="2000" b="1" dirty="0">
                <a:solidFill>
                  <a:schemeClr val="accent5"/>
                </a:solidFill>
              </a:rPr>
              <a:t>практической деятельности и повседневной </a:t>
            </a:r>
            <a:r>
              <a:rPr lang="ru-RU" sz="2000" b="1" dirty="0" smtClean="0">
                <a:solidFill>
                  <a:schemeClr val="accent5"/>
                </a:solidFill>
              </a:rPr>
              <a:t>жизни</a:t>
            </a:r>
            <a:r>
              <a:rPr lang="ru-RU" sz="2000" dirty="0" smtClean="0">
                <a:solidFill>
                  <a:schemeClr val="accent5"/>
                </a:solidFill>
              </a:rPr>
              <a:t>:</a:t>
            </a:r>
            <a:endParaRPr lang="ru-RU" sz="2000" dirty="0">
              <a:solidFill>
                <a:schemeClr val="accent5"/>
              </a:solidFill>
            </a:endParaRPr>
          </a:p>
          <a:p>
            <a:pPr marL="0" lvl="0" indent="0" fontAlgn="base">
              <a:spcBef>
                <a:spcPts val="0"/>
              </a:spcBef>
            </a:pPr>
            <a:r>
              <a:rPr lang="ru-RU" sz="2000" dirty="0" smtClean="0">
                <a:solidFill>
                  <a:schemeClr val="accent5"/>
                </a:solidFill>
              </a:rPr>
              <a:t>Для практических </a:t>
            </a:r>
            <a:r>
              <a:rPr lang="ru-RU" sz="2000" dirty="0">
                <a:solidFill>
                  <a:schemeClr val="accent5"/>
                </a:solidFill>
              </a:rPr>
              <a:t>расчетов по </a:t>
            </a:r>
            <a:r>
              <a:rPr lang="ru-RU" sz="2000" dirty="0" smtClean="0">
                <a:solidFill>
                  <a:schemeClr val="accent5"/>
                </a:solidFill>
              </a:rPr>
              <a:t>формулам, </a:t>
            </a:r>
            <a:r>
              <a:rPr lang="ru-RU" sz="2000" dirty="0">
                <a:solidFill>
                  <a:schemeClr val="accent5"/>
                </a:solidFill>
              </a:rPr>
              <a:t>используя при необходимости справочные материалы и простейшие вычислительные устройства;</a:t>
            </a:r>
          </a:p>
          <a:p>
            <a:pPr marL="0" lvl="0" indent="0" fontAlgn="base">
              <a:spcBef>
                <a:spcPts val="0"/>
              </a:spcBef>
            </a:pPr>
            <a:r>
              <a:rPr lang="ru-RU" sz="2000" dirty="0" smtClean="0">
                <a:solidFill>
                  <a:schemeClr val="accent5"/>
                </a:solidFill>
              </a:rPr>
              <a:t>Для построения </a:t>
            </a:r>
            <a:r>
              <a:rPr lang="ru-RU" sz="2000" dirty="0">
                <a:solidFill>
                  <a:schemeClr val="accent5"/>
                </a:solidFill>
              </a:rPr>
              <a:t>и исследования простейших математических моделей;</a:t>
            </a:r>
          </a:p>
          <a:p>
            <a:pPr marL="0" lvl="0" indent="0" fontAlgn="base">
              <a:spcBef>
                <a:spcPts val="0"/>
              </a:spcBef>
            </a:pPr>
            <a:r>
              <a:rPr lang="ru-RU" sz="2000" dirty="0" smtClean="0">
                <a:solidFill>
                  <a:schemeClr val="accent5"/>
                </a:solidFill>
              </a:rPr>
              <a:t>Для описания </a:t>
            </a:r>
            <a:r>
              <a:rPr lang="ru-RU" sz="2000" dirty="0">
                <a:solidFill>
                  <a:schemeClr val="accent5"/>
                </a:solidFill>
              </a:rPr>
              <a:t>и исследования с помощью функций реальных зависимостей, представления их графически;</a:t>
            </a:r>
          </a:p>
          <a:p>
            <a:pPr marL="0" lvl="0" indent="0" fontAlgn="base">
              <a:spcBef>
                <a:spcPts val="0"/>
              </a:spcBef>
            </a:pPr>
            <a:r>
              <a:rPr lang="ru-RU" sz="2000" dirty="0" smtClean="0">
                <a:solidFill>
                  <a:schemeClr val="accent5"/>
                </a:solidFill>
              </a:rPr>
              <a:t>Для интерпретации </a:t>
            </a:r>
            <a:r>
              <a:rPr lang="ru-RU" sz="2000" dirty="0">
                <a:solidFill>
                  <a:schemeClr val="accent5"/>
                </a:solidFill>
              </a:rPr>
              <a:t>графиков реальных процессов;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solidFill>
                  <a:schemeClr val="accent5"/>
                </a:solidFill>
              </a:rPr>
              <a:t>Для решения </a:t>
            </a:r>
            <a:r>
              <a:rPr lang="ru-RU" sz="2000" dirty="0">
                <a:solidFill>
                  <a:schemeClr val="accent5"/>
                </a:solidFill>
              </a:rPr>
              <a:t>геометрических, физических, экономических, логических и других прикладных задач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06" t="36309" r="60941" b="-6074"/>
          <a:stretch/>
        </p:blipFill>
        <p:spPr>
          <a:xfrm>
            <a:off x="7706417" y="1968953"/>
            <a:ext cx="3562597" cy="479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1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6359" y="2069891"/>
            <a:ext cx="4510375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ЗАДАЧА О ТРЁХ ВЕЛОСИПЕДИСТАХ</a:t>
            </a:r>
            <a:endParaRPr lang="ru-RU" sz="2000" b="1" dirty="0"/>
          </a:p>
          <a:p>
            <a:r>
              <a:rPr lang="ru-RU" sz="2400" dirty="0"/>
              <a:t>Из </a:t>
            </a:r>
            <a:r>
              <a:rPr lang="ru-RU" sz="2400" dirty="0" smtClean="0"/>
              <a:t>одного пункта </a:t>
            </a:r>
            <a:r>
              <a:rPr lang="ru-RU" sz="2400" dirty="0"/>
              <a:t>в одном направлении выехали 3 велосипедиста с интервалом в 1 час. Первый велосипедист едет со скоростью 15 км/ч, а второй со скоростью 20 км/ч. Третий догоняет первого, а еще </a:t>
            </a:r>
            <a:r>
              <a:rPr lang="ru-RU" sz="2400" dirty="0" smtClean="0"/>
              <a:t>через 9 часов </a:t>
            </a:r>
            <a:r>
              <a:rPr lang="ru-RU" sz="2400" dirty="0"/>
              <a:t>догоняет второго велосипедиста. Найдите скорость третьего велосипедиста.</a:t>
            </a:r>
            <a:endParaRPr lang="ru-RU" sz="24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ПРАКТИКО – ОРИЕНТИРОВАННЫЕ  ЗАДАЧИ </a:t>
            </a:r>
          </a:p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ГРАФИЧЕСКАЯ ИНТЕРПРЕТАЦИЯ 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607" y="2069891"/>
            <a:ext cx="6902566" cy="478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4930" y="1725118"/>
            <a:ext cx="3327818" cy="5132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ЗАДАЧА О ТРЁХ ВЕЛОСИПЕДИСТАХ</a:t>
            </a:r>
            <a:endParaRPr lang="ru-RU" sz="2000" b="1" dirty="0"/>
          </a:p>
          <a:p>
            <a:r>
              <a:rPr lang="ru-RU" sz="1600" dirty="0"/>
              <a:t>Первый велосипедист выехал из поселка по шоссе со скоростью 15 км/ч. Через час после него со скоростью 10 км/ч из того же поселка в том же направлении выехал второй велосипедист, а еще через час после этого  — третий. Найдите скорость третьего велосипедиста, если сначала он догнал второго, а через 2 часа 20 минут после этого догнал первого. Ответ дайте в км/ч.</a:t>
            </a:r>
            <a:endParaRPr lang="ru-RU" sz="24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ПРАКТИКО – ОРИЕНТИРОВАННЫЕ  ЗАДАЧИ </a:t>
            </a:r>
          </a:p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ГРАФИЧЕСКАЯ ИНТЕРПРЕТАЦИЯ </a:t>
            </a:r>
            <a:endParaRPr lang="ru-RU" sz="4000" b="1" dirty="0">
              <a:solidFill>
                <a:prstClr val="white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481" y="1725118"/>
            <a:ext cx="7120328" cy="501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5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white"/>
                </a:solidFill>
              </a:rPr>
              <a:t>ПРАКТИКО – ОРИЕНТИРОВАННЫЕ  ЗАДАЧИ </a:t>
            </a:r>
          </a:p>
          <a:p>
            <a:pPr algn="ctr"/>
            <a:r>
              <a:rPr lang="ru-RU" sz="4000" b="1" smtClean="0">
                <a:solidFill>
                  <a:prstClr val="white"/>
                </a:solidFill>
              </a:rPr>
              <a:t>ИСПОЛЬЗОВАНИЕ ГЕОМЕТРИЧЕСКОЙ СХЕМЫ </a:t>
            </a:r>
            <a:endParaRPr lang="ru-RU" sz="4000" b="1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569" y="1905000"/>
            <a:ext cx="1195342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n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 Black" pitchFamily="34" charset="0"/>
                <a:ea typeface="Calibri"/>
                <a:cs typeface="Times New Roman"/>
              </a:rPr>
              <a:t>№ 99568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n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 Black" pitchFamily="34" charset="0"/>
                <a:ea typeface="Calibri"/>
                <a:cs typeface="Times New Roman"/>
              </a:rPr>
              <a:t>Семья состоит из мужа, жены и их дочери студентки. Если бы зарплата мужа увеличилась вдвое, общий доход семьи вырос бы на 67%. Если бы стипендия дочери уменьшилась втрое, общий доход семьи сократился бы на 4%. Сколько процентов от общего дохода семьи составляет зарплата жены?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8569" y="3428199"/>
            <a:ext cx="1007127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508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Пусть х - общий доход семьи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Рассмотрим уравнения (М-доход мужа, Ж-доход жены, Д- доход дочери)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1. М + Ж + Д = 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2. 2М + Ж + Д = 1,67х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3. М + Ж + Д/3 = 0,96х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Из 2-го уравнения вычитаем 1-е уравнение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М = 0,67х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Из 1-го уравнения вычитаем 3-е уравнение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2Д/3 = 0,04х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Д = 0,06х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Отсюда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Ж = х - М - Д = х - 0,67х - 0,06х = 0,27х </a:t>
            </a:r>
            <a:b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</a:br>
            <a:r>
              <a:rPr lang="ru-RU" dirty="0">
                <a:ln w="3175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+mj-lt"/>
              </a:rPr>
              <a:t>Ответ: 27%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691" y="3467039"/>
            <a:ext cx="2933333" cy="3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0" y="0"/>
            <a:ext cx="12087069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prstClr val="white"/>
                </a:solidFill>
              </a:rPr>
              <a:t>ПРАКТИКО – ОРИЕНТИРОВАННЫЕ  ЗАДАЧИ </a:t>
            </a:r>
          </a:p>
          <a:p>
            <a:pPr algn="ctr"/>
            <a:r>
              <a:rPr lang="ru-RU" sz="4000" b="1" dirty="0">
                <a:solidFill>
                  <a:prstClr val="white"/>
                </a:solidFill>
              </a:rPr>
              <a:t>ИСПОЛЬЗОВАНИЕ ГЕОМЕТРИЧЕСКОЙ СХЕМЫ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522" y="1725118"/>
            <a:ext cx="7319443" cy="50204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3299" y="2304435"/>
            <a:ext cx="2933333" cy="3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310</Words>
  <Application>Microsoft Office PowerPoint</Application>
  <PresentationFormat>Широкоэкранный</PresentationFormat>
  <Paragraphs>37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Calibri</vt:lpstr>
      <vt:lpstr>Monotype Corsiva</vt:lpstr>
      <vt:lpstr>Times New Roman</vt:lpstr>
      <vt:lpstr>Tw Cen MT</vt:lpstr>
      <vt:lpstr>Wingdings</vt:lpstr>
      <vt:lpstr>Wingdings 2</vt:lpstr>
      <vt:lpstr>WidescreenPresentation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79</cp:revision>
  <cp:lastPrinted>2022-02-14T17:00:51Z</cp:lastPrinted>
  <dcterms:created xsi:type="dcterms:W3CDTF">2022-02-05T14:24:54Z</dcterms:created>
  <dcterms:modified xsi:type="dcterms:W3CDTF">2022-05-11T06:44:53Z</dcterms:modified>
</cp:coreProperties>
</file>