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91" r:id="rId2"/>
    <p:sldId id="290" r:id="rId3"/>
    <p:sldId id="277" r:id="rId4"/>
    <p:sldId id="289" r:id="rId5"/>
    <p:sldId id="295" r:id="rId6"/>
  </p:sldIdLst>
  <p:sldSz cx="12192000" cy="6858000"/>
  <p:notesSz cx="6761163" cy="98821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58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58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CACBE-7C9A-47B6-BBCB-2C88A46FB61B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15925" y="1235075"/>
            <a:ext cx="5929313" cy="3335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55803"/>
            <a:ext cx="5408930" cy="38911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86364"/>
            <a:ext cx="2929837" cy="495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386364"/>
            <a:ext cx="2929837" cy="495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F3784B-507D-47ED-BC38-FDB23BD6E6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000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>
                <a:solidFill>
                  <a:prstClr val="black"/>
                </a:solidFill>
              </a:rPr>
              <a:pPr/>
              <a:t>1</a:t>
            </a:fld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607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>
                <a:solidFill>
                  <a:prstClr val="black"/>
                </a:solidFill>
              </a:rPr>
              <a:pPr/>
              <a:t>2</a:t>
            </a:fld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1697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>
                <a:solidFill>
                  <a:prstClr val="black"/>
                </a:solidFill>
              </a:rPr>
              <a:pPr/>
              <a:t>3</a:t>
            </a:fld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557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>
                <a:solidFill>
                  <a:prstClr val="black"/>
                </a:solidFill>
              </a:rPr>
              <a:pPr/>
              <a:t>4</a:t>
            </a:fld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554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>
                <a:solidFill>
                  <a:prstClr val="black"/>
                </a:solidFill>
              </a:rPr>
              <a:pPr/>
              <a:t>5</a:t>
            </a:fld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039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971032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2192" y="6053328"/>
            <a:ext cx="2999232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45536" y="6044184"/>
            <a:ext cx="90464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149600" y="6050037"/>
            <a:ext cx="8686800" cy="685800"/>
          </a:xfrm>
        </p:spPr>
        <p:txBody>
          <a:bodyPr anchor="ctr"/>
          <a:lstStyle>
            <a:lvl1pPr marL="0" indent="0" algn="l" latinLnBrk="0">
              <a:buNone/>
              <a:defRPr lang="ru-RU" sz="3733">
                <a:solidFill>
                  <a:srgbClr val="FFFFFF"/>
                </a:solidFill>
              </a:defRPr>
            </a:lvl1pPr>
            <a:lvl2pPr marL="609585" indent="0" algn="ctr" latinLnBrk="0">
              <a:buNone/>
            </a:lvl2pPr>
            <a:lvl3pPr marL="1219170" indent="0" algn="ctr" latinLnBrk="0">
              <a:buNone/>
            </a:lvl3pPr>
            <a:lvl4pPr marL="1828754" indent="0" algn="ctr" latinLnBrk="0">
              <a:buNone/>
            </a:lvl4pPr>
            <a:lvl5pPr marL="2438339" indent="0" algn="ctr" latinLnBrk="0">
              <a:buNone/>
            </a:lvl5pPr>
            <a:lvl6pPr marL="3047924" indent="0" algn="ctr" latinLnBrk="0">
              <a:buNone/>
            </a:lvl6pPr>
            <a:lvl7pPr marL="3657509" indent="0" algn="ctr" latinLnBrk="0">
              <a:buNone/>
            </a:lvl7pPr>
            <a:lvl8pPr marL="4267093" indent="0" algn="ctr" latinLnBrk="0">
              <a:buNone/>
            </a:lvl8pPr>
            <a:lvl9pPr marL="4876678" indent="0" algn="ctr" latinLnBrk="0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01600" y="6068699"/>
            <a:ext cx="2743200" cy="685800"/>
          </a:xfrm>
        </p:spPr>
        <p:txBody>
          <a:bodyPr>
            <a:noAutofit/>
          </a:bodyPr>
          <a:lstStyle>
            <a:lvl1pPr algn="ctr" latinLnBrk="0">
              <a:defRPr lang="ru-RU" sz="2667">
                <a:solidFill>
                  <a:srgbClr val="FFFFFF"/>
                </a:solidFill>
              </a:defRPr>
            </a:lvl1pPr>
            <a:extLst/>
          </a:lstStyle>
          <a:p>
            <a:fld id="{047E157E-8DCB-4F70-A0AF-5EB586A91DD4}" type="datetime1">
              <a:rPr lang="ru-RU">
                <a:latin typeface="Calibri" panose="020F0502020204030204" pitchFamily="34" charset="0"/>
              </a:rPr>
              <a:pPr/>
              <a:t>11.05.2022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780524" y="236540"/>
            <a:ext cx="7823200" cy="365125"/>
          </a:xfrm>
        </p:spPr>
        <p:txBody>
          <a:bodyPr/>
          <a:lstStyle>
            <a:lvl1pPr algn="r" latinLnBrk="0">
              <a:defRPr lang="ru-RU">
                <a:solidFill>
                  <a:schemeClr val="tx2"/>
                </a:solidFill>
              </a:defRPr>
            </a:lvl1pPr>
            <a:extLst/>
          </a:lstStyle>
          <a:p>
            <a:endParaRPr dirty="0">
              <a:solidFill>
                <a:srgbClr val="DEF5FA"/>
              </a:solidFill>
              <a:latin typeface="Calibri" panose="020F0502020204030204" pitchFamily="34" charset="0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 latinLnBrk="0">
              <a:defRPr lang="ru-RU"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>
                <a:solidFill>
                  <a:srgbClr val="DEF5FA"/>
                </a:solidFill>
                <a:latin typeface="Calibri" panose="020F0502020204030204" pitchFamily="34" charset="0"/>
              </a:rPr>
              <a:pPr/>
              <a:t>‹#›</a:t>
            </a:fld>
            <a:endParaRPr dirty="0">
              <a:solidFill>
                <a:srgbClr val="DEF5FA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3149600" y="3124200"/>
            <a:ext cx="8636000" cy="2717800"/>
          </a:xfrm>
        </p:spPr>
        <p:txBody>
          <a:bodyPr rtlCol="0" anchor="b"/>
          <a:lstStyle>
            <a:lvl1pPr latinLnBrk="0">
              <a:defRPr lang="ru-RU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8947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8963E-F496-4479-8903-78F718BBEFEE}" type="datetimeFigureOut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>
                <a:defRPr/>
              </a:pPr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9295B-BFF5-4D7B-BC5D-17A3C53872C5}" type="slidenum">
              <a:rPr>
                <a:latin typeface="Calibri" panose="020F0502020204030204" pitchFamily="34" charset="0"/>
              </a:rPr>
              <a:pPr>
                <a:defRPr/>
              </a:pPr>
              <a:t>‹#›</a:t>
            </a:fld>
            <a:endParaRPr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195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2E0A0-C266-4798-8C8F-B9F91E9DA37E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812800" y="1803400"/>
            <a:ext cx="10871200" cy="4368800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497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3" y="2743213"/>
            <a:ext cx="9497484" cy="1673225"/>
          </a:xfrm>
        </p:spPr>
        <p:txBody>
          <a:bodyPr anchor="t"/>
          <a:lstStyle>
            <a:lvl1pPr latinLnBrk="0">
              <a:buNone/>
              <a:defRPr lang="ru-RU" sz="3733">
                <a:solidFill>
                  <a:schemeClr val="tx2"/>
                </a:solidFill>
              </a:defRPr>
            </a:lvl1pPr>
            <a:lvl2pPr latinLnBrk="0">
              <a:buNone/>
              <a:defRPr lang="ru-RU" sz="2400">
                <a:solidFill>
                  <a:schemeClr val="tx1">
                    <a:tint val="75000"/>
                  </a:schemeClr>
                </a:solidFill>
              </a:defRPr>
            </a:lvl2pPr>
            <a:lvl3pPr latinLnBrk="0">
              <a:buNone/>
              <a:defRPr lang="ru-RU" sz="2133">
                <a:solidFill>
                  <a:schemeClr val="tx1">
                    <a:tint val="75000"/>
                  </a:schemeClr>
                </a:solidFill>
              </a:defRPr>
            </a:lvl3pPr>
            <a:lvl4pPr latinLnBrk="0">
              <a:buNone/>
              <a:defRPr lang="ru-RU" sz="1867">
                <a:solidFill>
                  <a:schemeClr val="tx1">
                    <a:tint val="75000"/>
                  </a:schemeClr>
                </a:solidFill>
              </a:defRPr>
            </a:lvl4pPr>
            <a:lvl5pPr latinLnBrk="0">
              <a:buNone/>
              <a:defRPr lang="ru-RU" sz="1867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 latinLnBrk="0">
              <a:buNone/>
              <a:defRPr lang="ru-RU" sz="5867" b="0" cap="none">
                <a:solidFill>
                  <a:srgbClr val="FFFFFF"/>
                </a:solidFill>
              </a:defRPr>
            </a:lvl1pPr>
            <a:extLst/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F9F07-3BC7-4570-B054-79111B0A380C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2"/>
            <a:ext cx="1727200" cy="701676"/>
          </a:xfrm>
        </p:spPr>
        <p:txBody>
          <a:bodyPr>
            <a:noAutofit/>
          </a:bodyPr>
          <a:lstStyle>
            <a:lvl1pPr latinLnBrk="0">
              <a:defRPr lang="ru-RU" sz="3200">
                <a:solidFill>
                  <a:srgbClr val="FFFFFF"/>
                </a:solidFill>
              </a:defRPr>
            </a:lvl1pPr>
            <a:extLst/>
          </a:lstStyle>
          <a:p>
            <a:fld id="{8F82E0A0-C266-4798-8C8F-B9F91E9DA37E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2611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12800" y="1803404"/>
            <a:ext cx="5181600" cy="4358165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459868" y="1803408"/>
            <a:ext cx="5181600" cy="4358167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fld id="{8F82E0A0-C266-4798-8C8F-B9F91E9DA37E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319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157480"/>
            <a:ext cx="10871200" cy="1341120"/>
          </a:xfrm>
        </p:spPr>
        <p:txBody>
          <a:bodyPr anchor="b"/>
          <a:lstStyle>
            <a:lvl1pPr latinLnBrk="0">
              <a:defRPr lang="ru-RU"/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812800" y="2559757"/>
            <a:ext cx="5181600" cy="3505200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400800" y="2559757"/>
            <a:ext cx="5181600" cy="3505200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fld id="{8F82E0A0-C266-4798-8C8F-B9F91E9DA37E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812800" y="1816383"/>
            <a:ext cx="5181600" cy="707136"/>
          </a:xfrm>
          <a:solidFill>
            <a:schemeClr val="accent2"/>
          </a:solidFill>
        </p:spPr>
        <p:txBody>
          <a:bodyPr rtlCol="0" anchor="ctr"/>
          <a:lstStyle>
            <a:lvl1pPr latinLnBrk="0">
              <a:buFontTx/>
              <a:buNone/>
              <a:defRPr lang="ru-RU" sz="2667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6400800" y="1816383"/>
            <a:ext cx="5181600" cy="707136"/>
          </a:xfrm>
          <a:solidFill>
            <a:schemeClr val="accent4"/>
          </a:solidFill>
        </p:spPr>
        <p:txBody>
          <a:bodyPr rtlCol="0" anchor="ctr"/>
          <a:lstStyle>
            <a:lvl1pPr latinLnBrk="0">
              <a:buFontTx/>
              <a:buNone/>
              <a:defRPr lang="ru-RU" sz="2667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76231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DB5D-B7A0-47E3-AD2D-B1A6F8614213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ru-RU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19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68126-03FC-49C0-B9B8-2B561CCC3D90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 latinLnBrk="0">
              <a:defRPr lang="ru-RU"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>
                <a:solidFill>
                  <a:srgbClr val="464646"/>
                </a:solidFill>
                <a:latin typeface="Calibri" panose="020F0502020204030204" pitchFamily="34" charset="0"/>
              </a:rPr>
              <a:pPr/>
              <a:t>‹#›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93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57480"/>
            <a:ext cx="10871200" cy="1341120"/>
          </a:xfrm>
        </p:spPr>
        <p:txBody>
          <a:bodyPr anchor="b"/>
          <a:lstStyle>
            <a:lvl1pPr algn="l" latinLnBrk="0">
              <a:buNone/>
              <a:defRPr lang="ru-RU" sz="5600" b="0"/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A8198-4617-485E-9585-4840B69DBBA6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ru-RU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1905000"/>
            <a:ext cx="2133600" cy="41656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 latinLnBrk="0">
              <a:spcAft>
                <a:spcPts val="1333"/>
              </a:spcAft>
              <a:buNone/>
              <a:defRPr lang="ru-RU" sz="2400"/>
            </a:lvl1pPr>
            <a:lvl2pPr latinLnBrk="0">
              <a:buNone/>
              <a:defRPr lang="ru-RU" sz="1600"/>
            </a:lvl2pPr>
            <a:lvl3pPr latinLnBrk="0">
              <a:buNone/>
              <a:defRPr lang="ru-RU" sz="1333"/>
            </a:lvl3pPr>
            <a:lvl4pPr latinLnBrk="0">
              <a:buNone/>
              <a:defRPr lang="ru-RU" sz="1200"/>
            </a:lvl4pPr>
            <a:lvl5pPr latinLnBrk="0">
              <a:buNone/>
              <a:defRPr lang="ru-RU" sz="12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149600" y="1905000"/>
            <a:ext cx="8534400" cy="4267200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11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76891" y="0"/>
            <a:ext cx="10115109" cy="4559808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 latinLnBrk="0">
              <a:buNone/>
              <a:defRPr lang="ru-RU" sz="4267"/>
            </a:lvl1pPr>
            <a:extLst/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 latinLnBrk="0">
              <a:buFontTx/>
              <a:buNone/>
              <a:defRPr lang="ru-RU" sz="2267"/>
            </a:lvl1pPr>
            <a:lvl2pPr latinLnBrk="0">
              <a:buFontTx/>
              <a:buNone/>
              <a:defRPr lang="ru-RU" sz="1600"/>
            </a:lvl2pPr>
            <a:lvl3pPr latinLnBrk="0">
              <a:buFontTx/>
              <a:buNone/>
              <a:defRPr lang="ru-RU" sz="1333"/>
            </a:lvl3pPr>
            <a:lvl4pPr latinLnBrk="0">
              <a:buFontTx/>
              <a:buNone/>
              <a:defRPr lang="ru-RU" sz="1200"/>
            </a:lvl4pPr>
            <a:lvl5pPr latinLnBrk="0">
              <a:buFontTx/>
              <a:buNone/>
              <a:defRPr lang="ru-RU" sz="12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>
          <a:xfrm>
            <a:off x="-12192" y="4572000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2192" y="4663440"/>
            <a:ext cx="195072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60448" y="4654296"/>
            <a:ext cx="10119360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4724400"/>
            <a:ext cx="9753600" cy="609600"/>
          </a:xfrm>
        </p:spPr>
        <p:txBody>
          <a:bodyPr anchor="ctr"/>
          <a:lstStyle>
            <a:lvl1pPr algn="l" latinLnBrk="0">
              <a:buNone/>
              <a:defRPr lang="ru-RU" sz="3733" b="0">
                <a:solidFill>
                  <a:srgbClr val="FFFFFF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930400" y="0"/>
            <a:ext cx="134112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31200" y="6248400"/>
            <a:ext cx="3556000" cy="365125"/>
          </a:xfrm>
        </p:spPr>
        <p:txBody>
          <a:bodyPr rtlCol="0"/>
          <a:lstStyle>
            <a:extLst/>
          </a:lstStyle>
          <a:p>
            <a:fld id="{E4606EA6-EFEA-4C30-9264-4F9291A5780D}" type="datetime1">
              <a:rPr lang="ru-RU">
                <a:solidFill>
                  <a:srgbClr val="DEF5FA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DEF5FA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930400" cy="663579"/>
          </a:xfrm>
        </p:spPr>
        <p:txBody>
          <a:bodyPr rtlCol="0"/>
          <a:lstStyle>
            <a:lvl1pPr latinLnBrk="0">
              <a:defRPr lang="ru-RU" sz="3733"/>
            </a:lvl1pPr>
            <a:extLst/>
          </a:lstStyle>
          <a:p>
            <a:fld id="{8F82E0A0-C266-4798-8C8F-B9F91E9DA37E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2133600" y="6248208"/>
            <a:ext cx="6096000" cy="365125"/>
          </a:xfrm>
        </p:spPr>
        <p:txBody>
          <a:bodyPr rtlCol="0"/>
          <a:lstStyle>
            <a:extLst/>
          </a:lstStyle>
          <a:p>
            <a:endParaRPr dirty="0">
              <a:solidFill>
                <a:srgbClr val="DEF5F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5794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816864" y="1803400"/>
            <a:ext cx="10871200" cy="432308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  <a:p>
            <a:pPr lvl="5"/>
            <a:endParaRPr lang="ru-RU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0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 latinLnBrk="0">
              <a:defRPr lang="ru-RU" sz="1867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6" y="6248208"/>
            <a:ext cx="7228111" cy="365125"/>
          </a:xfrm>
          <a:prstGeom prst="rect">
            <a:avLst/>
          </a:prstGeom>
        </p:spPr>
        <p:txBody>
          <a:bodyPr vert="horz" anchor="ctr"/>
          <a:lstStyle>
            <a:lvl1pPr algn="r" latinLnBrk="0">
              <a:defRPr lang="ru-RU" sz="1867">
                <a:solidFill>
                  <a:schemeClr val="tx2"/>
                </a:solidFill>
              </a:defRPr>
            </a:lvl1pPr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460227"/>
            <a:ext cx="12192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505947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505947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498011"/>
            <a:ext cx="7112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latinLnBrk="0">
              <a:defRPr lang="ru-RU" sz="1867" b="1">
                <a:solidFill>
                  <a:srgbClr val="FFFFFF"/>
                </a:solidFill>
              </a:defRPr>
            </a:lvl1pPr>
            <a:extLst/>
          </a:lstStyle>
          <a:p>
            <a:fld id="{8F82E0A0-C266-4798-8C8F-B9F91E9DA37E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812800" y="157480"/>
            <a:ext cx="10871200" cy="134112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796661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rtl="0" eaLnBrk="1" latinLnBrk="0" hangingPunct="1">
        <a:spcBef>
          <a:spcPct val="0"/>
        </a:spcBef>
        <a:buNone/>
        <a:defRPr lang="ru-RU" sz="56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426709" indent="-426709" algn="l" rtl="0" eaLnBrk="1" latinLnBrk="0" hangingPunct="1">
        <a:spcBef>
          <a:spcPts val="933"/>
        </a:spcBef>
        <a:buClr>
          <a:schemeClr val="accent2"/>
        </a:buClr>
        <a:buSzPct val="60000"/>
        <a:buFont typeface="Wingdings"/>
        <a:buChar char=""/>
        <a:defRPr lang="ru-RU" sz="3867" kern="1200">
          <a:solidFill>
            <a:schemeClr val="tx1"/>
          </a:solidFill>
          <a:latin typeface="+mn-lt"/>
          <a:ea typeface="+mn-ea"/>
          <a:cs typeface="+mn-cs"/>
        </a:defRPr>
      </a:lvl1pPr>
      <a:lvl2pPr marL="853419" indent="-365751" algn="l" rtl="0" eaLnBrk="1" latinLnBrk="0" hangingPunct="1">
        <a:spcBef>
          <a:spcPts val="733"/>
        </a:spcBef>
        <a:buClr>
          <a:schemeClr val="accent1"/>
        </a:buClr>
        <a:buSzPct val="70000"/>
        <a:buFont typeface="Wingdings 2"/>
        <a:buChar char=""/>
        <a:defRPr lang="ru-RU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indent="-304792" algn="l" rtl="0" eaLnBrk="1" latinLnBrk="0" hangingPunct="1">
        <a:spcBef>
          <a:spcPts val="667"/>
        </a:spcBef>
        <a:buClr>
          <a:schemeClr val="accent2"/>
        </a:buClr>
        <a:buSzPct val="75000"/>
        <a:buFont typeface="Wingdings"/>
        <a:buChar char=""/>
        <a:defRPr lang="ru-RU" sz="3067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indent="-304792" algn="l" rtl="0" eaLnBrk="1" latinLnBrk="0" hangingPunct="1">
        <a:spcBef>
          <a:spcPts val="533"/>
        </a:spcBef>
        <a:buClr>
          <a:schemeClr val="accent3"/>
        </a:buClr>
        <a:buSzPct val="75000"/>
        <a:buFont typeface="Wingdings"/>
        <a:buChar char=""/>
        <a:defRPr lang="ru-RU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indent="-304792" algn="l" rtl="0" eaLnBrk="1" latinLnBrk="0" hangingPunct="1">
        <a:spcBef>
          <a:spcPts val="533"/>
        </a:spcBef>
        <a:buClr>
          <a:schemeClr val="accent4"/>
        </a:buClr>
        <a:buSzPct val="65000"/>
        <a:buFont typeface="Wingdings"/>
        <a:buChar char=""/>
        <a:defRPr lang="ru-RU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804090" indent="-304792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lang="ru-RU" sz="2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169841" indent="-304792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lang="ru-RU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535592" indent="-304792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lang="ru-RU" sz="2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01342" indent="-304792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lang="ru-RU" sz="2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 rotWithShape="1">
          <a:blip r:embed="rId3"/>
          <a:srcRect l="12357" b="17589"/>
          <a:stretch/>
        </p:blipFill>
        <p:spPr>
          <a:xfrm>
            <a:off x="851904" y="1972828"/>
            <a:ext cx="5523139" cy="389508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4930" y="0"/>
            <a:ext cx="12087069" cy="13234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>
                <a:solidFill>
                  <a:prstClr val="white"/>
                </a:solidFill>
              </a:rPr>
              <a:t>ПРАКТИКО – ОРИЕНТИРОВАННЫЕ  ЗАДАЧИ </a:t>
            </a:r>
          </a:p>
          <a:p>
            <a:pPr lvl="0" algn="ctr"/>
            <a:r>
              <a:rPr lang="ru-RU" sz="4000" b="1">
                <a:solidFill>
                  <a:prstClr val="white"/>
                </a:solidFill>
              </a:rPr>
              <a:t>ИСПОЛЬЗОВАНИЕ ГЕОМЕТРИЧЕСКОЙ СХЕМЫ </a:t>
            </a:r>
            <a:endParaRPr lang="ru-RU" sz="4000" b="1" dirty="0">
              <a:solidFill>
                <a:prstClr val="white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l="12737" r="5963"/>
          <a:stretch/>
        </p:blipFill>
        <p:spPr>
          <a:xfrm>
            <a:off x="7187703" y="2078916"/>
            <a:ext cx="3772219" cy="3479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8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930" y="0"/>
            <a:ext cx="12087069" cy="1200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altLang="ru-RU" sz="3600" b="1" dirty="0">
                <a:solidFill>
                  <a:prstClr val="white"/>
                </a:solidFill>
              </a:rPr>
              <a:t>ПРЕОБЛАДАЮЩИЙ МЕТОД – </a:t>
            </a:r>
          </a:p>
          <a:p>
            <a:pPr algn="ctr"/>
            <a:r>
              <a:rPr lang="ru-RU" altLang="ru-RU" sz="3600" b="1" dirty="0">
                <a:solidFill>
                  <a:prstClr val="white"/>
                </a:solidFill>
              </a:rPr>
              <a:t>ПОЗНАВАТЕЛЬНЫЙ ЧЕРЕЗ САМОСТОЯТЕЛЬНУЮ РАБОТУ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 rotWithShape="1">
          <a:blip r:embed="rId3"/>
          <a:srcRect l="1999" t="3866" r="2600" b="22001"/>
          <a:stretch/>
        </p:blipFill>
        <p:spPr>
          <a:xfrm>
            <a:off x="760489" y="2349443"/>
            <a:ext cx="6528954" cy="3805135"/>
          </a:xfrm>
          <a:prstGeom prst="rect">
            <a:avLst/>
          </a:prstGeom>
        </p:spPr>
      </p:pic>
      <p:pic>
        <p:nvPicPr>
          <p:cNvPr id="6" name="Объект 2"/>
          <p:cNvPicPr>
            <a:picLocks noChangeAspect="1"/>
          </p:cNvPicPr>
          <p:nvPr/>
        </p:nvPicPr>
        <p:blipFill rotWithShape="1">
          <a:blip r:embed="rId4"/>
          <a:srcRect r="490" b="24058"/>
          <a:stretch/>
        </p:blipFill>
        <p:spPr>
          <a:xfrm>
            <a:off x="5442698" y="2436461"/>
            <a:ext cx="6496019" cy="371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285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5061397" y="1905000"/>
            <a:ext cx="7130601" cy="4953000"/>
          </a:xfrm>
        </p:spPr>
        <p:txBody>
          <a:bodyPr>
            <a:normAutofit fontScale="62500" lnSpcReduction="20000"/>
          </a:bodyPr>
          <a:lstStyle/>
          <a:p>
            <a:pPr lvl="0" fontAlgn="base">
              <a:lnSpc>
                <a:spcPct val="107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4000" dirty="0">
                <a:solidFill>
                  <a:srgbClr val="222222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анализа реальных числовых данных, представленных в виде диаграмм, графиков, анализа информации статистического характера;</a:t>
            </a:r>
            <a:endParaRPr lang="ru-RU" sz="3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4000" dirty="0">
                <a:solidFill>
                  <a:srgbClr val="222222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исследования (моделирования) несложных практических ситуаций на основе изученных формул и свойств фигур; вычисления длин, площадей и объемов реальных объектов при решении практических задач, используя при необходимости справочники и вычислительные устройства”.</a:t>
            </a:r>
            <a:endParaRPr lang="ru-RU" sz="3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04930" y="0"/>
            <a:ext cx="12087069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prstClr val="white"/>
                </a:solidFill>
              </a:rPr>
              <a:t>ПРАКТИЧЕСКИЕ ИССЛЕДОВАНИЯ    </a:t>
            </a:r>
            <a:endParaRPr lang="ru-RU" sz="4000" b="1" dirty="0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814" y="707886"/>
            <a:ext cx="117672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ts val="933"/>
              </a:spcBef>
              <a:buClr>
                <a:srgbClr val="DA1F28"/>
              </a:buClr>
              <a:buSzPct val="60000"/>
            </a:pPr>
            <a:r>
              <a:rPr lang="ru-RU" sz="2400" b="1" dirty="0">
                <a:solidFill>
                  <a:srgbClr val="FF0000"/>
                </a:solidFill>
              </a:rPr>
              <a:t>Формирование математической грамотности школьников на уроках математики возможно </a:t>
            </a:r>
            <a:r>
              <a:rPr lang="ru-RU" sz="2400" b="1" dirty="0" smtClean="0">
                <a:solidFill>
                  <a:srgbClr val="FF0000"/>
                </a:solidFill>
              </a:rPr>
              <a:t>через РЕШЕНИЕ ПРАКТИЧЕСКИХ ИССЛЕДОВАТЕЛЬСКИХ ЗАДАЧ :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28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930" y="0"/>
            <a:ext cx="12087069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prstClr val="white"/>
                </a:solidFill>
              </a:rPr>
              <a:t>ПРАКТИЧЕСКИЕ ИССЛЕДОВАНИЯ    </a:t>
            </a:r>
            <a:endParaRPr lang="ru-RU" sz="4000" b="1" dirty="0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814" y="707886"/>
            <a:ext cx="117672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ts val="933"/>
              </a:spcBef>
              <a:buClr>
                <a:srgbClr val="DA1F28"/>
              </a:buClr>
              <a:buSzPct val="60000"/>
            </a:pPr>
            <a:r>
              <a:rPr lang="ru-RU" sz="2400" b="1" dirty="0">
                <a:solidFill>
                  <a:srgbClr val="FF0000"/>
                </a:solidFill>
              </a:rPr>
              <a:t>Формирование математической грамотности школьников на уроках математики возможно </a:t>
            </a:r>
            <a:r>
              <a:rPr lang="ru-RU" sz="2400" b="1" dirty="0" smtClean="0">
                <a:solidFill>
                  <a:srgbClr val="FF0000"/>
                </a:solidFill>
              </a:rPr>
              <a:t>через РЕШЕНИЕ ПРАКТИЧЕСКИХ ИССЛЕДОВАТЕЛЬСКИХ ЗАДАЧ И ПРОЕКТОВ :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912" y="2380895"/>
            <a:ext cx="5432702" cy="40745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6531" y="2288345"/>
            <a:ext cx="5666703" cy="42500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1343" y="2264301"/>
            <a:ext cx="6073266" cy="455495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80991" y="2390583"/>
            <a:ext cx="5904890" cy="442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59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 rotWithShape="1">
          <a:blip r:embed="rId3"/>
          <a:srcRect l="-1009" t="11777" r="-1" b="4388"/>
          <a:stretch/>
        </p:blipFill>
        <p:spPr>
          <a:xfrm>
            <a:off x="2972603" y="2323391"/>
            <a:ext cx="5836548" cy="36330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4930" y="0"/>
            <a:ext cx="12087069" cy="13234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УСЛОВИЯ ДЛЯ РАЗВИТИЯ ФУНКЦИОНАЛЬНОЙ ГРАМОТНОСТИ       УЧАЩИХСЯ</a:t>
            </a:r>
          </a:p>
        </p:txBody>
      </p:sp>
    </p:spTree>
    <p:extLst>
      <p:ext uri="{BB962C8B-B14F-4D97-AF65-F5344CB8AC3E}">
        <p14:creationId xmlns:p14="http://schemas.microsoft.com/office/powerpoint/2010/main" val="266463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2195</TotalTime>
  <Words>112</Words>
  <Application>Microsoft Office PowerPoint</Application>
  <PresentationFormat>Широкоэкранный</PresentationFormat>
  <Paragraphs>16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Calibri</vt:lpstr>
      <vt:lpstr>Tahoma</vt:lpstr>
      <vt:lpstr>Times New Roman</vt:lpstr>
      <vt:lpstr>Tw Cen MT</vt:lpstr>
      <vt:lpstr>Wingdings</vt:lpstr>
      <vt:lpstr>Wingdings 2</vt:lpstr>
      <vt:lpstr>WidescreenPresentation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82</cp:revision>
  <cp:lastPrinted>2022-02-14T17:00:51Z</cp:lastPrinted>
  <dcterms:created xsi:type="dcterms:W3CDTF">2022-02-05T14:24:54Z</dcterms:created>
  <dcterms:modified xsi:type="dcterms:W3CDTF">2022-05-11T06:52:00Z</dcterms:modified>
</cp:coreProperties>
</file>