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  <p:sldMasterId id="2147483780" r:id="rId9"/>
  </p:sldMasterIdLst>
  <p:sldIdLst>
    <p:sldId id="256" r:id="rId10"/>
    <p:sldId id="275" r:id="rId11"/>
    <p:sldId id="270" r:id="rId12"/>
    <p:sldId id="263" r:id="rId13"/>
    <p:sldId id="261" r:id="rId14"/>
    <p:sldId id="257" r:id="rId15"/>
    <p:sldId id="258" r:id="rId16"/>
    <p:sldId id="259" r:id="rId17"/>
    <p:sldId id="266" r:id="rId18"/>
    <p:sldId id="271" r:id="rId19"/>
    <p:sldId id="276" r:id="rId20"/>
    <p:sldId id="267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AC02F-BDEB-415A-98DC-FA746CC04FC7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830F-C122-45C7-914D-B85ABD2C6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B4893-CA17-436C-AF0B-2C0515694AC6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4C79F-DF15-4EE4-A88A-38B6333B9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443C8-B80E-4C82-A02A-1505C9A9A747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C845B-FF16-4BB4-927B-38D80555D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5ADDC-37F9-4D33-8058-53325913E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6E9ED-E99D-46EF-A3DC-5BDA26B61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8A876-3603-4976-B005-ECD04902C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58627-B8CA-482E-8E4F-9AC474423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4CF31-D09A-42FF-B682-70CE2C4F2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6A222-1A99-4144-A0A4-9D954DE8B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37F57-189D-49E4-BB00-E8AD1B1F3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FFD7E-1C3F-4BB8-9619-5927ED338E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A969F-59E5-428D-94DA-D9D466A4F0BB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CAEB3-E7A2-492B-931B-6EEA75D73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0F086-76A0-435A-93A7-C76C3F968C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2FD62-22ED-42C6-A7FD-EF671CC18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24DE4-08BB-4D1A-8328-7049593D5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4F126-4FEA-45AF-A526-75D1E5F65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6F6CF-5056-4F84-88E6-C8E80E84A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962CB-A5AB-4497-B68D-EAA89C180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8B19B-3CD0-4033-BE30-FC3E6AEF9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554B6-6C04-48FB-9396-170CA7BD6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1C959-AE9D-4FCB-BD71-D734256D6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9A30C-05AD-4F35-83CE-85FD5B5C5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87BD9-7D7F-4038-9A7A-73A5D80E2255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21F72-3F23-4620-B48F-0B90CA5CB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7C440-C3F3-491B-B33B-92E845A5A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3AB2F-DED7-4031-8818-A1F3A9E7F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15D82-2871-4A4D-BCAE-F10E11AB4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B4ED6-222E-42D4-A518-7EC101F48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CA04F-DCBA-410C-8288-319C34E0E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28CF3-BDC0-48D4-AE44-63C245437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D8CDF-739E-4171-8EBD-B993F93AA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075BB-9405-4B9E-A802-DAE54C97A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AEEA4-6A7C-48C7-9571-7F727F4C4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5F52F-0CC5-4203-B29F-1CC44993C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A7A5B-146A-425B-A28A-9516B6C74315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55B72-BDED-4DE4-AE55-500E20205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885D2-04B4-4D59-9AE4-5DA205F1F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AD79C-DF22-4F1F-BECB-BC465F587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586F5-A593-4EA2-9334-C089734D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692BD-A31D-4D27-914D-F758F4220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9A123-DCF5-4B4A-9D6D-599C84B02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1D3F4-3A7A-4221-AC31-D08C7C824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636A3-2026-4C19-B6F7-79013D7AC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21B98-3AB8-400E-8F98-634BA3CEA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AE6FD-A863-4E40-B39F-936DDDDD2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EA945-C7D1-415D-982B-287398CD9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1E7E4-1468-4E4F-A489-AE4E04E5B60F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53887-A63D-4593-BECE-92E2BBE57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537AC-D163-4FA2-AC32-EFC9AE438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46FC2-169F-42F1-A203-59419E5C6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A5357-6660-44A7-BA60-C12E7C2E1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2881-CEFC-4D5B-B986-FCF082AF5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ED8CA-FCAE-43CF-9DD7-36588C76A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46487-4B88-4C7D-A7ED-47DE69600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7B510-004E-491E-BEF5-62BE18609D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EA8A3-A386-4D81-A9B9-3DD5376E0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F3D0C-BD87-44C8-B146-E8EC8713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97206-73E9-46F1-8D2D-F7328A77E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37260-FD97-4C14-BC93-21E3E3D93978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F85C1-C0A0-4DCE-8671-CE14B6612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6DA8-AA7B-441E-86C4-5DEAEDB17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21D4D-E5D9-4F09-900D-4D02EC91D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6C6B1-6C34-4DBA-8055-2021542F8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55A78-60D7-47DE-AA27-500EE1F09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8C4B7-A4F3-4D68-A3BE-5A5EF363E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236CF-4B25-43B9-A945-C951A074A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394B5-A2AE-4504-8579-10B8B0B2F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113ED-0219-46E7-A871-3639B478D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D056C-E2E8-4B3B-8771-C76DCDF64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ED3D7-4B64-49FC-BC80-9D8929686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534C9-2E13-434D-B229-CB4D2FB0ED21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FEFE3-D4FD-4FB1-8B2A-DACF43A49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E47B5-C8C1-44D0-8006-E6BE0A4D0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2678E-99FC-48E0-8F43-4331919F9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16D27-D3A3-4F24-9FF5-E0AB7BD4D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2C9D4-AD0B-48D5-9637-0F6BC0D77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EB68F-04E1-4A51-9024-7E83D13E4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FFB45-C8FB-4A21-A35D-F6AE8E86D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BE6A7-D23C-4FF2-A193-9F851BE55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2DC43-4852-4150-9FF9-33BB6CDD5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02E29-C245-4698-9ED9-63FE70B14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6D03-B52C-4A5C-AF28-88C545DD0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C0490-54F6-40B0-9EF3-E2552863AAC6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8AFB6-E9F2-4978-81FA-E3F765333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47DE5-1094-4F6E-930A-2F5EAD104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F7B8F-EEAA-4A77-8D92-16ECD706B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66FCB-4B0E-4AD7-9A9D-852820B21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309C7-D408-4B06-AC35-928EFC382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FA05B-0CDD-4327-8818-7CB3718348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5C43C-0B84-431F-A722-31318B458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131EA-6F2C-49C9-B01B-790509E51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F0628-21B9-4068-9E27-C54C5CA83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DF479-95CF-42E2-9C9C-BA71167F2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F391B-5533-4930-941D-FF0D548A2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58992-A85F-45FA-B6BE-38F7D55165BB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C9C96-DEA7-455B-985D-4A5EB626D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84234-7CE9-4346-95F3-5002ED657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69FC5-D2BC-4B78-A561-84CF2642F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DAAAA-9BEA-4ED7-9C88-D542DC7D9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72C9C-4ADF-45C5-9CB2-FE8A675DD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E4CDA-6A97-435D-97E2-F00C104CF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9AF63-0ECF-4995-838F-10D88EB38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FCBC0-796A-4DE3-BED6-FAD61707F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E7B05-A5E6-43A6-87FF-C2A00281A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0B58C-3396-4459-A976-589F26200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EDE4D-D417-41F0-A645-92C8E7809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2F5DFBB-B27D-48D6-9272-74BF64E4E0F8}" type="datetimeFigureOut">
              <a:rPr lang="ru-RU"/>
              <a:pPr>
                <a:defRPr/>
              </a:pPr>
              <a:t>29.11.2017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A5381420-05D0-41C1-85B9-1394CAD73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1ECA8ED-EC01-415A-BA75-E94BD10E1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FA57F60C-BEC9-4482-9207-954501378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D5DF3D52-C9E8-4051-AB25-A2BFD0BC10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859BB24-274D-4511-8788-670E3C80B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81BF18D-88D2-4375-AFE4-E3091F54C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994166F-F70D-4A1B-9006-347E217DF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E3BA780-40EB-413B-A516-ED3CA7F86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D4240B75-7F95-4AB0-9DFB-853FE5973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6955681" cy="1470025"/>
          </a:xfrm>
        </p:spPr>
        <p:txBody>
          <a:bodyPr/>
          <a:lstStyle/>
          <a:p>
            <a:pPr eaLnBrk="1" hangingPunct="1"/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Детское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+mn-ea"/>
                <a:cs typeface="Arial" charset="0"/>
              </a:rPr>
              <a:t>экспериментирование</a:t>
            </a:r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/>
          <a:lstStyle/>
          <a:p>
            <a:pPr eaLnBrk="1" hangingPunct="1"/>
            <a:endParaRPr lang="ru-RU" dirty="0"/>
          </a:p>
        </p:txBody>
      </p:sp>
      <p:pic>
        <p:nvPicPr>
          <p:cNvPr id="1026" name="Picture 2" descr="C:\Users\Сергей\Desktop\для презент фото\DSCN16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916832"/>
            <a:ext cx="6552728" cy="3835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Pictures\дсад\school2225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5157192"/>
            <a:ext cx="1440160" cy="1279685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83568" y="360236"/>
            <a:ext cx="763284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Основные принципы организации детского экспериментирования: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Связь теории с практикой;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Развивающий характер воспитания и обучения;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Индивидуализация и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гуманизация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образования;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Природосообразность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акцент на психолого-возрастные особенности дошкольников;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Целостность и системность обучающего процесса;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Взаимодействие трех факторов: детский сад, семья, общество.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821" y="794321"/>
            <a:ext cx="4651651" cy="5731023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827584" y="332656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D5CE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Times New Roman" pitchFamily="18" charset="0"/>
                <a:cs typeface="Times New Roman" pitchFamily="18" charset="0"/>
              </a:rPr>
              <a:t>Структура детского экспериментирования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1" name="Picture 7" descr="E:\j02320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24076" y="4653136"/>
            <a:ext cx="2096219" cy="177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" descr="E:\ch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4667510"/>
            <a:ext cx="2304256" cy="185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84504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11560" y="1605573"/>
            <a:ext cx="73448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92696"/>
            <a:ext cx="7776864" cy="5449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экспериментирования с песком (младшая группа)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развитие умений различать и распознавать свойства и качества песка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Фиксация хода и результата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фотоматериалы.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«Песочная горка»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Стол для игр с песком (группа), песочница (на улице), песок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детям предлагается поиграть с сухим песком и построить песочную горку. Нужно взять горсть песка и выпускать его тоненькой струйкой. Воспитатель участвует в игре, сыплет песок так, чтобы он попадал в одно и тоже место. Когда горки из песка получились, педагог предлагает  ими полюбоваться, у кого какая получилась: высокая, маленькая, большая, ровная. В конце воспитатель вместе с детьми обсуждает, как сыпался песочек, как нужно сыпать песок, как держать песок в руке, как сделать тонкую струйку из песка, чтобы получилась высокая горка.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28092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«Следы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песке»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Стол для игр с песком (группа), песочница (на улице), песок, трафареты или формочки по количеству детей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Детям раздаются трафареты (цветочек, машинка и др.) и предлагается попробовать оставить следы в песочнице на мокром песке с помощью трафаретов. Каждый ребёнок выбирает понравившийся трафарет и оставляет отпечатки на песке. Потом можно выбрать второй трафарет и оставлять отпечатки на песке одновременно двумя руками. Попробовать оставить отпечатки на сухом песке. Почему не получилось (следы остаются на влажном песке)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Детям предлагается оставить отпечатки на песке от пальчиков, от ладошек, от найденных на участке мелких предметов (веточек, камушков)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походить вокруг песочницы по мокрому песку после дождя. Посмотреть на следы, кто, какие следы оставил, сравнить следы взрослого и ребёнка)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5319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352928" cy="576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«Лепим </a:t>
            </a: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песка угощение»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Материалы: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Стол для игр с песком (группа), песочница (на улице), песок сухой, вода, формочки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Приготовить формочки, предложить детям выбрать по одной и слепить «пирожки» для игрового персонажа. Сначала пробуем сделать угощение из сухого песка, обсуждаем, почему не получается. Затем на глазах у детей можно смочить песок, вылив в песочницу воду, и предложить попробовать слепить «угощение» снова. Вылепленные «пирожки» используются для продолжения игровой ситуации «Чаепитие»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«Лепим </a:t>
            </a: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колобок»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(из песка)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лепят маленькие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колобочки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 песка, затем поделки выставляются на импровизированную тропинку, как будто Колобок катится по дорожке. Можно с детьми поговорить о том, куда катиться Колобок.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«Дорожки </a:t>
            </a: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узоры на песке»</a:t>
            </a:r>
            <a:endParaRPr lang="ru-RU" sz="20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Предлагаем детям нарисовать дорожку на песке. Катим по дорожке машину, коляску. Дети могут продолжить рисование после обыгрывания дорожек и произвольно оставляют на песке следы разных узоров.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86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924" y="1017325"/>
            <a:ext cx="779028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Ключевым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понятие «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Детское экспериментирование», которое было введено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Н.Н. Поддьяковым, применительно к детям дошкольного возраста и обозначение их исследовательской деятельности.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Экспериментирование – это самостоятельная деятельность дошкольников, возникающая в раннем возрасте и интенсивно развивающаяся на протяжении всего дошкольного детства. Это деятельность, которая позволяет ребёнку моделировать в своём сознании картину мира, основанную на собственных наблюдениях, ответах, установлении взаимозависимостей, закономерностей и т.д. При этом преобразования, которые он производит с предметами, носят творческий характер - вызывают интерес к исследованию, развивают мыслительные операции, стимулируют познавательную активность, любознательность. 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34514"/>
            <a:ext cx="7809653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940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c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476672"/>
            <a:ext cx="23042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63688" y="3214521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Детское экспериментирование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88196" y="3645024"/>
            <a:ext cx="7344816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</a:t>
            </a:r>
            <a:r>
              <a:rPr lang="ru-RU" dirty="0"/>
              <a:t>положительно влияют на эмоциональную сферу ребёнка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dirty="0"/>
              <a:t> даёт детям реальные представления о различных сторонах изучаемого объекта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dirty="0"/>
              <a:t> активизируются его мыслительные процессы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dirty="0"/>
              <a:t> идёт обогащение памяти ребёнка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dirty="0"/>
              <a:t> стимулирует развитие речи.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1537" y="452279"/>
            <a:ext cx="65527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как: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Blip>
                <a:blip r:embed="rId3"/>
              </a:buBlip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обучения</a:t>
            </a:r>
          </a:p>
          <a:p>
            <a:pPr lvl="0" algn="just">
              <a:lnSpc>
                <a:spcPct val="150000"/>
              </a:lnSpc>
              <a:buBlip>
                <a:blip r:embed="rId3"/>
              </a:buBlip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 организации педагогического процесса</a:t>
            </a:r>
          </a:p>
          <a:p>
            <a:pPr lvl="0" algn="just">
              <a:lnSpc>
                <a:spcPct val="150000"/>
              </a:lnSpc>
              <a:buBlip>
                <a:blip r:embed="rId3"/>
              </a:buBlip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 познавательной деятельности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83568" y="374211"/>
            <a:ext cx="770485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Эксперименты классифицируются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по разным принципам: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/>
              <a:t>По характеру объектов</a:t>
            </a:r>
            <a:r>
              <a:rPr lang="ru-RU" sz="2000" dirty="0"/>
              <a:t>,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месту проведения опытов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количеству детей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причине их проведения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характеру включения в педагогический процесс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продолжительности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количеству наблюдений за одним и тем же объектом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месту в цикле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характеру мыслительных операций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характеру познавательной деятельности детей</a:t>
            </a:r>
          </a:p>
          <a:p>
            <a:pPr lvl="0" algn="just">
              <a:lnSpc>
                <a:spcPct val="150000"/>
              </a:lnSpc>
              <a:buBlip>
                <a:blip r:embed="rId2"/>
              </a:buBlip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/>
              <a:t>По способу применения в аудитории</a:t>
            </a:r>
            <a:endParaRPr kumimoji="0" lang="ru-RU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620688"/>
            <a:ext cx="7560840" cy="5688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Достоинства детского экспериментирования:</a:t>
            </a:r>
          </a:p>
          <a:p>
            <a:endParaRPr lang="ru-RU" dirty="0"/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ru-RU" dirty="0"/>
              <a:t> Дети получают реальные представления о различных сторонах изучаемого объекта, о его взаимоотношениях с другими объектами и со средой обитания.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ru-RU" dirty="0"/>
              <a:t> Идет обогащение памяти ребенка, активизируется его мыслительные процессы, 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ru-RU" dirty="0"/>
              <a:t> Развивается речь ребенка, так как ему необходимо давать отчет об увиденном, формулировать обнаруженные закономерности и выводы 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ru-RU" dirty="0"/>
              <a:t> Происходит накопление фонда умственных приемов и операций, которые рассматриваются как умственные умения </a:t>
            </a:r>
          </a:p>
          <a:p>
            <a:pPr>
              <a:spcAft>
                <a:spcPts val="600"/>
              </a:spcAft>
              <a:buBlip>
                <a:blip r:embed="rId2"/>
              </a:buBlip>
            </a:pPr>
            <a:r>
              <a:rPr lang="ru-RU" dirty="0"/>
              <a:t> важно и для формирования самостоятельности, </a:t>
            </a:r>
            <a:r>
              <a:rPr lang="ru-RU" dirty="0" err="1"/>
              <a:t>целеполагания</a:t>
            </a:r>
            <a:r>
              <a:rPr lang="ru-RU" dirty="0"/>
              <a:t>, способности преобразовывать какие-либо предметы и явления для достижения определенного результата </a:t>
            </a:r>
          </a:p>
          <a:p>
            <a:pPr>
              <a:buBlip>
                <a:blip r:embed="rId2"/>
              </a:buBlip>
            </a:pPr>
            <a:r>
              <a:rPr lang="ru-RU" dirty="0"/>
              <a:t> развивается эмоциональная сфера ребенка, творческие способности, формируются трудовые навыки, укрепляется здоровье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Pictures\дсад\se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8584" y="5610590"/>
            <a:ext cx="7200800" cy="108012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2929011"/>
            <a:ext cx="82089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04664"/>
            <a:ext cx="8064895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Противоречия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основа организации ситуаций 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детского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экспериментирования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>
              <a:lnSpc>
                <a:spcPct val="150000"/>
              </a:lnSpc>
            </a:pPr>
            <a:r>
              <a:rPr lang="ru-RU" dirty="0"/>
              <a:t>Основой познавательной активности ребенка в экспериментировании является противоречия между сложившимися знаниями, умениями, навыками усвоенным опытом достижения результата методом проб и ошибок и новыми познавательными задачами, ситуациями, возникшими в процессе постановки цели экспериментирования и ее достижения. </a:t>
            </a:r>
          </a:p>
          <a:p>
            <a:pPr indent="457200" algn="just">
              <a:lnSpc>
                <a:spcPct val="150000"/>
              </a:lnSpc>
            </a:pPr>
            <a:r>
              <a:rPr lang="ru-RU" dirty="0"/>
              <a:t>Источником познавательной активности становятся преодоление данного противоречия между усвоенным опытом и необходимостью трансформировать, интерпретировать его в своей практической деятельности, что позволяет ребенку проявить самостоятельность и творческое отношение при выполнении задания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Pictures\дсад\school2225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4653136"/>
            <a:ext cx="1986701" cy="17653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692696"/>
            <a:ext cx="72008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Детское экспериментирование </a:t>
            </a:r>
          </a:p>
          <a:p>
            <a:r>
              <a:rPr lang="ru-RU" sz="2400" dirty="0"/>
              <a:t>тесно связано с другими видами деятельности:</a:t>
            </a:r>
          </a:p>
          <a:p>
            <a:endParaRPr lang="ru-RU" sz="1000" dirty="0"/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400" dirty="0"/>
              <a:t> </a:t>
            </a:r>
            <a:r>
              <a:rPr lang="ru-RU" sz="2000" dirty="0"/>
              <a:t>Наблюдения 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Развитие речи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Изобразительная деятельность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Трудовая деятельность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Чтение художественной литературы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Физическая культура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Музыка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ru-RU" sz="2000" dirty="0"/>
              <a:t> Формирование элементарных математических представлений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Pictures\дсад\school2225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4941168"/>
            <a:ext cx="1662549" cy="1477293"/>
          </a:xfrm>
          <a:prstGeom prst="rect">
            <a:avLst/>
          </a:prstGeom>
          <a:noFill/>
        </p:spPr>
      </p:pic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571500" y="1714500"/>
            <a:ext cx="8143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940055"/>
            <a:ext cx="74888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ризнаки игры экспериментирования 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>
              <a:buBlip>
                <a:blip r:embed="rId3"/>
              </a:buBlip>
            </a:pPr>
            <a:r>
              <a:rPr lang="ru-RU" dirty="0"/>
              <a:t> </a:t>
            </a:r>
            <a:r>
              <a:rPr lang="ru-RU" sz="2000" dirty="0"/>
              <a:t>Детское экспериментирование является особой формой      поисковой деятельности;</a:t>
            </a:r>
          </a:p>
          <a:p>
            <a:endParaRPr lang="ru-RU" sz="2000" dirty="0"/>
          </a:p>
          <a:p>
            <a:pPr>
              <a:buBlip>
                <a:blip r:embed="rId3"/>
              </a:buBlip>
            </a:pPr>
            <a:r>
              <a:rPr lang="ru-RU" sz="2000" dirty="0"/>
              <a:t> В детском экспериментировании наиболее мощно проявляется собственная активность детей;</a:t>
            </a:r>
          </a:p>
          <a:p>
            <a:endParaRPr lang="ru-RU" sz="2000" dirty="0"/>
          </a:p>
          <a:p>
            <a:pPr>
              <a:buBlip>
                <a:blip r:embed="rId3"/>
              </a:buBlip>
            </a:pPr>
            <a:r>
              <a:rPr lang="ru-RU" sz="2000" dirty="0"/>
              <a:t> Детское экспериментирование является стержнем любого процесса детского творчества;</a:t>
            </a:r>
          </a:p>
          <a:p>
            <a:endParaRPr lang="ru-RU" sz="2000" dirty="0"/>
          </a:p>
          <a:p>
            <a:pPr>
              <a:buBlip>
                <a:blip r:embed="rId3"/>
              </a:buBlip>
            </a:pPr>
            <a:r>
              <a:rPr lang="ru-RU" sz="2000" dirty="0"/>
              <a:t> Наиболее органично взаимодействуют психические процессы дифференцировании и интеграции;</a:t>
            </a:r>
          </a:p>
          <a:p>
            <a:endParaRPr lang="ru-RU" sz="2000" dirty="0"/>
          </a:p>
          <a:p>
            <a:pPr lvl="0"/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E:\j02320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216" y="4653136"/>
            <a:ext cx="2096219" cy="177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39552" y="476672"/>
            <a:ext cx="81369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Что дает экспериментальная деятельность?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Ребенок, почувствовавший себя исследователем, овладевший искусством эксперимента, побеждает нерешительность и неуверенность в себе.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него просыпаются инициатива, способность преодолевать трудности, переживать неудачи и достигать успеха, умение оценивать и восхищаться достижением товарища и готовность придти ему на помощь. Опыт собственных открытий - одна из лучших школ характера.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Главное, создать воображение ребенка целостные живые образы разных уголков Земли и окружающего мира.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und rectangle bevel">
  <a:themeElements>
    <a:clrScheme name="round rectangle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Другая 13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C00000"/>
      </a:hlink>
      <a:folHlink>
        <a:srgbClr val="7030A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056</Template>
  <TotalTime>831</TotalTime>
  <Words>1008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14</vt:i4>
      </vt:variant>
    </vt:vector>
  </HeadingPairs>
  <TitlesOfParts>
    <vt:vector size="28" baseType="lpstr">
      <vt:lpstr>Arial</vt:lpstr>
      <vt:lpstr>Arial Narrow</vt:lpstr>
      <vt:lpstr>Calibri</vt:lpstr>
      <vt:lpstr>Times New Roman</vt:lpstr>
      <vt:lpstr>Wingdings</vt:lpstr>
      <vt:lpstr>round rectangle bevel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Детское экспериментирование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 в презентации</dc:title>
  <dc:creator>Мила</dc:creator>
  <cp:lastModifiedBy>Юлия Тюлина</cp:lastModifiedBy>
  <cp:revision>91</cp:revision>
  <dcterms:created xsi:type="dcterms:W3CDTF">2009-12-12T12:05:12Z</dcterms:created>
  <dcterms:modified xsi:type="dcterms:W3CDTF">2017-11-29T09:31:03Z</dcterms:modified>
</cp:coreProperties>
</file>