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4" r:id="rId8"/>
    <p:sldId id="265" r:id="rId9"/>
    <p:sldId id="266" r:id="rId10"/>
    <p:sldId id="267" r:id="rId11"/>
    <p:sldId id="272" r:id="rId12"/>
    <p:sldId id="262" r:id="rId13"/>
    <p:sldId id="263" r:id="rId14"/>
    <p:sldId id="269" r:id="rId15"/>
    <p:sldId id="271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6CE"/>
    <a:srgbClr val="FCEDE0"/>
    <a:srgbClr val="FFF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030965581085728E-2"/>
          <c:y val="0.39985406501997994"/>
          <c:w val="0.84593806883782852"/>
          <c:h val="0.591190606588803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вы употребляете сленг?</c:v>
                </c:pt>
              </c:strCache>
            </c:strRef>
          </c:tx>
          <c:dLbls>
            <c:dLbl>
              <c:idx val="3"/>
              <c:layout>
                <c:manualLayout>
                  <c:x val="3.6972358923884514E-2"/>
                  <c:y val="6.90273129921259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3AF-4B6D-A29A-FD68EE48473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 компании друзей</c:v>
                </c:pt>
                <c:pt idx="1">
                  <c:v>В Интернете</c:v>
                </c:pt>
                <c:pt idx="2">
                  <c:v>Везде</c:v>
                </c:pt>
                <c:pt idx="3">
                  <c:v>Не употребляю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3.5</c:v>
                </c:pt>
                <c:pt idx="2">
                  <c:v>2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AF-4B6D-A29A-FD68EE4847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00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9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86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1412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720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39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239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926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0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8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9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9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586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0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7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50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70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39A38-4EFC-44D2-9E47-8A5AD196F28A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FE9A7-8AC4-4EAE-BD9E-7D8FC4E166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9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6642" y="141643"/>
            <a:ext cx="8825658" cy="3329581"/>
          </a:xfrm>
        </p:spPr>
        <p:txBody>
          <a:bodyPr/>
          <a:lstStyle/>
          <a:p>
            <a:pPr algn="ctr"/>
            <a:r>
              <a:rPr lang="en-US" sz="6000" dirty="0"/>
              <a:t>I  </a:t>
            </a:r>
            <a:r>
              <a:rPr lang="ru-RU" sz="6000" dirty="0"/>
              <a:t>школьная научно-практическая конференция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02622" y="317546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2022 Г.</a:t>
            </a:r>
          </a:p>
        </p:txBody>
      </p:sp>
      <p:pic>
        <p:nvPicPr>
          <p:cNvPr id="5" name="Picture 3" descr="C:\Users\226\Desktop\лого.png">
            <a:extLst>
              <a:ext uri="{FF2B5EF4-FFF2-40B4-BE49-F238E27FC236}">
                <a16:creationId xmlns:a16="http://schemas.microsoft.com/office/drawing/2014/main" id="{914ACD3C-426C-49DE-B341-218049BB9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679" y="3878922"/>
            <a:ext cx="3929450" cy="2317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2001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base">
              <a:spcBef>
                <a:spcPts val="1000"/>
              </a:spcBef>
              <a:spcAft>
                <a:spcPts val="800"/>
              </a:spcAft>
            </a:pPr>
            <a:r>
              <a:rPr lang="ru-RU" dirty="0"/>
              <a:t>Наиболее распространенные причины появления заимствований.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8540" y="2025274"/>
            <a:ext cx="3954163" cy="4603240"/>
          </a:xfrm>
        </p:spPr>
        <p:txBody>
          <a:bodyPr>
            <a:normAutofit/>
          </a:bodyPr>
          <a:lstStyle/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для развлечения;</a:t>
            </a:r>
          </a:p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как проявление чувства юмора;</a:t>
            </a:r>
          </a:p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с целью подчеркнуть свою непохожесть, оригинальность;</a:t>
            </a:r>
          </a:p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для придания речи большей яркости и образности;</a:t>
            </a:r>
          </a:p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 с целью удивить;</a:t>
            </a:r>
          </a:p>
          <a:p>
            <a:pPr marL="285750" indent="-285750" algn="just" defTabSz="457200">
              <a:lnSpc>
                <a:spcPct val="117000"/>
              </a:lnSpc>
              <a:spcAft>
                <a:spcPts val="800"/>
              </a:spcAft>
            </a:pPr>
            <a:r>
              <a:rPr lang="ru-RU" sz="1800" dirty="0"/>
              <a:t>во избежание клише и многословия;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116" y="5397173"/>
            <a:ext cx="4217171" cy="1415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FA7910-9ED0-4204-9AA8-5610FE419D96}"/>
              </a:ext>
            </a:extLst>
          </p:cNvPr>
          <p:cNvSpPr txBox="1"/>
          <p:nvPr/>
        </p:nvSpPr>
        <p:spPr>
          <a:xfrm>
            <a:off x="5282670" y="2056783"/>
            <a:ext cx="6728098" cy="3355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обогащения своего словарного запаса;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придания конкретики абстрактным явлениям;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приуменьшения торжественности, печали, трагедии;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того чтобы «стать своим» в компании;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создания дружеской, интимной атмосферы;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 dirty="0"/>
              <a:t>для демонстрации принадлежности к какой-либо социальной группе, классу, следования моде, превосходства над собеседником;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/>
              <a:t>с целью сокрытия предмета коммуникации.</a:t>
            </a:r>
          </a:p>
        </p:txBody>
      </p:sp>
      <p:pic>
        <p:nvPicPr>
          <p:cNvPr id="8" name="Picture 3" descr="C:\Users\226\Desktop\лого.png">
            <a:extLst>
              <a:ext uri="{FF2B5EF4-FFF2-40B4-BE49-F238E27FC236}">
                <a16:creationId xmlns:a16="http://schemas.microsoft.com/office/drawing/2014/main" id="{F3765FA5-EB48-42DA-A0E7-32EA563CE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31697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1210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9616D-DCE7-43CE-BAE2-4C2DFA68C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происхождения современного сленга подростков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347008-38C6-447B-9186-142331632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2" y="2113006"/>
            <a:ext cx="8908522" cy="45843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/>
              <a:t>одним из первых источников пополнения речи школьников сленгом стали интернет, общение в соцсетях, развитие сотовой телефонной связи (комп – компьютер, </a:t>
            </a:r>
            <a:r>
              <a:rPr lang="ru-RU" dirty="0" err="1"/>
              <a:t>гамать</a:t>
            </a:r>
            <a:r>
              <a:rPr lang="ru-RU" dirty="0"/>
              <a:t> – играть, </a:t>
            </a:r>
            <a:r>
              <a:rPr lang="ru-RU" dirty="0" err="1"/>
              <a:t>вирусняк</a:t>
            </a:r>
            <a:r>
              <a:rPr lang="ru-RU" dirty="0"/>
              <a:t> – компьютерный вирус; </a:t>
            </a:r>
            <a:r>
              <a:rPr lang="ru-RU" dirty="0" err="1"/>
              <a:t>нэтик</a:t>
            </a:r>
            <a:r>
              <a:rPr lang="ru-RU" dirty="0"/>
              <a:t> – Интернет; глючит – неполадки в работе компьютера; мыло – </a:t>
            </a:r>
            <a:r>
              <a:rPr lang="ru-RU" dirty="0" err="1"/>
              <a:t>e-mail</a:t>
            </a:r>
            <a:r>
              <a:rPr lang="ru-RU" dirty="0"/>
              <a:t>; блохи – ошибки в программе; </a:t>
            </a:r>
            <a:r>
              <a:rPr lang="ru-RU" dirty="0" err="1"/>
              <a:t>мыха</a:t>
            </a:r>
            <a:r>
              <a:rPr lang="ru-RU" dirty="0"/>
              <a:t> – компьютерная мышка;</a:t>
            </a:r>
          </a:p>
          <a:p>
            <a:pPr algn="l"/>
            <a:r>
              <a:rPr lang="ru-RU" dirty="0"/>
              <a:t>2. Современная музыкальная культура. Одно из увлечений школьников – музыка. Она является частью их жизни. То, что сейчас мы слышим в современных песнях и видеоклипах, нормой литературного языка никак не назовешь: «Пришла и оторвала голову нам </a:t>
            </a:r>
            <a:r>
              <a:rPr lang="ru-RU" dirty="0" err="1"/>
              <a:t>чумачечная</a:t>
            </a:r>
            <a:r>
              <a:rPr lang="ru-RU" dirty="0"/>
              <a:t> весна…</a:t>
            </a:r>
            <a:r>
              <a:rPr lang="ru-RU" dirty="0" err="1"/>
              <a:t>Чумачечная</a:t>
            </a:r>
            <a:r>
              <a:rPr lang="ru-RU" dirty="0"/>
              <a:t> весна пришла и крышу нам с тобой снесла…», «Круто ты попал на ТV…»</a:t>
            </a:r>
          </a:p>
          <a:p>
            <a:pPr algn="l"/>
            <a:r>
              <a:rPr lang="ru-RU" dirty="0"/>
              <a:t>3. В речь школьников проникло много иностранных (особенно английских) слов: фазер – отец; флэт – дом; шузы – любая обувь; сейшн – вечеринка;  </a:t>
            </a:r>
            <a:r>
              <a:rPr lang="ru-RU" dirty="0" err="1"/>
              <a:t>лол</a:t>
            </a:r>
            <a:r>
              <a:rPr lang="ru-RU" dirty="0"/>
              <a:t>, </a:t>
            </a:r>
            <a:r>
              <a:rPr lang="ru-RU" dirty="0" err="1"/>
              <a:t>кек</a:t>
            </a:r>
            <a:r>
              <a:rPr lang="ru-RU" dirty="0"/>
              <a:t> – смешно и др.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B4E374-1C48-40D0-8C90-627D975D3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074" y="2988482"/>
            <a:ext cx="3613477" cy="2276491"/>
          </a:xfrm>
          <a:prstGeom prst="rect">
            <a:avLst/>
          </a:prstGeom>
        </p:spPr>
      </p:pic>
      <p:pic>
        <p:nvPicPr>
          <p:cNvPr id="6" name="Picture 3" descr="C:\Users\226\Desktop\лого.png">
            <a:extLst>
              <a:ext uri="{FF2B5EF4-FFF2-40B4-BE49-F238E27FC236}">
                <a16:creationId xmlns:a16="http://schemas.microsoft.com/office/drawing/2014/main" id="{424B2C2B-3D21-48A2-BFBD-0AF38056C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5522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8222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Английский сленг в русских песнях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10" y="2076551"/>
            <a:ext cx="4577142" cy="34402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427" y="3139208"/>
            <a:ext cx="4577142" cy="37187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3" descr="C:\Users\226\Desktop\лого.png">
            <a:extLst>
              <a:ext uri="{FF2B5EF4-FFF2-40B4-BE49-F238E27FC236}">
                <a16:creationId xmlns:a16="http://schemas.microsoft.com/office/drawing/2014/main" id="{1AA1B7E8-34CE-4E54-95C0-56F7DBF8C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73381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294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2125603" cy="1884011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4000" r="-3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Овал 4"/>
          <p:cNvSpPr/>
          <p:nvPr/>
        </p:nvSpPr>
        <p:spPr>
          <a:xfrm>
            <a:off x="3154469" y="36004"/>
            <a:ext cx="2109073" cy="1931328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6000" r="-1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Овал 5"/>
          <p:cNvSpPr/>
          <p:nvPr/>
        </p:nvSpPr>
        <p:spPr>
          <a:xfrm>
            <a:off x="5910699" y="12329"/>
            <a:ext cx="2113753" cy="1978678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Овал 6"/>
          <p:cNvSpPr/>
          <p:nvPr/>
        </p:nvSpPr>
        <p:spPr>
          <a:xfrm>
            <a:off x="8401483" y="0"/>
            <a:ext cx="2140005" cy="2050686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" b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рямоугольник 7"/>
          <p:cNvSpPr/>
          <p:nvPr/>
        </p:nvSpPr>
        <p:spPr>
          <a:xfrm>
            <a:off x="80355" y="1729047"/>
            <a:ext cx="296210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2000" dirty="0">
                <a:latin typeface="Bahnschrift Condensed" panose="020B0502040204020203" pitchFamily="34" charset="0"/>
              </a:rPr>
              <a:t>Прежде всего, использование разговорной речи вообще и сленга в частности выполняет функцию имитации неформальной ситуации общения и, соответственно, определяет характер межличностных отношений между героями на экране: использование сленговых слов и выражений позволяет показать близкие, доверительные или просто равные отношения собеседников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1742" y="1996535"/>
            <a:ext cx="298704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latin typeface="Bahnschrift Condensed" panose="020B0502040204020203" pitchFamily="34" charset="0"/>
              </a:rPr>
              <a:t>Употребление </a:t>
            </a:r>
            <a:r>
              <a:rPr lang="ru-RU" sz="2000" dirty="0" err="1">
                <a:latin typeface="Bahnschrift Condensed" panose="020B0502040204020203" pitchFamily="34" charset="0"/>
              </a:rPr>
              <a:t>сленгизмов</a:t>
            </a:r>
            <a:r>
              <a:rPr lang="ru-RU" sz="2000" dirty="0">
                <a:latin typeface="Bahnschrift Condensed" panose="020B0502040204020203" pitchFamily="34" charset="0"/>
              </a:rPr>
              <a:t> также позволяет создать</a:t>
            </a:r>
          </a:p>
          <a:p>
            <a:pPr lvl="0" algn="ctr"/>
            <a:r>
              <a:rPr lang="ru-RU" sz="2000" dirty="0">
                <a:latin typeface="Bahnschrift Condensed" panose="020B0502040204020203" pitchFamily="34" charset="0"/>
              </a:rPr>
              <a:t>определённый образ персонажа, социальной группы или целого поколения людей. Часто определённый сленг является характерным для какого-либо времени, эпохи или субкультуры и ассоциируется с ними. Поэтому звучание на экране сленга может помочь зрителю «идентифицировать» персонажей.</a:t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10699" y="2013161"/>
            <a:ext cx="26794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Другой важной функцией сленга в </a:t>
            </a:r>
            <a:r>
              <a:rPr lang="ru-RU" sz="2000" dirty="0" err="1">
                <a:latin typeface="Bahnschrift Condensed" panose="020B0502040204020203" pitchFamily="34" charset="0"/>
              </a:rPr>
              <a:t>кинотексте</a:t>
            </a:r>
            <a:r>
              <a:rPr lang="ru-RU" sz="2000" dirty="0">
                <a:latin typeface="Bahnschrift Condensed" panose="020B0502040204020203" pitchFamily="34" charset="0"/>
              </a:rPr>
              <a:t> является экспрессивная функция, позволяющая показать отношение героя к происходящему вокруг него, передать его душевное состояние, внутренние переживания и т.д.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350217" y="1991007"/>
            <a:ext cx="243122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latin typeface="Bahnschrift Condensed" panose="020B0502040204020203" pitchFamily="34" charset="0"/>
              </a:rPr>
              <a:t>Использование сленга может также быть обусловлено стремлением создателей фильма быть «ближе» к молодому зрителю, особенно если перед нами фильм, изображающий жизнь молодого поколения и созданный для него.</a:t>
            </a:r>
          </a:p>
        </p:txBody>
      </p:sp>
      <p:pic>
        <p:nvPicPr>
          <p:cNvPr id="13" name="Picture 3" descr="C:\Users\226\Desktop\лого.png">
            <a:extLst>
              <a:ext uri="{FF2B5EF4-FFF2-40B4-BE49-F238E27FC236}">
                <a16:creationId xmlns:a16="http://schemas.microsoft.com/office/drawing/2014/main" id="{02D232D1-E0D0-437D-80FB-CD070E09B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81440" y="844356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2083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dirty="0"/>
              <a:t>Заключение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0550" y="212441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990" y="2124416"/>
            <a:ext cx="3062192" cy="20430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475" y="4412680"/>
            <a:ext cx="3319897" cy="21468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74BFEC-57A7-4DFC-AAFA-D87DCC8FD5A2}"/>
              </a:ext>
            </a:extLst>
          </p:cNvPr>
          <p:cNvSpPr txBox="1"/>
          <p:nvPr/>
        </p:nvSpPr>
        <p:spPr>
          <a:xfrm>
            <a:off x="861212" y="2471427"/>
            <a:ext cx="609805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Знание неформальной речи позволяет больше понять культуру и современные и исторические особенности изучаемого языка. Это также может помочь не попасть впросак, читая книги и смотря фильмы в оригинале, а также непосредственно общаясь с носителями.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   В ходе работы над исследовательским проектом я пришла к выводу, что изучение сленговых выражений значимо и актуально.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Picture 3" descr="C:\Users\226\Desktop\лого.png">
            <a:extLst>
              <a:ext uri="{FF2B5EF4-FFF2-40B4-BE49-F238E27FC236}">
                <a16:creationId xmlns:a16="http://schemas.microsoft.com/office/drawing/2014/main" id="{FC25BB47-4DEB-4A84-8D26-D22095DEB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01680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19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1000">
              <a:schemeClr val="accent1">
                <a:lumMod val="60000"/>
                <a:lumOff val="40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BE666-0121-4C24-B090-78604221A3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83497" y="168275"/>
            <a:ext cx="9613900" cy="1081088"/>
          </a:xfrm>
        </p:spPr>
        <p:txBody>
          <a:bodyPr/>
          <a:lstStyle/>
          <a:p>
            <a:pPr algn="ctr"/>
            <a:r>
              <a:rPr lang="ru-RU" dirty="0"/>
              <a:t>О чем дети просили свою маму, что они хотели?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C95694-E75F-40A2-B0D3-A1D302778C6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85" y="1249363"/>
            <a:ext cx="9280525" cy="5448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 descr="C:\Users\226\Desktop\лого.png">
            <a:extLst>
              <a:ext uri="{FF2B5EF4-FFF2-40B4-BE49-F238E27FC236}">
                <a16:creationId xmlns:a16="http://schemas.microsoft.com/office/drawing/2014/main" id="{4B1D370B-D6D9-4786-AC39-6E72BD8D9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7521" y="818996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460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7A73F8-973A-4609-BAD6-908F3983A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56" y="714895"/>
            <a:ext cx="7206572" cy="5404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226\Desktop\лого.png">
            <a:extLst>
              <a:ext uri="{FF2B5EF4-FFF2-40B4-BE49-F238E27FC236}">
                <a16:creationId xmlns:a16="http://schemas.microsoft.com/office/drawing/2014/main" id="{C6AB11E4-59BF-4BF7-A4A1-531BA1E99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7521" y="818996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95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Исследовательская работа по английскому языку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94124" y="4813069"/>
            <a:ext cx="3294866" cy="21788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bg1"/>
                </a:solidFill>
              </a:rPr>
              <a:t>Работа </a:t>
            </a:r>
          </a:p>
          <a:p>
            <a:pPr marL="0" indent="0" algn="ctr">
              <a:buNone/>
            </a:pPr>
            <a:r>
              <a:rPr lang="ru-RU" sz="1400" b="1" dirty="0">
                <a:solidFill>
                  <a:schemeClr val="bg1"/>
                </a:solidFill>
              </a:rPr>
              <a:t>ученицы 9 «А» класса</a:t>
            </a:r>
          </a:p>
          <a:p>
            <a:pPr marL="0" indent="0" algn="ctr">
              <a:buNone/>
            </a:pPr>
            <a:r>
              <a:rPr lang="ru-RU" sz="1400" b="1" i="1" dirty="0" err="1">
                <a:solidFill>
                  <a:schemeClr val="bg1"/>
                </a:solidFill>
              </a:rPr>
              <a:t>Чочаевой</a:t>
            </a:r>
            <a:r>
              <a:rPr lang="ru-RU" sz="1400" b="1" i="1" dirty="0">
                <a:solidFill>
                  <a:schemeClr val="bg1"/>
                </a:solidFill>
              </a:rPr>
              <a:t> Арины</a:t>
            </a:r>
          </a:p>
          <a:p>
            <a:pPr marL="0" indent="0" algn="ctr">
              <a:buNone/>
            </a:pPr>
            <a:r>
              <a:rPr lang="ru-RU" sz="1400" b="1" dirty="0">
                <a:solidFill>
                  <a:schemeClr val="bg1"/>
                </a:solidFill>
              </a:rPr>
              <a:t>Руководитель проекта:</a:t>
            </a:r>
          </a:p>
          <a:p>
            <a:pPr marL="0" indent="0" algn="ctr">
              <a:buNone/>
            </a:pPr>
            <a:r>
              <a:rPr lang="ru-RU" sz="1400" b="1" i="1" dirty="0" err="1">
                <a:solidFill>
                  <a:schemeClr val="bg1"/>
                </a:solidFill>
              </a:rPr>
              <a:t>Ворокова</a:t>
            </a:r>
            <a:r>
              <a:rPr lang="ru-RU" sz="1400" b="1" i="1" dirty="0">
                <a:solidFill>
                  <a:schemeClr val="bg1"/>
                </a:solidFill>
              </a:rPr>
              <a:t> Р.Х.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13069" y="2759826"/>
            <a:ext cx="57025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«Влияние английского языка на русский молодежный сленг»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6563" y="2020599"/>
            <a:ext cx="4769708" cy="483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226\Desktop\лого.png">
            <a:extLst>
              <a:ext uri="{FF2B5EF4-FFF2-40B4-BE49-F238E27FC236}">
                <a16:creationId xmlns:a16="http://schemas.microsoft.com/office/drawing/2014/main" id="{DC8E94C9-19A6-4678-991F-E4ABF5A66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7991" y="773223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638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Актуальность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808" y="3158836"/>
            <a:ext cx="5612254" cy="3008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176106" y="2852949"/>
            <a:ext cx="67776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dirty="0">
                <a:solidFill>
                  <a:schemeClr val="bg1"/>
                </a:solidFill>
              </a:rPr>
              <a:t>Актуальность выбранной мной темы: во время просмотра фильмов я находила в речи актёров незнакомые для меня выражения и слова, значение которых пыталась найти в переводе, но получалась какая-то бессмыслица. Меня это заинтересовало, и я обратилась за помощью в переводе этих выражений и слов к учителю. </a:t>
            </a:r>
          </a:p>
        </p:txBody>
      </p:sp>
      <p:pic>
        <p:nvPicPr>
          <p:cNvPr id="6" name="Picture 3" descr="C:\Users\226\Desktop\лого.png">
            <a:extLst>
              <a:ext uri="{FF2B5EF4-FFF2-40B4-BE49-F238E27FC236}">
                <a16:creationId xmlns:a16="http://schemas.microsoft.com/office/drawing/2014/main" id="{6439BBF5-CAF2-4B0C-9472-EA2D8FBE3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7991" y="773223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832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Цели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04117"/>
            <a:ext cx="9745543" cy="1472417"/>
          </a:xfrm>
        </p:spPr>
        <p:txBody>
          <a:bodyPr>
            <a:normAutofit fontScale="92500" lnSpcReduction="20000"/>
          </a:bodyPr>
          <a:lstStyle/>
          <a:p>
            <a:pPr algn="just" fontAlgn="base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изучение молодёжного английского сленга как средства общения и выявление специфики функционирования сленга на примере песен и фильмов.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0321" y="3576535"/>
            <a:ext cx="19367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ru-RU" sz="4000" b="1" dirty="0">
                <a:latin typeface="+mj-lt"/>
                <a:ea typeface="+mj-ea"/>
                <a:cs typeface="+mj-cs"/>
              </a:rPr>
              <a:t>Задачи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4222866"/>
            <a:ext cx="11563004" cy="2471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провести исследование процессов заимствования английских жаргонизмов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выделить основные источники появления сленга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 определить место молодёжного сленга в системе современной молодежной речи.</a:t>
            </a:r>
          </a:p>
          <a:p>
            <a: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провести анкетирование среди учащихся  МКОУ СОШ № 5 по вопросу их отношения к английскому молодежному сленгу</a:t>
            </a:r>
          </a:p>
        </p:txBody>
      </p:sp>
      <p:pic>
        <p:nvPicPr>
          <p:cNvPr id="8" name="Picture 3" descr="C:\Users\226\Desktop\лого.png">
            <a:extLst>
              <a:ext uri="{FF2B5EF4-FFF2-40B4-BE49-F238E27FC236}">
                <a16:creationId xmlns:a16="http://schemas.microsoft.com/office/drawing/2014/main" id="{6D7D0A7D-237C-4120-8396-A2731B177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1133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284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0" y="786479"/>
            <a:ext cx="9613861" cy="1080938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Понятие «сленг»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1325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Сленг  (англ. </a:t>
            </a:r>
            <a:r>
              <a:rPr lang="ru-RU" b="1" dirty="0" err="1"/>
              <a:t>slang</a:t>
            </a:r>
            <a:r>
              <a:rPr lang="ru-RU" b="1" dirty="0"/>
              <a:t>) – это экспрессивно и эмоционально окрашенная лексика разговорной речи, отклоняющаяся от принятой литературной языковой нормы.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0320" y="4031674"/>
            <a:ext cx="6776196" cy="272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</a:rPr>
              <a:t>1. 20-е годы - появление огромного количества беспризорников в связи с революцией и гражданской войной. Речь учащихся подростков и молодёжи окрасилась множеством «блатных» словечек, почерпнутых у них;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</a:rPr>
              <a:t>2. 50-е годы - появление «стиляг»;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</a:rPr>
              <a:t>3. 70-80-е годы - период застоя, повлекший за собой становление различных неформальных молодёжных движений. 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</a:rPr>
              <a:t>4. Наши дни – компьютеризация общества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144" y="3413972"/>
            <a:ext cx="3042457" cy="31532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62459" y="3413972"/>
            <a:ext cx="83086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Истории развития молодёжного сленга в России</a:t>
            </a:r>
          </a:p>
        </p:txBody>
      </p:sp>
      <p:pic>
        <p:nvPicPr>
          <p:cNvPr id="8" name="Picture 3" descr="C:\Users\226\Desktop\лого.png">
            <a:extLst>
              <a:ext uri="{FF2B5EF4-FFF2-40B4-BE49-F238E27FC236}">
                <a16:creationId xmlns:a16="http://schemas.microsoft.com/office/drawing/2014/main" id="{08C1EA8F-EB4E-4864-81CD-4F374DC3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34530" y="913010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114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226\Desktop\лого.png">
            <a:extLst>
              <a:ext uri="{FF2B5EF4-FFF2-40B4-BE49-F238E27FC236}">
                <a16:creationId xmlns:a16="http://schemas.microsoft.com/office/drawing/2014/main" id="{EE5AE452-7BF8-4281-A08C-9CE325514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1697" y="851351"/>
            <a:ext cx="1179071" cy="88469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3DE10-4688-40D4-8F5B-2BF7570B4D71}"/>
              </a:ext>
            </a:extLst>
          </p:cNvPr>
          <p:cNvSpPr txBox="1"/>
          <p:nvPr/>
        </p:nvSpPr>
        <p:spPr>
          <a:xfrm>
            <a:off x="609600" y="0"/>
            <a:ext cx="6065520" cy="6137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«Знаете ли Вы, что такое сленг?»</a:t>
            </a:r>
          </a:p>
          <a:p>
            <a:pPr marL="285750" indent="-28575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«Пользуетесь ли Вы английским сленгом в повседневной жизни?»</a:t>
            </a:r>
          </a:p>
          <a:p>
            <a:pPr marL="285750" indent="-28575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«Считаете ли Вы нужным использовать сленг в повседневной речи?»</a:t>
            </a:r>
          </a:p>
          <a:p>
            <a:pPr marL="285750" indent="-285750" fontAlgn="base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«Приведите примеры молодежного сленга из английского языка»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391" y="2327563"/>
            <a:ext cx="5902035" cy="4081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8627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оказывает влияние на сленг российской молодежи?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360814"/>
            <a:ext cx="7203289" cy="420062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000" dirty="0"/>
              <a:t>69% опрошенных учащихся иногда используют заимствования в своей речи. Многие из школьников пользуются англицизмами в школе и интернете, однако большая часть ответила, что использует эти слова повсюду (48%). Более половины обучающихся (60%) используют заимствования по привычке. Многие молодые люди (69%) указали, что понимают значение употребляемых ими англицизмов. Практически половина опрошенных (45%) уверенны, что англицизмы «засоряют» родную речь, но 55 % опрошенных уверены, что употребление англоязычного сленга способствует обогащению родной речи и расширению контактами с представителями других культур.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275" y="2867553"/>
            <a:ext cx="4904245" cy="3212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226\Desktop\лого.png">
            <a:extLst>
              <a:ext uri="{FF2B5EF4-FFF2-40B4-BE49-F238E27FC236}">
                <a16:creationId xmlns:a16="http://schemas.microsoft.com/office/drawing/2014/main" id="{1A448346-6802-4E8B-95EA-8CBFB96D6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8262" y="778166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247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77" y="778166"/>
            <a:ext cx="9613861" cy="108093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 </a:t>
            </a:r>
            <a:br>
              <a:rPr lang="ru-RU" sz="2400" dirty="0"/>
            </a:br>
            <a:br>
              <a:rPr lang="ru-RU" sz="2000" dirty="0"/>
            </a:br>
            <a:r>
              <a:rPr lang="ru-RU" sz="2800" dirty="0"/>
              <a:t>Обрабатывая результаты опроса, я выделила наиболее популярные места употребления сленга в речи опрошенных и составила диаграмму.</a:t>
            </a:r>
            <a:br>
              <a:rPr lang="ru-RU" sz="2400" dirty="0"/>
            </a:b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59789"/>
              </p:ext>
            </p:extLst>
          </p:nvPr>
        </p:nvGraphicFramePr>
        <p:xfrm>
          <a:off x="681038" y="2336800"/>
          <a:ext cx="9718184" cy="4313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 descr="C:\Users\226\Desktop\лого.png">
            <a:extLst>
              <a:ext uri="{FF2B5EF4-FFF2-40B4-BE49-F238E27FC236}">
                <a16:creationId xmlns:a16="http://schemas.microsoft.com/office/drawing/2014/main" id="{8647921B-73FB-4F69-8288-853367787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28262" y="778166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459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Примеры часто используемых сленговых слов в нашей школе: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075" y="2202872"/>
            <a:ext cx="3908304" cy="3869728"/>
          </a:xfrm>
        </p:spPr>
        <p:txBody>
          <a:bodyPr>
            <a:normAutofit fontScale="85000" lnSpcReduction="20000"/>
          </a:bodyPr>
          <a:lstStyle/>
          <a:p>
            <a:pPr lvl="0" algn="ctr"/>
            <a:r>
              <a:rPr lang="ru-RU" sz="2800" b="1" dirty="0" err="1"/>
              <a:t>Гоу</a:t>
            </a:r>
            <a:r>
              <a:rPr lang="ru-RU" sz="2800" dirty="0"/>
              <a:t> - идти</a:t>
            </a:r>
          </a:p>
          <a:p>
            <a:pPr lvl="0" algn="ctr"/>
            <a:r>
              <a:rPr lang="ru-RU" sz="2800" b="1" dirty="0"/>
              <a:t>Изи</a:t>
            </a:r>
            <a:r>
              <a:rPr lang="ru-RU" sz="2800" dirty="0"/>
              <a:t> — легко.</a:t>
            </a:r>
          </a:p>
          <a:p>
            <a:pPr lvl="0" algn="ctr"/>
            <a:r>
              <a:rPr lang="ru-RU" sz="2800" b="1" dirty="0"/>
              <a:t>Муд</a:t>
            </a:r>
            <a:r>
              <a:rPr lang="ru-RU" sz="2800" dirty="0"/>
              <a:t> — настроение.</a:t>
            </a:r>
          </a:p>
          <a:p>
            <a:pPr lvl="0" algn="ctr"/>
            <a:r>
              <a:rPr lang="ru-RU" sz="2800" b="1" dirty="0" err="1"/>
              <a:t>Вайб</a:t>
            </a:r>
            <a:r>
              <a:rPr lang="ru-RU" sz="2800" dirty="0"/>
              <a:t> — атмосфера.</a:t>
            </a:r>
          </a:p>
          <a:p>
            <a:pPr lvl="0" algn="ctr"/>
            <a:r>
              <a:rPr lang="ru-RU" sz="2800" b="1" dirty="0" err="1"/>
              <a:t>Краш</a:t>
            </a:r>
            <a:r>
              <a:rPr lang="ru-RU" sz="2800" dirty="0"/>
              <a:t> – мальчик который нравится.</a:t>
            </a:r>
          </a:p>
          <a:p>
            <a:pPr lvl="0" algn="ctr"/>
            <a:r>
              <a:rPr lang="ru-RU" sz="2800" b="1" dirty="0"/>
              <a:t>Лол</a:t>
            </a:r>
            <a:r>
              <a:rPr lang="ru-RU" sz="2800" dirty="0"/>
              <a:t> - прикол</a:t>
            </a:r>
          </a:p>
          <a:p>
            <a:pPr lvl="0" algn="ctr"/>
            <a:r>
              <a:rPr lang="ru-RU" sz="2800" b="1" dirty="0" err="1"/>
              <a:t>Хайп</a:t>
            </a:r>
            <a:r>
              <a:rPr lang="ru-RU" sz="2800" b="1" dirty="0"/>
              <a:t> </a:t>
            </a:r>
            <a:r>
              <a:rPr lang="ru-RU" sz="2800" dirty="0"/>
              <a:t>- популярность</a:t>
            </a:r>
          </a:p>
          <a:p>
            <a:pPr lvl="0" algn="ctr"/>
            <a:r>
              <a:rPr lang="ru-RU" sz="2800" b="1" dirty="0"/>
              <a:t>В натуре </a:t>
            </a:r>
            <a:r>
              <a:rPr lang="ru-RU" sz="2800" dirty="0"/>
              <a:t>– действительно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Picture 3" descr="C:\Users\226\Desktop\лого.png">
            <a:extLst>
              <a:ext uri="{FF2B5EF4-FFF2-40B4-BE49-F238E27FC236}">
                <a16:creationId xmlns:a16="http://schemas.microsoft.com/office/drawing/2014/main" id="{56886962-56CD-4F0C-9E44-7D1F1C1A9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1697" y="851351"/>
            <a:ext cx="1179071" cy="884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0143048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696</TotalTime>
  <Words>960</Words>
  <Application>Microsoft Office PowerPoint</Application>
  <PresentationFormat>Широкоэкранный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Bahnschrift Condensed</vt:lpstr>
      <vt:lpstr>Book Antiqua</vt:lpstr>
      <vt:lpstr>Times New Roman</vt:lpstr>
      <vt:lpstr>Trebuchet MS</vt:lpstr>
      <vt:lpstr>Берлин</vt:lpstr>
      <vt:lpstr>I  школьная научно-практическая конференция</vt:lpstr>
      <vt:lpstr>Исследовательская работа по английскому языку</vt:lpstr>
      <vt:lpstr>Актуальность</vt:lpstr>
      <vt:lpstr>Цели</vt:lpstr>
      <vt:lpstr>Понятие «сленг» </vt:lpstr>
      <vt:lpstr>Презентация PowerPoint</vt:lpstr>
      <vt:lpstr>Что оказывает влияние на сленг российской молодежи? </vt:lpstr>
      <vt:lpstr>   Обрабатывая результаты опроса, я выделила наиболее популярные места употребления сленга в речи опрошенных и составила диаграмму.  </vt:lpstr>
      <vt:lpstr> Примеры часто используемых сленговых слов в нашей школе:</vt:lpstr>
      <vt:lpstr>Наиболее распространенные причины появления заимствований.</vt:lpstr>
      <vt:lpstr>Источники происхождения современного сленга подростков</vt:lpstr>
      <vt:lpstr>Английский сленг в русских песнях</vt:lpstr>
      <vt:lpstr>Презентация PowerPoint</vt:lpstr>
      <vt:lpstr>Заключение </vt:lpstr>
      <vt:lpstr>О чем дети просили свою маму, что они хотели?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 школьная научно-практическая конференция</dc:title>
  <dc:creator>юза</dc:creator>
  <cp:lastModifiedBy>User</cp:lastModifiedBy>
  <cp:revision>37</cp:revision>
  <dcterms:created xsi:type="dcterms:W3CDTF">2022-04-14T07:53:50Z</dcterms:created>
  <dcterms:modified xsi:type="dcterms:W3CDTF">2022-05-11T19:10:37Z</dcterms:modified>
</cp:coreProperties>
</file>