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27" r:id="rId2"/>
    <p:sldId id="312" r:id="rId3"/>
    <p:sldId id="307" r:id="rId4"/>
    <p:sldId id="344" r:id="rId5"/>
    <p:sldId id="310" r:id="rId6"/>
    <p:sldId id="333" r:id="rId7"/>
    <p:sldId id="342" r:id="rId8"/>
    <p:sldId id="357" r:id="rId9"/>
    <p:sldId id="350" r:id="rId10"/>
    <p:sldId id="354" r:id="rId11"/>
    <p:sldId id="356" r:id="rId12"/>
    <p:sldId id="343" r:id="rId13"/>
    <p:sldId id="33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17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260548238511649"/>
          <c:y val="0.22659730033745795"/>
          <c:w val="0.74251704811256247"/>
          <c:h val="0.566848518935133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выше среднего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4.5</c:v>
                </c:pt>
                <c:pt idx="1">
                  <c:v>4.8</c:v>
                </c:pt>
                <c:pt idx="2">
                  <c:v>5.04</c:v>
                </c:pt>
                <c:pt idx="3">
                  <c:v>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EF-4D60-8EE4-77CDCEE8206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1.02</c:v>
                </c:pt>
                <c:pt idx="1">
                  <c:v>0.78</c:v>
                </c:pt>
                <c:pt idx="2">
                  <c:v>0.6000000000000002</c:v>
                </c:pt>
                <c:pt idx="3">
                  <c:v>0.3000000000000001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EF-4D60-8EE4-77CDCEE8206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0.48000000000000009</c:v>
                </c:pt>
                <c:pt idx="1">
                  <c:v>0.4200000000000001</c:v>
                </c:pt>
                <c:pt idx="2">
                  <c:v>0.3600000000000001</c:v>
                </c:pt>
                <c:pt idx="3">
                  <c:v>0.3000000000000001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EF-4D60-8EE4-77CDCEE820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551424"/>
        <c:axId val="88552960"/>
      </c:barChart>
      <c:catAx>
        <c:axId val="88551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8552960"/>
        <c:crosses val="autoZero"/>
        <c:auto val="1"/>
        <c:lblAlgn val="ctr"/>
        <c:lblOffset val="100"/>
        <c:noMultiLvlLbl val="0"/>
      </c:catAx>
      <c:valAx>
        <c:axId val="88552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855142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8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/>
            </a:pPr>
            <a:endParaRPr lang="ru-RU"/>
          </a:p>
        </c:txPr>
      </c:legendEntry>
      <c:layout>
        <c:manualLayout>
          <c:xMode val="edge"/>
          <c:yMode val="edge"/>
          <c:x val="0.12875092212746056"/>
          <c:y val="3.4745656792900996E-3"/>
          <c:w val="0.72414725700816895"/>
          <c:h val="0.215272778402699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2464443687047972E-2"/>
          <c:y val="4.4057617797775304E-2"/>
          <c:w val="0.95638408350107995"/>
          <c:h val="0.85653105861767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выше среднего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3.36</c:v>
                </c:pt>
                <c:pt idx="2">
                  <c:v>3.48</c:v>
                </c:pt>
                <c:pt idx="3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6C-48D7-831B-303D243EE74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1.8</c:v>
                </c:pt>
                <c:pt idx="1">
                  <c:v>1.9200000000000004</c:v>
                </c:pt>
                <c:pt idx="2">
                  <c:v>2.04</c:v>
                </c:pt>
                <c:pt idx="3">
                  <c:v>1.74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6C-48D7-831B-303D243EE74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1.2</c:v>
                </c:pt>
                <c:pt idx="1">
                  <c:v>0.7200000000000002</c:v>
                </c:pt>
                <c:pt idx="2">
                  <c:v>0.48000000000000009</c:v>
                </c:pt>
                <c:pt idx="3">
                  <c:v>0.3600000000000001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6C-48D7-831B-303D243EE7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593536"/>
        <c:axId val="88595072"/>
      </c:barChart>
      <c:catAx>
        <c:axId val="88593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8595072"/>
        <c:crosses val="autoZero"/>
        <c:auto val="1"/>
        <c:lblAlgn val="ctr"/>
        <c:lblOffset val="100"/>
        <c:noMultiLvlLbl val="0"/>
      </c:catAx>
      <c:valAx>
        <c:axId val="885950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8593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349617933223999"/>
          <c:y val="3.4745656792900888E-3"/>
          <c:w val="0.6352948777819416"/>
          <c:h val="0.2152727784026997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9459536307961514E-2"/>
          <c:y val="4.4057617797775304E-2"/>
          <c:w val="0.93353696412948362"/>
          <c:h val="0.85653105861767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выше среднего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1.8</c:v>
                </c:pt>
                <c:pt idx="1">
                  <c:v>2.2200000000000002</c:v>
                </c:pt>
                <c:pt idx="2">
                  <c:v>2.34</c:v>
                </c:pt>
                <c:pt idx="3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3F-4F1B-9C23-34C73C15862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3.18</c:v>
                </c:pt>
                <c:pt idx="1">
                  <c:v>2.88</c:v>
                </c:pt>
                <c:pt idx="2">
                  <c:v>2.7600000000000002</c:v>
                </c:pt>
                <c:pt idx="3">
                  <c:v>2.64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3F-4F1B-9C23-34C73C15862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1.02</c:v>
                </c:pt>
                <c:pt idx="1">
                  <c:v>0.9</c:v>
                </c:pt>
                <c:pt idx="2">
                  <c:v>0.9</c:v>
                </c:pt>
                <c:pt idx="3">
                  <c:v>0.66000000000000025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3F-4F1B-9C23-34C73C1586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664192"/>
        <c:axId val="114665728"/>
      </c:barChart>
      <c:catAx>
        <c:axId val="114664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4665728"/>
        <c:crosses val="autoZero"/>
        <c:auto val="1"/>
        <c:lblAlgn val="ctr"/>
        <c:lblOffset val="100"/>
        <c:noMultiLvlLbl val="0"/>
      </c:catAx>
      <c:valAx>
        <c:axId val="114665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4664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132709973753286"/>
          <c:y val="3.4745656792900888E-3"/>
          <c:w val="0.66950623359580086"/>
          <c:h val="0.13193944506936645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072166844849683E-2"/>
          <c:y val="0.1495141232345957"/>
          <c:w val="0.94238595529458513"/>
          <c:h val="0.741451693538308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выше среднего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3.66</c:v>
                </c:pt>
                <c:pt idx="1">
                  <c:v>4.08</c:v>
                </c:pt>
                <c:pt idx="2">
                  <c:v>4.26</c:v>
                </c:pt>
                <c:pt idx="3">
                  <c:v>4.5599999999999996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F7-45B8-8570-08AB497471E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F7-45B8-8570-08AB497471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1.5</c:v>
                </c:pt>
                <c:pt idx="1">
                  <c:v>1.2</c:v>
                </c:pt>
                <c:pt idx="2">
                  <c:v>1.02</c:v>
                </c:pt>
                <c:pt idx="3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F7-45B8-8570-08AB497471E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ниже среднего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 начало года</c:v>
                </c:pt>
                <c:pt idx="1">
                  <c:v>1 класс конец года</c:v>
                </c:pt>
                <c:pt idx="2">
                  <c:v>2 класс начало года</c:v>
                </c:pt>
                <c:pt idx="3">
                  <c:v>2 класс конец I полугодия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0.84000000000000019</c:v>
                </c:pt>
                <c:pt idx="1">
                  <c:v>0.7200000000000002</c:v>
                </c:pt>
                <c:pt idx="2">
                  <c:v>0.7200000000000002</c:v>
                </c:pt>
                <c:pt idx="3">
                  <c:v>0.54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6F7-45B8-8570-08AB497471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563776"/>
        <c:axId val="117565312"/>
      </c:barChart>
      <c:catAx>
        <c:axId val="117563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7565312"/>
        <c:crosses val="autoZero"/>
        <c:auto val="1"/>
        <c:lblAlgn val="ctr"/>
        <c:lblOffset val="100"/>
        <c:noMultiLvlLbl val="0"/>
      </c:catAx>
      <c:valAx>
        <c:axId val="1175653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7563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965442364327462"/>
          <c:y val="2.3315835520559953E-2"/>
          <c:w val="0.73879143209953058"/>
          <c:h val="0.13590769903762037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040D0-B9ED-4EE0-8C94-CE48086E4CC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B44D8-C9BF-43A4-9136-45C586C8F7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26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B44D8-C9BF-43A4-9136-45C586C8F79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944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04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50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54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13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62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81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76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82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89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3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72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4EB45-D065-41D2-A5A0-C62EC08DB64C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C06BD-1C1D-4E7A-96A8-0738A8030E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18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://photopeach.com/" TargetMode="External"/><Relationship Id="rId7" Type="http://schemas.openxmlformats.org/officeDocument/2006/relationships/hyperlink" Target="http://www.playcast.ru/" TargetMode="External"/><Relationship Id="rId12" Type="http://schemas.openxmlformats.org/officeDocument/2006/relationships/image" Target="../media/image2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hyperlink" Target="http://ru.calameo.com/" TargetMode="External"/><Relationship Id="rId5" Type="http://schemas.openxmlformats.org/officeDocument/2006/relationships/hyperlink" Target="http://popplet.com/" TargetMode="External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hyperlink" Target="https://prezi.com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hyperlink" Target="http://rebus1.com/index.php?item=rebus_generator" TargetMode="External"/><Relationship Id="rId3" Type="http://schemas.openxmlformats.org/officeDocument/2006/relationships/hyperlink" Target="http://master-test.net/ru" TargetMode="External"/><Relationship Id="rId7" Type="http://schemas.openxmlformats.org/officeDocument/2006/relationships/hyperlink" Target="http://learningapps.org/login.php" TargetMode="External"/><Relationship Id="rId12" Type="http://schemas.openxmlformats.org/officeDocument/2006/relationships/image" Target="../media/image2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hyperlink" Target="http://puzzlecup.com/crossword-ru/" TargetMode="External"/><Relationship Id="rId5" Type="http://schemas.openxmlformats.org/officeDocument/2006/relationships/hyperlink" Target="http://www.jigsawplanet.com/" TargetMode="External"/><Relationship Id="rId10" Type="http://schemas.openxmlformats.org/officeDocument/2006/relationships/image" Target="../media/image26.png"/><Relationship Id="rId4" Type="http://schemas.openxmlformats.org/officeDocument/2006/relationships/image" Target="../media/image23.jpeg"/><Relationship Id="rId9" Type="http://schemas.openxmlformats.org/officeDocument/2006/relationships/hyperlink" Target="http://puzzleit.org/" TargetMode="External"/><Relationship Id="rId14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6.xml"/><Relationship Id="rId4" Type="http://schemas.openxmlformats.org/officeDocument/2006/relationships/slide" Target="slide8.xml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youtube.com/" TargetMode="External"/><Relationship Id="rId7" Type="http://schemas.openxmlformats.org/officeDocument/2006/relationships/hyperlink" Target="http://www.teachvideo.ru/" TargetMode="External"/><Relationship Id="rId12" Type="http://schemas.openxmlformats.org/officeDocument/2006/relationships/image" Target="../media/image1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6.png"/><Relationship Id="rId5" Type="http://schemas.openxmlformats.org/officeDocument/2006/relationships/hyperlink" Target="https://rutube.ru/" TargetMode="External"/><Relationship Id="rId10" Type="http://schemas.openxmlformats.org/officeDocument/2006/relationships/hyperlink" Target="http://univertv.ru/" TargetMode="External"/><Relationship Id="rId4" Type="http://schemas.openxmlformats.org/officeDocument/2006/relationships/image" Target="../media/image13.jpeg"/><Relationship Id="rId9" Type="http://schemas.openxmlformats.org/officeDocument/2006/relationships/hyperlink" Target="http://interneturok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52936"/>
            <a:ext cx="4078326" cy="375429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347864" y="2636912"/>
            <a:ext cx="569788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10253F"/>
                </a:solidFill>
                <a:latin typeface="Times New Roman" pitchFamily="18" charset="0"/>
              </a:rPr>
              <a:t>СОЗДАНИЕ ИНФОРМАЦИОННО-ОБРАЗОВАТЕЛЬНОЙ СРЕДЫ ДЛЯ ЭФФЕКТИВНОГО ЛИЧНОСТНОГО РАЗВИТИЯ УЧАЩЕГОСЯ В ХОДЕ ОБРАЗОВАТЕЛЬНОГО 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173513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СЕРВИСЫ ДЛЯ СОЗДАНИЯ ВИРТУАЛЬНЫХ КНИЖНЫХ ВЫСТАВОК</a:t>
            </a:r>
          </a:p>
        </p:txBody>
      </p:sp>
      <p:sp>
        <p:nvSpPr>
          <p:cNvPr id="5" name="Стрелка вверх 4">
            <a:hlinkClick r:id="rId2" action="ppaction://hlinksldjump"/>
          </p:cNvPr>
          <p:cNvSpPr/>
          <p:nvPr/>
        </p:nvSpPr>
        <p:spPr>
          <a:xfrm>
            <a:off x="8786842" y="6357958"/>
            <a:ext cx="357158" cy="357166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AutoShape 2" descr="JeopardyLab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4.bp.blogspot.com/-EtqbTrmC3aY/ToHpmbWiBAI/AAAAAAAACWo/iTiWKCSyTA4/s200/2011-09-27_221014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41"/>
            <a:ext cx="2160000" cy="1047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214546" y="500042"/>
            <a:ext cx="6929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позволяет создавать слайд-шоу с сочетанием фотографий, музыки и текста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571612"/>
            <a:ext cx="685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позволяет создавать развернутые выставки с разделами, цитатами, иллюстрациями. Сюда можно вставить видео, аудиоматериалы, и текст на русском языке. Кроме того, этот сервис идеален для организации коллективной работы читателей над созданием выставки. </a:t>
            </a:r>
          </a:p>
        </p:txBody>
      </p:sp>
      <p:pic>
        <p:nvPicPr>
          <p:cNvPr id="1028" name="Picture 4" descr="http://popplet.com/images/logo_200_blu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1785926"/>
            <a:ext cx="2160000" cy="739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2286000" y="3143248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сервис позволяет создать небольшую выставку – открытку по отдельному произведению.</a:t>
            </a:r>
          </a:p>
        </p:txBody>
      </p:sp>
      <p:grpSp>
        <p:nvGrpSpPr>
          <p:cNvPr id="2" name="Группа 12"/>
          <p:cNvGrpSpPr/>
          <p:nvPr/>
        </p:nvGrpSpPr>
        <p:grpSpPr>
          <a:xfrm>
            <a:off x="0" y="3286124"/>
            <a:ext cx="2160000" cy="504000"/>
            <a:chOff x="0" y="3500438"/>
            <a:chExt cx="2160000" cy="50400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0" y="3500438"/>
              <a:ext cx="2143108" cy="500066"/>
            </a:xfrm>
            <a:prstGeom prst="rect">
              <a:avLst/>
            </a:prstGeom>
            <a:solidFill>
              <a:srgbClr val="CC00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0" name="Picture 6" descr="Playcast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0" y="3500438"/>
              <a:ext cx="2160000" cy="50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</p:grpSp>
      <p:sp>
        <p:nvSpPr>
          <p:cNvPr id="14" name="Прямоугольник 13"/>
          <p:cNvSpPr/>
          <p:nvPr/>
        </p:nvSpPr>
        <p:spPr>
          <a:xfrm>
            <a:off x="2357422" y="3857628"/>
            <a:ext cx="67865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выставка-презентация нового поколения, в которой можно весь материал свернуть в одну картинку, и, увеличив тот или иной слайд, сделать акцент на определенном тексте, слове, изображении. </a:t>
            </a:r>
          </a:p>
        </p:txBody>
      </p:sp>
      <p:pic>
        <p:nvPicPr>
          <p:cNvPr id="1031" name="Picture 7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 t="5638" r="63620" b="79329"/>
          <a:stretch>
            <a:fillRect/>
          </a:stretch>
        </p:blipFill>
        <p:spPr bwMode="auto">
          <a:xfrm>
            <a:off x="0" y="4143380"/>
            <a:ext cx="2160000" cy="71401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2428860" y="5103674"/>
            <a:ext cx="67151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сервис для мгновенного создания интерактивных публикаций в Интернете. Разработчики сервиса предлагают новый способ публикации - простой для использования и с широкими возможностями. Из файла формата PDF можно создавать журналы, брошюры, каталоги, отчеты, презентации, выставки и многое другое.</a:t>
            </a:r>
          </a:p>
        </p:txBody>
      </p:sp>
      <p:pic>
        <p:nvPicPr>
          <p:cNvPr id="1033" name="Picture 9" descr="http://cooltoolsforschools.wikispaces.com/file/view/calameo.png/35515003/154x46/calameo.pn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214950"/>
            <a:ext cx="2160000" cy="6451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0"/>
            <a:ext cx="6643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СЕРВИСЫ ДЛЯ СОЗДАНИЯ ИНТЕРАКТИВНЫХ ТЕСТОВ, ИГР, КРОССВОРДОВ</a:t>
            </a:r>
          </a:p>
        </p:txBody>
      </p:sp>
      <p:sp>
        <p:nvSpPr>
          <p:cNvPr id="5" name="Стрелка вверх 4">
            <a:hlinkClick r:id="rId2" action="ppaction://hlinksldjump"/>
          </p:cNvPr>
          <p:cNvSpPr/>
          <p:nvPr/>
        </p:nvSpPr>
        <p:spPr>
          <a:xfrm>
            <a:off x="8786842" y="6357958"/>
            <a:ext cx="357158" cy="357166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4" name="Picture 4" descr="http://t3.gstatic.com/images?q=tbn:ANd9GcS3t7WIWqDUoePhg10UhySE3nOx4tCoOQjPKPUJE8UtY1GVDKjj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51" y="752435"/>
            <a:ext cx="2160000" cy="6063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2259088" y="660437"/>
            <a:ext cx="69606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Особенность этого сервиса</a:t>
            </a:r>
            <a:r>
              <a:rPr lang="ru-RU" sz="1600" b="1" dirty="0"/>
              <a:t> </a:t>
            </a:r>
            <a:r>
              <a:rPr lang="ru-RU" sz="1600" dirty="0"/>
              <a:t>в том, что он позволяет не только создавать тесты, но и загружать себе на компьютер, если нет выхода в Интернет для прохождения. Учителя, занимающиеся дистанционным обучением, могут смело использовать сервис для проведения зачетов, при работе с детьми, которые находятся на больничном.</a:t>
            </a:r>
          </a:p>
        </p:txBody>
      </p:sp>
      <p:pic>
        <p:nvPicPr>
          <p:cNvPr id="25606" name="Picture 6" descr="http://www.openclass.ru/sites/default/files/ckeditor/271040/images/Pazzl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4286" t="4989"/>
          <a:stretch>
            <a:fillRect/>
          </a:stretch>
        </p:blipFill>
        <p:spPr bwMode="auto">
          <a:xfrm>
            <a:off x="267319" y="1713508"/>
            <a:ext cx="1285884" cy="13605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7" name="Прямоугольник 16"/>
          <p:cNvSpPr/>
          <p:nvPr/>
        </p:nvSpPr>
        <p:spPr>
          <a:xfrm>
            <a:off x="1691680" y="2072174"/>
            <a:ext cx="7358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Позволяет создавать </a:t>
            </a:r>
            <a:r>
              <a:rPr lang="ru-RU" sz="1600" dirty="0" err="1"/>
              <a:t>онлайн</a:t>
            </a:r>
            <a:r>
              <a:rPr lang="ru-RU" sz="1600" dirty="0"/>
              <a:t> </a:t>
            </a:r>
            <a:r>
              <a:rPr lang="ru-RU" sz="1600" dirty="0" err="1"/>
              <a:t>пазлы</a:t>
            </a:r>
            <a:r>
              <a:rPr lang="ru-RU" sz="1600" dirty="0"/>
              <a:t>, необходима лишь готовая картинка для закачивания на сервер</a:t>
            </a:r>
          </a:p>
        </p:txBody>
      </p:sp>
      <p:pic>
        <p:nvPicPr>
          <p:cNvPr id="25610" name="Picture 10" descr="http://www.openclass.ru/sites/default/files/ckeditor/271040/images/LearningApps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951" y="3177512"/>
            <a:ext cx="2160000" cy="5026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2" name="Прямоугольник 21"/>
          <p:cNvSpPr/>
          <p:nvPr/>
        </p:nvSpPr>
        <p:spPr>
          <a:xfrm>
            <a:off x="2228485" y="2814313"/>
            <a:ext cx="69401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Интерактивный конструктор для разработки заданий в разных режимах – «</a:t>
            </a:r>
            <a:r>
              <a:rPr lang="ru-RU" sz="1600" dirty="0" err="1"/>
              <a:t>Пазлы</a:t>
            </a:r>
            <a:r>
              <a:rPr lang="ru-RU" sz="1600" dirty="0"/>
              <a:t>», «Установи последовательность», «Викторина с выбором правильного ответа» и др. Основная идея упражнений заключается в том, что ученики могут проверить и закрепить свои знания в привлекательной для них игровой форме</a:t>
            </a:r>
          </a:p>
        </p:txBody>
      </p:sp>
      <p:pic>
        <p:nvPicPr>
          <p:cNvPr id="20" name="Picture 8" descr="logo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620688"/>
            <a:ext cx="152399" cy="152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6" name="Picture 10" descr="Фабрика кроссвордов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416" y="3961197"/>
            <a:ext cx="2028807" cy="12680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1" name="Прямоугольник 20"/>
          <p:cNvSpPr/>
          <p:nvPr/>
        </p:nvSpPr>
        <p:spPr>
          <a:xfrm>
            <a:off x="2064766" y="4148910"/>
            <a:ext cx="707584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Можно использовать для создания тематических кроссвордов, можно воспользоваться готовой базой (около 5 тыс. готовых кроссвордов по различной тематике. </a:t>
            </a:r>
          </a:p>
          <a:p>
            <a:r>
              <a:rPr lang="ru-RU" sz="1600" u="sng" dirty="0"/>
              <a:t>Готовый кроссворд можно распечатать</a:t>
            </a:r>
            <a:r>
              <a:rPr lang="ru-RU" sz="1600" dirty="0"/>
              <a:t>.</a:t>
            </a:r>
          </a:p>
        </p:txBody>
      </p:sp>
      <p:pic>
        <p:nvPicPr>
          <p:cNvPr id="24" name="Picture 12" descr="Ребус № 1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4886" y="5772848"/>
            <a:ext cx="1215077" cy="3462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5" name="Прямоугольник 24"/>
          <p:cNvSpPr/>
          <p:nvPr/>
        </p:nvSpPr>
        <p:spPr>
          <a:xfrm>
            <a:off x="1434256" y="5313674"/>
            <a:ext cx="77063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Уникальная разработка русскоязычного генератора ребусов. Задайте любое слово или фразу, и программа моментально сгенерирует по вашему запросу ребус! Используя соответствующий переключатель, можно создавать специальные ребусы для детей, в которых использованы изображения детских героев из сказок и мультфильмов. Генератор ребусов доступен не только на русском, но и на украинском и английском языках. </a:t>
            </a:r>
            <a:r>
              <a:rPr lang="ru-RU" sz="1600" u="sng" dirty="0"/>
              <a:t>Готовый ребус можно распечатать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2" grpId="0"/>
      <p:bldP spid="21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олилиния 44"/>
          <p:cNvSpPr/>
          <p:nvPr/>
        </p:nvSpPr>
        <p:spPr>
          <a:xfrm>
            <a:off x="794397" y="3709023"/>
            <a:ext cx="2286048" cy="1956303"/>
          </a:xfrm>
          <a:custGeom>
            <a:avLst/>
            <a:gdLst>
              <a:gd name="connsiteX0" fmla="*/ 0 w 1455832"/>
              <a:gd name="connsiteY0" fmla="*/ 624831 h 1249661"/>
              <a:gd name="connsiteX1" fmla="*/ 312415 w 1455832"/>
              <a:gd name="connsiteY1" fmla="*/ 0 h 1249661"/>
              <a:gd name="connsiteX2" fmla="*/ 1143417 w 1455832"/>
              <a:gd name="connsiteY2" fmla="*/ 0 h 1249661"/>
              <a:gd name="connsiteX3" fmla="*/ 1455832 w 1455832"/>
              <a:gd name="connsiteY3" fmla="*/ 624831 h 1249661"/>
              <a:gd name="connsiteX4" fmla="*/ 1143417 w 1455832"/>
              <a:gd name="connsiteY4" fmla="*/ 1249661 h 1249661"/>
              <a:gd name="connsiteX5" fmla="*/ 312415 w 1455832"/>
              <a:gd name="connsiteY5" fmla="*/ 1249661 h 1249661"/>
              <a:gd name="connsiteX6" fmla="*/ 0 w 1455832"/>
              <a:gd name="connsiteY6" fmla="*/ 624831 h 12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5832" h="1249661">
                <a:moveTo>
                  <a:pt x="0" y="624831"/>
                </a:moveTo>
                <a:lnTo>
                  <a:pt x="312415" y="0"/>
                </a:lnTo>
                <a:lnTo>
                  <a:pt x="1143417" y="0"/>
                </a:lnTo>
                <a:lnTo>
                  <a:pt x="1455832" y="624831"/>
                </a:lnTo>
                <a:lnTo>
                  <a:pt x="1143417" y="1249661"/>
                </a:lnTo>
                <a:lnTo>
                  <a:pt x="312415" y="1249661"/>
                </a:lnTo>
                <a:lnTo>
                  <a:pt x="0" y="624831"/>
                </a:lnTo>
                <a:close/>
              </a:path>
            </a:pathLst>
          </a:cu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0" vert="horz" wrap="square" lIns="225458" tIns="213849" rIns="225458" bIns="21384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организация индивидуальных траекторий обучения учащихся</a:t>
            </a:r>
          </a:p>
        </p:txBody>
      </p:sp>
      <p:sp>
        <p:nvSpPr>
          <p:cNvPr id="41" name="Полилиния 40"/>
          <p:cNvSpPr/>
          <p:nvPr/>
        </p:nvSpPr>
        <p:spPr>
          <a:xfrm>
            <a:off x="2649174" y="2674342"/>
            <a:ext cx="2286048" cy="1956303"/>
          </a:xfrm>
          <a:custGeom>
            <a:avLst/>
            <a:gdLst>
              <a:gd name="connsiteX0" fmla="*/ 0 w 1455832"/>
              <a:gd name="connsiteY0" fmla="*/ 624831 h 1249661"/>
              <a:gd name="connsiteX1" fmla="*/ 312415 w 1455832"/>
              <a:gd name="connsiteY1" fmla="*/ 0 h 1249661"/>
              <a:gd name="connsiteX2" fmla="*/ 1143417 w 1455832"/>
              <a:gd name="connsiteY2" fmla="*/ 0 h 1249661"/>
              <a:gd name="connsiteX3" fmla="*/ 1455832 w 1455832"/>
              <a:gd name="connsiteY3" fmla="*/ 624831 h 1249661"/>
              <a:gd name="connsiteX4" fmla="*/ 1143417 w 1455832"/>
              <a:gd name="connsiteY4" fmla="*/ 1249661 h 1249661"/>
              <a:gd name="connsiteX5" fmla="*/ 312415 w 1455832"/>
              <a:gd name="connsiteY5" fmla="*/ 1249661 h 1249661"/>
              <a:gd name="connsiteX6" fmla="*/ 0 w 1455832"/>
              <a:gd name="connsiteY6" fmla="*/ 624831 h 12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5832" h="1249661">
                <a:moveTo>
                  <a:pt x="0" y="624831"/>
                </a:moveTo>
                <a:lnTo>
                  <a:pt x="312415" y="0"/>
                </a:lnTo>
                <a:lnTo>
                  <a:pt x="1143417" y="0"/>
                </a:lnTo>
                <a:lnTo>
                  <a:pt x="1455832" y="624831"/>
                </a:lnTo>
                <a:lnTo>
                  <a:pt x="1143417" y="1249661"/>
                </a:lnTo>
                <a:lnTo>
                  <a:pt x="312415" y="1249661"/>
                </a:lnTo>
                <a:lnTo>
                  <a:pt x="0" y="624831"/>
                </a:lnTo>
                <a:close/>
              </a:path>
            </a:pathLst>
          </a:cu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225458" tIns="213849" rIns="225458" bIns="21384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повышение ритмичности уроков </a:t>
            </a:r>
          </a:p>
        </p:txBody>
      </p:sp>
      <p:sp>
        <p:nvSpPr>
          <p:cNvPr id="53" name="Полилиния 52"/>
          <p:cNvSpPr/>
          <p:nvPr/>
        </p:nvSpPr>
        <p:spPr>
          <a:xfrm>
            <a:off x="4528250" y="3709022"/>
            <a:ext cx="2286048" cy="1956303"/>
          </a:xfrm>
          <a:custGeom>
            <a:avLst/>
            <a:gdLst>
              <a:gd name="connsiteX0" fmla="*/ 0 w 1455832"/>
              <a:gd name="connsiteY0" fmla="*/ 624831 h 1249661"/>
              <a:gd name="connsiteX1" fmla="*/ 312415 w 1455832"/>
              <a:gd name="connsiteY1" fmla="*/ 0 h 1249661"/>
              <a:gd name="connsiteX2" fmla="*/ 1143417 w 1455832"/>
              <a:gd name="connsiteY2" fmla="*/ 0 h 1249661"/>
              <a:gd name="connsiteX3" fmla="*/ 1455832 w 1455832"/>
              <a:gd name="connsiteY3" fmla="*/ 624831 h 1249661"/>
              <a:gd name="connsiteX4" fmla="*/ 1143417 w 1455832"/>
              <a:gd name="connsiteY4" fmla="*/ 1249661 h 1249661"/>
              <a:gd name="connsiteX5" fmla="*/ 312415 w 1455832"/>
              <a:gd name="connsiteY5" fmla="*/ 1249661 h 1249661"/>
              <a:gd name="connsiteX6" fmla="*/ 0 w 1455832"/>
              <a:gd name="connsiteY6" fmla="*/ 624831 h 12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5832" h="1249661">
                <a:moveTo>
                  <a:pt x="0" y="624831"/>
                </a:moveTo>
                <a:lnTo>
                  <a:pt x="312415" y="0"/>
                </a:lnTo>
                <a:lnTo>
                  <a:pt x="1143417" y="0"/>
                </a:lnTo>
                <a:lnTo>
                  <a:pt x="1455832" y="624831"/>
                </a:lnTo>
                <a:lnTo>
                  <a:pt x="1143417" y="1249661"/>
                </a:lnTo>
                <a:lnTo>
                  <a:pt x="312415" y="1249661"/>
                </a:lnTo>
                <a:lnTo>
                  <a:pt x="0" y="624831"/>
                </a:ln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225458" tIns="213849" rIns="225458" bIns="21384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исследовательская составляющая на основе метода проб и ошибок</a:t>
            </a:r>
          </a:p>
        </p:txBody>
      </p:sp>
      <p:sp>
        <p:nvSpPr>
          <p:cNvPr id="49" name="Полилиния 48"/>
          <p:cNvSpPr/>
          <p:nvPr/>
        </p:nvSpPr>
        <p:spPr>
          <a:xfrm>
            <a:off x="2658937" y="4742008"/>
            <a:ext cx="2286048" cy="1956303"/>
          </a:xfrm>
          <a:custGeom>
            <a:avLst/>
            <a:gdLst>
              <a:gd name="connsiteX0" fmla="*/ 0 w 1455832"/>
              <a:gd name="connsiteY0" fmla="*/ 624831 h 1249661"/>
              <a:gd name="connsiteX1" fmla="*/ 312415 w 1455832"/>
              <a:gd name="connsiteY1" fmla="*/ 0 h 1249661"/>
              <a:gd name="connsiteX2" fmla="*/ 1143417 w 1455832"/>
              <a:gd name="connsiteY2" fmla="*/ 0 h 1249661"/>
              <a:gd name="connsiteX3" fmla="*/ 1455832 w 1455832"/>
              <a:gd name="connsiteY3" fmla="*/ 624831 h 1249661"/>
              <a:gd name="connsiteX4" fmla="*/ 1143417 w 1455832"/>
              <a:gd name="connsiteY4" fmla="*/ 1249661 h 1249661"/>
              <a:gd name="connsiteX5" fmla="*/ 312415 w 1455832"/>
              <a:gd name="connsiteY5" fmla="*/ 1249661 h 1249661"/>
              <a:gd name="connsiteX6" fmla="*/ 0 w 1455832"/>
              <a:gd name="connsiteY6" fmla="*/ 624831 h 12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5832" h="1249661">
                <a:moveTo>
                  <a:pt x="0" y="624831"/>
                </a:moveTo>
                <a:lnTo>
                  <a:pt x="312415" y="0"/>
                </a:lnTo>
                <a:lnTo>
                  <a:pt x="1143417" y="0"/>
                </a:lnTo>
                <a:lnTo>
                  <a:pt x="1455832" y="624831"/>
                </a:lnTo>
                <a:lnTo>
                  <a:pt x="1143417" y="1249661"/>
                </a:lnTo>
                <a:lnTo>
                  <a:pt x="312415" y="1249661"/>
                </a:lnTo>
                <a:lnTo>
                  <a:pt x="0" y="624831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225458" tIns="213849" rIns="225458" bIns="21384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полная индивидуализация обучения</a:t>
            </a:r>
          </a:p>
        </p:txBody>
      </p:sp>
      <p:sp>
        <p:nvSpPr>
          <p:cNvPr id="57" name="Полилиния 56"/>
          <p:cNvSpPr/>
          <p:nvPr/>
        </p:nvSpPr>
        <p:spPr>
          <a:xfrm>
            <a:off x="6404999" y="2706828"/>
            <a:ext cx="2286048" cy="1956303"/>
          </a:xfrm>
          <a:custGeom>
            <a:avLst/>
            <a:gdLst>
              <a:gd name="connsiteX0" fmla="*/ 0 w 1455832"/>
              <a:gd name="connsiteY0" fmla="*/ 624831 h 1249661"/>
              <a:gd name="connsiteX1" fmla="*/ 312415 w 1455832"/>
              <a:gd name="connsiteY1" fmla="*/ 0 h 1249661"/>
              <a:gd name="connsiteX2" fmla="*/ 1143417 w 1455832"/>
              <a:gd name="connsiteY2" fmla="*/ 0 h 1249661"/>
              <a:gd name="connsiteX3" fmla="*/ 1455832 w 1455832"/>
              <a:gd name="connsiteY3" fmla="*/ 624831 h 1249661"/>
              <a:gd name="connsiteX4" fmla="*/ 1143417 w 1455832"/>
              <a:gd name="connsiteY4" fmla="*/ 1249661 h 1249661"/>
              <a:gd name="connsiteX5" fmla="*/ 312415 w 1455832"/>
              <a:gd name="connsiteY5" fmla="*/ 1249661 h 1249661"/>
              <a:gd name="connsiteX6" fmla="*/ 0 w 1455832"/>
              <a:gd name="connsiteY6" fmla="*/ 624831 h 12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5832" h="1249661">
                <a:moveTo>
                  <a:pt x="0" y="624831"/>
                </a:moveTo>
                <a:lnTo>
                  <a:pt x="312415" y="0"/>
                </a:lnTo>
                <a:lnTo>
                  <a:pt x="1143417" y="0"/>
                </a:lnTo>
                <a:lnTo>
                  <a:pt x="1455832" y="624831"/>
                </a:lnTo>
                <a:lnTo>
                  <a:pt x="1143417" y="1249661"/>
                </a:lnTo>
                <a:lnTo>
                  <a:pt x="312415" y="1249661"/>
                </a:lnTo>
                <a:lnTo>
                  <a:pt x="0" y="624831"/>
                </a:lnTo>
                <a:close/>
              </a:path>
            </a:pathLst>
          </a:cu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225458" tIns="213849" rIns="225458" bIns="21384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объективность в оценивании учебных достижений</a:t>
            </a:r>
          </a:p>
        </p:txBody>
      </p:sp>
      <p:sp>
        <p:nvSpPr>
          <p:cNvPr id="65" name="Полилиния 64"/>
          <p:cNvSpPr/>
          <p:nvPr/>
        </p:nvSpPr>
        <p:spPr>
          <a:xfrm>
            <a:off x="6418607" y="4764908"/>
            <a:ext cx="2286048" cy="1956303"/>
          </a:xfrm>
          <a:custGeom>
            <a:avLst/>
            <a:gdLst>
              <a:gd name="connsiteX0" fmla="*/ 0 w 1455832"/>
              <a:gd name="connsiteY0" fmla="*/ 624831 h 1249661"/>
              <a:gd name="connsiteX1" fmla="*/ 312415 w 1455832"/>
              <a:gd name="connsiteY1" fmla="*/ 0 h 1249661"/>
              <a:gd name="connsiteX2" fmla="*/ 1143417 w 1455832"/>
              <a:gd name="connsiteY2" fmla="*/ 0 h 1249661"/>
              <a:gd name="connsiteX3" fmla="*/ 1455832 w 1455832"/>
              <a:gd name="connsiteY3" fmla="*/ 624831 h 1249661"/>
              <a:gd name="connsiteX4" fmla="*/ 1143417 w 1455832"/>
              <a:gd name="connsiteY4" fmla="*/ 1249661 h 1249661"/>
              <a:gd name="connsiteX5" fmla="*/ 312415 w 1455832"/>
              <a:gd name="connsiteY5" fmla="*/ 1249661 h 1249661"/>
              <a:gd name="connsiteX6" fmla="*/ 0 w 1455832"/>
              <a:gd name="connsiteY6" fmla="*/ 624831 h 12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5832" h="1249661">
                <a:moveTo>
                  <a:pt x="0" y="624831"/>
                </a:moveTo>
                <a:lnTo>
                  <a:pt x="312415" y="0"/>
                </a:lnTo>
                <a:lnTo>
                  <a:pt x="1143417" y="0"/>
                </a:lnTo>
                <a:lnTo>
                  <a:pt x="1455832" y="624831"/>
                </a:lnTo>
                <a:lnTo>
                  <a:pt x="1143417" y="1249661"/>
                </a:lnTo>
                <a:lnTo>
                  <a:pt x="312415" y="1249661"/>
                </a:lnTo>
                <a:lnTo>
                  <a:pt x="0" y="624831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25458" tIns="213849" rIns="225458" bIns="21384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возможности самостоятельной работы учащихся</a:t>
            </a: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-17125" y="332656"/>
            <a:ext cx="7663943" cy="194421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Особенности использования электронных образовательных ресурсов 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794397" y="1617662"/>
            <a:ext cx="2286048" cy="1956303"/>
          </a:xfrm>
          <a:custGeom>
            <a:avLst/>
            <a:gdLst>
              <a:gd name="connsiteX0" fmla="*/ 0 w 1455832"/>
              <a:gd name="connsiteY0" fmla="*/ 624831 h 1249661"/>
              <a:gd name="connsiteX1" fmla="*/ 312415 w 1455832"/>
              <a:gd name="connsiteY1" fmla="*/ 0 h 1249661"/>
              <a:gd name="connsiteX2" fmla="*/ 1143417 w 1455832"/>
              <a:gd name="connsiteY2" fmla="*/ 0 h 1249661"/>
              <a:gd name="connsiteX3" fmla="*/ 1455832 w 1455832"/>
              <a:gd name="connsiteY3" fmla="*/ 624831 h 1249661"/>
              <a:gd name="connsiteX4" fmla="*/ 1143417 w 1455832"/>
              <a:gd name="connsiteY4" fmla="*/ 1249661 h 1249661"/>
              <a:gd name="connsiteX5" fmla="*/ 312415 w 1455832"/>
              <a:gd name="connsiteY5" fmla="*/ 1249661 h 1249661"/>
              <a:gd name="connsiteX6" fmla="*/ 0 w 1455832"/>
              <a:gd name="connsiteY6" fmla="*/ 624831 h 124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5832" h="1249661">
                <a:moveTo>
                  <a:pt x="0" y="624831"/>
                </a:moveTo>
                <a:lnTo>
                  <a:pt x="312415" y="0"/>
                </a:lnTo>
                <a:lnTo>
                  <a:pt x="1143417" y="0"/>
                </a:lnTo>
                <a:lnTo>
                  <a:pt x="1455832" y="624831"/>
                </a:lnTo>
                <a:lnTo>
                  <a:pt x="1143417" y="1249661"/>
                </a:lnTo>
                <a:lnTo>
                  <a:pt x="312415" y="1249661"/>
                </a:lnTo>
                <a:lnTo>
                  <a:pt x="0" y="624831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25458" tIns="213849" rIns="225458" bIns="21384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повышение мотивации детей</a:t>
            </a:r>
          </a:p>
        </p:txBody>
      </p:sp>
      <p:sp>
        <p:nvSpPr>
          <p:cNvPr id="44" name="Шестиугольник 43"/>
          <p:cNvSpPr/>
          <p:nvPr/>
        </p:nvSpPr>
        <p:spPr>
          <a:xfrm>
            <a:off x="7062764" y="4908520"/>
            <a:ext cx="190626" cy="170256"/>
          </a:xfrm>
          <a:prstGeom prst="hexagon">
            <a:avLst>
              <a:gd name="adj" fmla="val 25000"/>
              <a:gd name="vf" fmla="val 11547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6" name="Шестиугольник 45"/>
          <p:cNvSpPr/>
          <p:nvPr/>
        </p:nvSpPr>
        <p:spPr>
          <a:xfrm>
            <a:off x="1311302" y="1787918"/>
            <a:ext cx="190626" cy="170256"/>
          </a:xfrm>
          <a:prstGeom prst="hexagon">
            <a:avLst>
              <a:gd name="adj" fmla="val 25000"/>
              <a:gd name="vf" fmla="val 11547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8" name="Шестиугольник 47"/>
          <p:cNvSpPr/>
          <p:nvPr/>
        </p:nvSpPr>
        <p:spPr>
          <a:xfrm>
            <a:off x="3176040" y="2845156"/>
            <a:ext cx="190626" cy="170256"/>
          </a:xfrm>
          <a:prstGeom prst="hexagon">
            <a:avLst>
              <a:gd name="adj" fmla="val 25000"/>
              <a:gd name="vf" fmla="val 11547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0" name="Шестиугольник 49"/>
          <p:cNvSpPr/>
          <p:nvPr/>
        </p:nvSpPr>
        <p:spPr>
          <a:xfrm>
            <a:off x="5076056" y="3828400"/>
            <a:ext cx="190626" cy="170256"/>
          </a:xfrm>
          <a:prstGeom prst="hexagon">
            <a:avLst>
              <a:gd name="adj" fmla="val 25000"/>
              <a:gd name="vf" fmla="val 11547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4" name="Шестиугольник 53"/>
          <p:cNvSpPr/>
          <p:nvPr/>
        </p:nvSpPr>
        <p:spPr>
          <a:xfrm>
            <a:off x="1311302" y="3912380"/>
            <a:ext cx="190626" cy="170256"/>
          </a:xfrm>
          <a:prstGeom prst="hexagon">
            <a:avLst>
              <a:gd name="adj" fmla="val 25000"/>
              <a:gd name="vf" fmla="val 11547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6" name="Шестиугольник 55"/>
          <p:cNvSpPr/>
          <p:nvPr/>
        </p:nvSpPr>
        <p:spPr>
          <a:xfrm>
            <a:off x="6967451" y="2829205"/>
            <a:ext cx="190626" cy="170256"/>
          </a:xfrm>
          <a:prstGeom prst="hexagon">
            <a:avLst>
              <a:gd name="adj" fmla="val 25000"/>
              <a:gd name="vf" fmla="val 11547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4" name="Шестиугольник 63"/>
          <p:cNvSpPr/>
          <p:nvPr/>
        </p:nvSpPr>
        <p:spPr>
          <a:xfrm>
            <a:off x="3176040" y="4908520"/>
            <a:ext cx="190626" cy="170256"/>
          </a:xfrm>
          <a:prstGeom prst="hexagon">
            <a:avLst>
              <a:gd name="adj" fmla="val 25000"/>
              <a:gd name="vf" fmla="val 11547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59894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1" grpId="0" animBg="1"/>
      <p:bldP spid="53" grpId="0" animBg="1"/>
      <p:bldP spid="49" grpId="0" animBg="1"/>
      <p:bldP spid="57" grpId="0" animBg="1"/>
      <p:bldP spid="65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Уровень мотивации</a:t>
            </a:r>
            <a:br>
              <a:rPr lang="ru-RU" alt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alt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616904416"/>
              </p:ext>
            </p:extLst>
          </p:nvPr>
        </p:nvGraphicFramePr>
        <p:xfrm>
          <a:off x="251520" y="2780928"/>
          <a:ext cx="889248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6203032" cy="1498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Уровень развития логического мышления</a:t>
            </a:r>
            <a:endParaRPr lang="ru-RU" alt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83612731"/>
              </p:ext>
            </p:extLst>
          </p:nvPr>
        </p:nvGraphicFramePr>
        <p:xfrm>
          <a:off x="251520" y="2708920"/>
          <a:ext cx="8496944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1259632" y="476672"/>
            <a:ext cx="57709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Объем памяти обучающихся</a:t>
            </a:r>
            <a:endParaRPr lang="ru-RU" alt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997138446"/>
              </p:ext>
            </p:extLst>
          </p:nvPr>
        </p:nvGraphicFramePr>
        <p:xfrm>
          <a:off x="0" y="2780928"/>
          <a:ext cx="9144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107504" y="332656"/>
            <a:ext cx="73448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Уровень переключения и распределения внимания</a:t>
            </a:r>
            <a:endParaRPr lang="ru-RU" alt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04097164"/>
              </p:ext>
            </p:extLst>
          </p:nvPr>
        </p:nvGraphicFramePr>
        <p:xfrm>
          <a:off x="179512" y="3140968"/>
          <a:ext cx="8784976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3882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xit" presetSubtype="1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xit" presetSubtype="1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AsOne/>
      </p:bldGraphic>
      <p:bldP spid="4" grpId="0"/>
      <p:bldP spid="4" grpId="1"/>
      <p:bldGraphic spid="7" grpId="0">
        <p:bldAsOne/>
      </p:bldGraphic>
      <p:bldGraphic spid="7" grpId="1">
        <p:bldAsOne/>
      </p:bldGraphic>
      <p:bldP spid="8" grpId="0"/>
      <p:bldP spid="8" grpId="1"/>
      <p:bldGraphic spid="9" grpId="0">
        <p:bldAsOne/>
      </p:bldGraphic>
      <p:bldGraphic spid="9" grpId="1">
        <p:bldAsOne/>
      </p:bldGraphic>
      <p:bldP spid="10" grpId="0"/>
      <p:bldGraphic spid="11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7897"/>
            <a:ext cx="4824536" cy="489593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6212408" cy="208823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 b="1" i="1" dirty="0">
                <a:solidFill>
                  <a:srgbClr val="C00000"/>
                </a:solidFill>
                <a:latin typeface="Candara" pitchFamily="34" charset="0"/>
              </a:rPr>
              <a:t>ИНФОРМАЦИОННО-ОБРАЗОВАТЕЛЬНАЯ СРЕДА (ИОС) </a:t>
            </a:r>
            <a:r>
              <a:rPr lang="ru-RU" altLang="ru-RU" sz="4000" b="1" i="1" dirty="0">
                <a:solidFill>
                  <a:srgbClr val="FF0000"/>
                </a:solidFill>
                <a:latin typeface="Candara" pitchFamily="34" charset="0"/>
              </a:rPr>
              <a:t>–</a:t>
            </a:r>
          </a:p>
          <a:p>
            <a:pPr eaLnBrk="1" hangingPunct="1"/>
            <a:endParaRPr lang="ru-RU" alt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823520" y="2924944"/>
            <a:ext cx="4320480" cy="3561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altLang="ru-RU" sz="4000" b="1" i="1" dirty="0">
                <a:solidFill>
                  <a:srgbClr val="10253F"/>
                </a:solidFill>
                <a:latin typeface="Candara" pitchFamily="34" charset="0"/>
              </a:rPr>
              <a:t>ВАЖНЕЙШИЙ </a:t>
            </a:r>
          </a:p>
          <a:p>
            <a:pPr algn="ctr">
              <a:buFontTx/>
              <a:buNone/>
            </a:pPr>
            <a:r>
              <a:rPr lang="ru-RU" altLang="ru-RU" sz="4000" b="1" i="1" dirty="0">
                <a:solidFill>
                  <a:srgbClr val="10253F"/>
                </a:solidFill>
                <a:latin typeface="Candara" pitchFamily="34" charset="0"/>
              </a:rPr>
              <a:t>КОМПОНЕНТ </a:t>
            </a:r>
          </a:p>
          <a:p>
            <a:pPr algn="ctr">
              <a:buFontTx/>
              <a:buNone/>
            </a:pPr>
            <a:r>
              <a:rPr lang="ru-RU" altLang="ru-RU" sz="4000" b="1" i="1" dirty="0">
                <a:solidFill>
                  <a:srgbClr val="10253F"/>
                </a:solidFill>
                <a:latin typeface="Candara" pitchFamily="34" charset="0"/>
              </a:rPr>
              <a:t>НОВОЙ СИСТЕМЫ ОБРАЗОВАНИЯ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98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546785" y="601234"/>
            <a:ext cx="594585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000" b="1" dirty="0">
                <a:solidFill>
                  <a:srgbClr val="10253F"/>
                </a:solidFill>
                <a:latin typeface="Times New Roman" pitchFamily="18" charset="0"/>
              </a:rPr>
              <a:t>ЧТО ТАКОЕ СОВРЕМЕННАЯ ИОС?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42" y="3188345"/>
            <a:ext cx="4191850" cy="379930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1043608" y="2780928"/>
            <a:ext cx="68042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17375E"/>
                </a:solidFill>
                <a:latin typeface="Times New Roman" pitchFamily="18" charset="0"/>
              </a:rPr>
              <a:t>С ТОЧКИ ЗРЕНИЯ ОБРАЗОВАТЕЛЬНОГО ПРОЦЕССА СОВРЕМЕННАЯ ИОС – ЭТО: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 dirty="0">
              <a:solidFill>
                <a:srgbClr val="17375E"/>
              </a:solidFill>
              <a:latin typeface="Times New Roman" pitchFamily="18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419872" y="3626058"/>
            <a:ext cx="5580112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1" dirty="0">
              <a:solidFill>
                <a:srgbClr val="17375E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17375E"/>
                </a:solidFill>
                <a:latin typeface="Times New Roman" pitchFamily="18" charset="0"/>
              </a:rPr>
              <a:t>ОТКРЫТАЯ ПЕДАГОГИЧЕСКАЯ СИСТЕМА (ПОДСИСТЕМА) НАПРАВЛЕННАЯ НА ФОРМИРОВАНИЕ ТВОРЧЕСКОЙ ИНТЕЛЛЕКТУАЛЬНО И СОЦИАЛЬНО РАЗВИТОЙ 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45765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4898258" y="5441788"/>
            <a:ext cx="2214562" cy="12144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787480" y="2428875"/>
            <a:ext cx="2214563" cy="12144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90472" y="4143375"/>
            <a:ext cx="2214562" cy="12144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17318" y="2334162"/>
            <a:ext cx="2214562" cy="12144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58000" y="4143375"/>
            <a:ext cx="2214563" cy="12144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330150" y="479989"/>
            <a:ext cx="2214562" cy="12144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82" name="Text Box 3"/>
          <p:cNvSpPr txBox="1">
            <a:spLocks noChangeArrowheads="1"/>
          </p:cNvSpPr>
          <p:nvPr/>
        </p:nvSpPr>
        <p:spPr bwMode="auto">
          <a:xfrm>
            <a:off x="3357905" y="752623"/>
            <a:ext cx="22145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</a:rPr>
              <a:t>САЙТ ШКОЛЫ</a:t>
            </a:r>
          </a:p>
        </p:txBody>
      </p:sp>
      <p:sp>
        <p:nvSpPr>
          <p:cNvPr id="13" name="Овал 12"/>
          <p:cNvSpPr/>
          <p:nvPr/>
        </p:nvSpPr>
        <p:spPr>
          <a:xfrm>
            <a:off x="3713163" y="2786063"/>
            <a:ext cx="1714500" cy="1143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084" name="Text Box 3"/>
          <p:cNvSpPr txBox="1">
            <a:spLocks noChangeArrowheads="1"/>
          </p:cNvSpPr>
          <p:nvPr/>
        </p:nvSpPr>
        <p:spPr bwMode="auto">
          <a:xfrm>
            <a:off x="3927475" y="3089275"/>
            <a:ext cx="13573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000" b="1" dirty="0">
                <a:solidFill>
                  <a:schemeClr val="tx2"/>
                </a:solidFill>
                <a:latin typeface="Times New Roman" pitchFamily="18" charset="0"/>
              </a:rPr>
              <a:t>ИОС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tx2"/>
                </a:solidFill>
                <a:latin typeface="Times New Roman" pitchFamily="18" charset="0"/>
              </a:rPr>
              <a:t>школы</a:t>
            </a:r>
          </a:p>
        </p:txBody>
      </p:sp>
      <p:sp>
        <p:nvSpPr>
          <p:cNvPr id="3085" name="Text Box 3"/>
          <p:cNvSpPr txBox="1">
            <a:spLocks noChangeArrowheads="1"/>
          </p:cNvSpPr>
          <p:nvPr/>
        </p:nvSpPr>
        <p:spPr bwMode="auto">
          <a:xfrm>
            <a:off x="6858918" y="2571750"/>
            <a:ext cx="22145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ЭЛЕКТРОННОЕ ПОРТФОЛИО</a:t>
            </a:r>
          </a:p>
        </p:txBody>
      </p:sp>
      <p:sp>
        <p:nvSpPr>
          <p:cNvPr id="3086" name="Text Box 3"/>
          <p:cNvSpPr txBox="1">
            <a:spLocks noChangeArrowheads="1"/>
          </p:cNvSpPr>
          <p:nvPr/>
        </p:nvSpPr>
        <p:spPr bwMode="auto">
          <a:xfrm>
            <a:off x="4893753" y="5587341"/>
            <a:ext cx="2214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МЕДИАТЕКА</a:t>
            </a:r>
          </a:p>
        </p:txBody>
      </p:sp>
      <p:sp>
        <p:nvSpPr>
          <p:cNvPr id="3087" name="Text Box 3"/>
          <p:cNvSpPr txBox="1">
            <a:spLocks noChangeArrowheads="1"/>
          </p:cNvSpPr>
          <p:nvPr/>
        </p:nvSpPr>
        <p:spPr bwMode="auto">
          <a:xfrm>
            <a:off x="6759575" y="4373339"/>
            <a:ext cx="24114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ЭЛЕКТРОННЫЙ ЖУРНАЛ</a:t>
            </a:r>
          </a:p>
        </p:txBody>
      </p:sp>
      <p:sp>
        <p:nvSpPr>
          <p:cNvPr id="3088" name="Text Box 3"/>
          <p:cNvSpPr txBox="1">
            <a:spLocks noChangeArrowheads="1"/>
          </p:cNvSpPr>
          <p:nvPr/>
        </p:nvSpPr>
        <p:spPr bwMode="auto">
          <a:xfrm>
            <a:off x="0" y="4286250"/>
            <a:ext cx="2214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ЭОР</a:t>
            </a:r>
          </a:p>
        </p:txBody>
      </p:sp>
      <p:sp>
        <p:nvSpPr>
          <p:cNvPr id="3089" name="Text Box 3"/>
          <p:cNvSpPr txBox="1">
            <a:spLocks noChangeArrowheads="1"/>
          </p:cNvSpPr>
          <p:nvPr/>
        </p:nvSpPr>
        <p:spPr bwMode="auto">
          <a:xfrm>
            <a:off x="117318" y="2477037"/>
            <a:ext cx="23115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ДИСТАНЦИОННЫЕ КУРСЫ</a:t>
            </a:r>
          </a:p>
        </p:txBody>
      </p:sp>
      <p:sp>
        <p:nvSpPr>
          <p:cNvPr id="20" name="Стрелка вверх 19"/>
          <p:cNvSpPr/>
          <p:nvPr/>
        </p:nvSpPr>
        <p:spPr>
          <a:xfrm>
            <a:off x="4276637" y="1708466"/>
            <a:ext cx="431924" cy="1026246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2067168">
            <a:off x="3631453" y="3901555"/>
            <a:ext cx="408099" cy="1467435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трелка вверх 27"/>
          <p:cNvSpPr/>
          <p:nvPr/>
        </p:nvSpPr>
        <p:spPr>
          <a:xfrm rot="4916224">
            <a:off x="5883194" y="2501053"/>
            <a:ext cx="438179" cy="1321443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трелка вверх 28"/>
          <p:cNvSpPr/>
          <p:nvPr/>
        </p:nvSpPr>
        <p:spPr>
          <a:xfrm rot="7200000">
            <a:off x="5893594" y="3210719"/>
            <a:ext cx="357187" cy="1774825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6989250">
            <a:off x="2838849" y="2380719"/>
            <a:ext cx="384740" cy="1401592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 rot="-7200000">
            <a:off x="2821782" y="3139281"/>
            <a:ext cx="357188" cy="1774825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893095" y="5446169"/>
            <a:ext cx="2214562" cy="12144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Стрелка вверх 33"/>
          <p:cNvSpPr/>
          <p:nvPr/>
        </p:nvSpPr>
        <p:spPr>
          <a:xfrm rot="9392524">
            <a:off x="5078322" y="3888284"/>
            <a:ext cx="412932" cy="1541336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Text Box 3"/>
          <p:cNvSpPr txBox="1">
            <a:spLocks noChangeArrowheads="1"/>
          </p:cNvSpPr>
          <p:nvPr/>
        </p:nvSpPr>
        <p:spPr bwMode="auto">
          <a:xfrm>
            <a:off x="1905324" y="5725840"/>
            <a:ext cx="22145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СЕТЕВЫЕ СООБЩЕСТВА</a:t>
            </a: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00" y="65606"/>
            <a:ext cx="2995284" cy="2246462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49370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082" grpId="0"/>
      <p:bldP spid="3085" grpId="0"/>
      <p:bldP spid="3086" grpId="0"/>
      <p:bldP spid="3087" grpId="0"/>
      <p:bldP spid="3088" grpId="0"/>
      <p:bldP spid="3089" grpId="0"/>
      <p:bldP spid="20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6810060" y="2410770"/>
            <a:ext cx="2000250" cy="70410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828124" y="3303686"/>
            <a:ext cx="2000250" cy="68209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832887" y="5198269"/>
            <a:ext cx="2000250" cy="1244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137678" y="404664"/>
            <a:ext cx="72374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ИНФОРМАЦИОННО-ОБРАЗОВАТЕЛЬНАЯ СРЕДА: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ПЕДАГОГИЧЕСКИЙ ПОТЕНЦИАЛ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42875" y="1357313"/>
            <a:ext cx="2000250" cy="6429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42875" y="1428750"/>
            <a:ext cx="20002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ИНДИВИДУАЛИЗАЦИЯ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УЧЕБНОГО ПРОЦЕССА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000375" y="1372522"/>
            <a:ext cx="2928937" cy="6429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928938" y="1357313"/>
            <a:ext cx="314325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ОРГАНИЗАЦИЯ КОЛЛЕКТИВНОЙ ДЕЯТЕЛЬНОСТИ И РАБОТЫ В ГРУППАХ СОТРУДНИЧЕСТВА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6814292" y="2482207"/>
            <a:ext cx="20002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ОРИЕНТАЦИЯ НА САМООБРАЗОВАНИЕ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142875" y="2568575"/>
            <a:ext cx="2000250" cy="6429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142875" y="2568575"/>
            <a:ext cx="2000250" cy="64611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СОЗДАНИЕ СИТУАЦИИ УСПЕШНОСТИ ДЛЯ УЧАЩИХСЯ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142875" y="3786188"/>
            <a:ext cx="2000250" cy="10001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42875" y="3816350"/>
            <a:ext cx="200025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ВОЗМОЖНОСТЬ ОБЕСПЕЧЕНИЯ ДЕЯТЕЛЬНОСТНОГО ПОДХОДА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142875" y="5184775"/>
            <a:ext cx="2000250" cy="1244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142875" y="5214938"/>
            <a:ext cx="2000250" cy="1015663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ГИБКОСТЬ ОРГАНИЗАЦИОННОЙ СТРУКТУРЫ ОБУЧЕНИЯ С ИСПОЛЬЗОВАНИЕМ ДОТ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6756430" y="3416399"/>
            <a:ext cx="20002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СОЦИАЛИЗАЦИЯ УЧАЩИХСЯ</a:t>
            </a: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6858336" y="4117414"/>
            <a:ext cx="2000250" cy="100012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858257" y="4138613"/>
            <a:ext cx="2000250" cy="1016000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ОБЕСПЕЧЕНИЕ ПСИХОЛОГО-ПЕДАГОГИЧЕСКОГО СОПРОВОЖДЕНИЯ УЧЕБНОГО ПРОЦЕССА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6786563" y="5384800"/>
            <a:ext cx="200025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РАЗНОУРОВНЕВОСТЬ СОДЕРЖАНИЯ ОБРАЗОВАТЕЛЬНОГО РЕСУРСА</a:t>
            </a: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3500438" y="5184775"/>
            <a:ext cx="2000250" cy="1244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500438" y="5497513"/>
            <a:ext cx="200025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ВОЗМОЖНОСТЬ ИНТЕНСИФИКАЦИИ ПРОЦЕССА ОБУЧЕНИЯ</a:t>
            </a:r>
          </a:p>
        </p:txBody>
      </p:sp>
      <p:sp>
        <p:nvSpPr>
          <p:cNvPr id="78" name="Стрелка вправо 77"/>
          <p:cNvSpPr/>
          <p:nvPr/>
        </p:nvSpPr>
        <p:spPr>
          <a:xfrm rot="5400000">
            <a:off x="4250531" y="4893470"/>
            <a:ext cx="428625" cy="21431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Стрелка вправо 78"/>
          <p:cNvSpPr/>
          <p:nvPr/>
        </p:nvSpPr>
        <p:spPr>
          <a:xfrm rot="16200000">
            <a:off x="3964782" y="2321718"/>
            <a:ext cx="857250" cy="21431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Стрелка вправо 79"/>
          <p:cNvSpPr/>
          <p:nvPr/>
        </p:nvSpPr>
        <p:spPr>
          <a:xfrm rot="13800000">
            <a:off x="2065337" y="2441576"/>
            <a:ext cx="1560513" cy="21431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Стрелка вправо 80"/>
          <p:cNvSpPr/>
          <p:nvPr/>
        </p:nvSpPr>
        <p:spPr>
          <a:xfrm rot="20524251">
            <a:off x="5610028" y="2819049"/>
            <a:ext cx="1216794" cy="231359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Стрелка вправо 81"/>
          <p:cNvSpPr/>
          <p:nvPr/>
        </p:nvSpPr>
        <p:spPr>
          <a:xfrm rot="908366">
            <a:off x="5901766" y="3429796"/>
            <a:ext cx="995363" cy="22294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Стрелка вправо 82"/>
          <p:cNvSpPr/>
          <p:nvPr/>
        </p:nvSpPr>
        <p:spPr>
          <a:xfrm rot="12000000">
            <a:off x="2151063" y="3133725"/>
            <a:ext cx="933450" cy="21431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Стрелка вправо 83"/>
          <p:cNvSpPr/>
          <p:nvPr/>
        </p:nvSpPr>
        <p:spPr>
          <a:xfrm rot="1574434">
            <a:off x="5961558" y="4293348"/>
            <a:ext cx="909522" cy="23707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5" name="Стрелка вправо 84"/>
          <p:cNvSpPr/>
          <p:nvPr/>
        </p:nvSpPr>
        <p:spPr>
          <a:xfrm rot="9600000">
            <a:off x="2155825" y="4105275"/>
            <a:ext cx="798513" cy="21431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Стрелка вправо 85"/>
          <p:cNvSpPr/>
          <p:nvPr/>
        </p:nvSpPr>
        <p:spPr>
          <a:xfrm rot="8400000">
            <a:off x="1973263" y="4813300"/>
            <a:ext cx="1435100" cy="21431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Стрелка вправо 86"/>
          <p:cNvSpPr/>
          <p:nvPr/>
        </p:nvSpPr>
        <p:spPr>
          <a:xfrm rot="2400000">
            <a:off x="5540375" y="4714875"/>
            <a:ext cx="1414463" cy="21431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857500" y="2857500"/>
            <a:ext cx="3214688" cy="1928813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3357563" y="3214688"/>
            <a:ext cx="2286000" cy="1246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ПЕДАГОГИЧЕСКИЙ ПОТЕНЦИАЛ ИНФОРМАЦИОННО-ОБРАЗОВАТЕЛЬНОЙ СРЕДЫ</a:t>
            </a:r>
          </a:p>
        </p:txBody>
      </p:sp>
    </p:spTree>
    <p:extLst>
      <p:ext uri="{BB962C8B-B14F-4D97-AF65-F5344CB8AC3E}">
        <p14:creationId xmlns:p14="http://schemas.microsoft.com/office/powerpoint/2010/main" val="130702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276807"/>
            <a:ext cx="6635080" cy="157018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ЭЛЕКТРОННЫЕ ОБРАЗОВАТЕЛЬНЫЕ РЕСУРСЫ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2564904"/>
            <a:ext cx="8784976" cy="4032448"/>
          </a:xfrm>
        </p:spPr>
        <p:txBody>
          <a:bodyPr>
            <a:noAutofit/>
          </a:bodyPr>
          <a:lstStyle/>
          <a:p>
            <a:pPr marL="900113" indent="-900113">
              <a:buSzPct val="150000"/>
              <a:buBlip>
                <a:blip r:embed="rId2"/>
              </a:buBlip>
            </a:pPr>
            <a:r>
              <a:rPr lang="ru-RU" sz="3600" dirty="0">
                <a:solidFill>
                  <a:srgbClr val="002060"/>
                </a:solidFill>
              </a:rPr>
              <a:t>Электронные учебные пособия</a:t>
            </a:r>
          </a:p>
          <a:p>
            <a:pPr marL="900113" indent="-900113">
              <a:buSzPct val="150000"/>
              <a:buBlip>
                <a:blip r:embed="rId2"/>
              </a:buBlip>
            </a:pPr>
            <a:r>
              <a:rPr lang="ru-RU" sz="3600" dirty="0">
                <a:solidFill>
                  <a:srgbClr val="002060"/>
                </a:solidFill>
              </a:rPr>
              <a:t>Электронные образовательные ресурсы информационно-справочного характера </a:t>
            </a:r>
          </a:p>
          <a:p>
            <a:pPr marL="900113" indent="-900113">
              <a:buSzPct val="150000"/>
              <a:buBlip>
                <a:blip r:embed="rId2"/>
              </a:buBlip>
            </a:pPr>
            <a:r>
              <a:rPr lang="ru-RU" sz="3600" dirty="0">
                <a:solidFill>
                  <a:srgbClr val="002060"/>
                </a:solidFill>
              </a:rPr>
              <a:t>Электронные образовательные ресурсы общекультурного характера </a:t>
            </a:r>
          </a:p>
        </p:txBody>
      </p:sp>
    </p:spTree>
    <p:extLst>
      <p:ext uri="{BB962C8B-B14F-4D97-AF65-F5344CB8AC3E}">
        <p14:creationId xmlns:p14="http://schemas.microsoft.com/office/powerpoint/2010/main" val="234479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107" y="-171400"/>
            <a:ext cx="7222197" cy="11430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Информационные ресурсы </a:t>
            </a:r>
          </a:p>
        </p:txBody>
      </p:sp>
      <p:sp>
        <p:nvSpPr>
          <p:cNvPr id="18" name="Полилиния 17"/>
          <p:cNvSpPr/>
          <p:nvPr/>
        </p:nvSpPr>
        <p:spPr>
          <a:xfrm>
            <a:off x="1295462" y="638462"/>
            <a:ext cx="2082609" cy="2174672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spcFirstLastPara="0" vert="horz" wrap="square" lIns="184254" tIns="211786" rIns="184254" bIns="21178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Единая коллекция ЦОР</a:t>
            </a:r>
          </a:p>
        </p:txBody>
      </p:sp>
      <p:sp>
        <p:nvSpPr>
          <p:cNvPr id="16" name="Полилиния 15"/>
          <p:cNvSpPr/>
          <p:nvPr/>
        </p:nvSpPr>
        <p:spPr>
          <a:xfrm>
            <a:off x="3378072" y="638461"/>
            <a:ext cx="2082609" cy="2174673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218544" tIns="246077" rIns="218544" bIns="246076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06417" y="618969"/>
            <a:ext cx="2839751" cy="130925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олилиния 9"/>
          <p:cNvSpPr/>
          <p:nvPr/>
        </p:nvSpPr>
        <p:spPr>
          <a:xfrm>
            <a:off x="335394" y="4677524"/>
            <a:ext cx="2082609" cy="2174672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0" vert="horz" wrap="square" lIns="218544" tIns="246076" rIns="218544" bIns="246076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dirty="0">
                <a:cs typeface="Times New Roman" pitchFamily="18" charset="0"/>
              </a:rPr>
              <a:t>Интеллект  - Карты</a:t>
            </a:r>
            <a:endParaRPr lang="ru-RU" sz="2400" b="1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2418003" y="4677524"/>
            <a:ext cx="2082609" cy="2174672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254" tIns="211786" rIns="184254" bIns="21178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kern="1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2341094" y="2483778"/>
            <a:ext cx="2082609" cy="2174672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0" vert="horz" wrap="square" lIns="218544" tIns="246076" rIns="218544" bIns="246076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 2.0</a:t>
            </a:r>
            <a:endParaRPr lang="ru-RU" sz="2400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06417" y="2926104"/>
            <a:ext cx="2839751" cy="130925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Полилиния 18"/>
          <p:cNvSpPr/>
          <p:nvPr/>
        </p:nvSpPr>
        <p:spPr>
          <a:xfrm>
            <a:off x="6583223" y="4584155"/>
            <a:ext cx="2082609" cy="2174672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218544" tIns="246076" rIns="218544" bIns="246076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b="1" dirty="0">
                <a:cs typeface="Times New Roman" pitchFamily="18" charset="0"/>
              </a:rPr>
              <a:t>Временные ленты</a:t>
            </a:r>
            <a:endParaRPr lang="ru-RU" sz="2400" b="1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4500610" y="4609033"/>
            <a:ext cx="2082611" cy="2174672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  <a:blipFill>
            <a:blip r:embed="rId4" cstate="print"/>
            <a:stretch>
              <a:fillRect/>
            </a:stretch>
          </a:blipFill>
          <a:ln w="38100">
            <a:solidFill>
              <a:srgbClr val="00B0F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254" tIns="211786" rIns="184255" bIns="21178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4500612" y="2412609"/>
            <a:ext cx="2082609" cy="2174672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218544" tIns="246076" rIns="218544" bIns="246076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Облачные сервисы</a:t>
            </a:r>
            <a:endParaRPr lang="ru-RU" sz="2400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6583221" y="2409483"/>
            <a:ext cx="2082611" cy="2174672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  <a:blipFill>
            <a:blip r:embed="rId5" cstate="print"/>
            <a:stretch>
              <a:fillRect/>
            </a:stretch>
          </a:blipFill>
          <a:ln w="38100">
            <a:solidFill>
              <a:srgbClr val="92D05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254" tIns="211786" rIns="184255" bIns="21178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kern="1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214282" y="2500306"/>
            <a:ext cx="2082609" cy="2174672"/>
          </a:xfrm>
          <a:custGeom>
            <a:avLst/>
            <a:gdLst>
              <a:gd name="connsiteX0" fmla="*/ 0 w 1359057"/>
              <a:gd name="connsiteY0" fmla="*/ 591190 h 1182379"/>
              <a:gd name="connsiteX1" fmla="*/ 295595 w 1359057"/>
              <a:gd name="connsiteY1" fmla="*/ 0 h 1182379"/>
              <a:gd name="connsiteX2" fmla="*/ 1063462 w 1359057"/>
              <a:gd name="connsiteY2" fmla="*/ 0 h 1182379"/>
              <a:gd name="connsiteX3" fmla="*/ 1359057 w 1359057"/>
              <a:gd name="connsiteY3" fmla="*/ 591190 h 1182379"/>
              <a:gd name="connsiteX4" fmla="*/ 1063462 w 1359057"/>
              <a:gd name="connsiteY4" fmla="*/ 1182379 h 1182379"/>
              <a:gd name="connsiteX5" fmla="*/ 295595 w 1359057"/>
              <a:gd name="connsiteY5" fmla="*/ 1182379 h 1182379"/>
              <a:gd name="connsiteX6" fmla="*/ 0 w 1359057"/>
              <a:gd name="connsiteY6" fmla="*/ 591190 h 1182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9057" h="1182379">
                <a:moveTo>
                  <a:pt x="679528" y="0"/>
                </a:moveTo>
                <a:lnTo>
                  <a:pt x="1359057" y="257168"/>
                </a:lnTo>
                <a:lnTo>
                  <a:pt x="1359057" y="925211"/>
                </a:lnTo>
                <a:lnTo>
                  <a:pt x="679528" y="1182379"/>
                </a:lnTo>
                <a:lnTo>
                  <a:pt x="0" y="925211"/>
                </a:lnTo>
                <a:lnTo>
                  <a:pt x="0" y="257168"/>
                </a:lnTo>
                <a:lnTo>
                  <a:pt x="679528" y="0"/>
                </a:ln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218544" tIns="246076" rIns="218544" bIns="246076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dirty="0">
                <a:cs typeface="Times New Roman" pitchFamily="18" charset="0"/>
              </a:rPr>
              <a:t>Генераторы тестов и </a:t>
            </a:r>
            <a:r>
              <a:rPr lang="ru-RU" sz="2400" b="1" dirty="0" err="1">
                <a:cs typeface="Times New Roman" pitchFamily="18" charset="0"/>
              </a:rPr>
              <a:t>опросников</a:t>
            </a:r>
            <a:endParaRPr lang="ru-RU" sz="2400" b="1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919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0" grpId="0" animBg="1"/>
      <p:bldP spid="12" grpId="0" animBg="1"/>
      <p:bldP spid="13" grpId="0" animBg="1"/>
      <p:bldP spid="19" grpId="0" animBg="1"/>
      <p:bldP spid="21" grpId="0" animBg="1"/>
      <p:bldP spid="7" grpId="0" animBg="1"/>
      <p:bldP spid="9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Ирина\Desktop\web-2-0.png"/>
          <p:cNvPicPr>
            <a:picLocks noChangeAspect="1" noChangeArrowheads="1"/>
          </p:cNvPicPr>
          <p:nvPr/>
        </p:nvPicPr>
        <p:blipFill>
          <a:blip r:embed="rId2" cstate="print"/>
          <a:srcRect l="10345" t="6897" r="10345" b="10345"/>
          <a:stretch>
            <a:fillRect/>
          </a:stretch>
        </p:blipFill>
        <p:spPr bwMode="auto">
          <a:xfrm>
            <a:off x="3714744" y="2571744"/>
            <a:ext cx="1928826" cy="1967336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428596" y="0"/>
            <a:ext cx="8501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СЕРВИСЫ ВЕБ 2.0 </a:t>
            </a:r>
          </a:p>
        </p:txBody>
      </p:sp>
      <p:grpSp>
        <p:nvGrpSpPr>
          <p:cNvPr id="2" name="Группа 2"/>
          <p:cNvGrpSpPr/>
          <p:nvPr/>
        </p:nvGrpSpPr>
        <p:grpSpPr>
          <a:xfrm>
            <a:off x="214282" y="571480"/>
            <a:ext cx="8786874" cy="6143668"/>
            <a:chOff x="214282" y="571480"/>
            <a:chExt cx="8786874" cy="6143668"/>
          </a:xfrm>
        </p:grpSpPr>
        <p:sp>
          <p:nvSpPr>
            <p:cNvPr id="20" name="Стрелка вправо с вырезом 19"/>
            <p:cNvSpPr/>
            <p:nvPr/>
          </p:nvSpPr>
          <p:spPr>
            <a:xfrm rot="19025107" flipH="1">
              <a:off x="2890848" y="4480146"/>
              <a:ext cx="608991" cy="357190"/>
            </a:xfrm>
            <a:prstGeom prst="notchedRightArrow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grpSp>
          <p:nvGrpSpPr>
            <p:cNvPr id="3" name="Группа 1"/>
            <p:cNvGrpSpPr/>
            <p:nvPr/>
          </p:nvGrpSpPr>
          <p:grpSpPr>
            <a:xfrm>
              <a:off x="214282" y="571480"/>
              <a:ext cx="8786874" cy="6143668"/>
              <a:chOff x="214282" y="571480"/>
              <a:chExt cx="8786874" cy="6143668"/>
            </a:xfrm>
          </p:grpSpPr>
          <p:sp>
            <p:nvSpPr>
              <p:cNvPr id="5" name="Овал 4">
                <a:hlinkClick r:id="rId3" action="ppaction://hlinksldjump"/>
              </p:cNvPr>
              <p:cNvSpPr/>
              <p:nvPr/>
            </p:nvSpPr>
            <p:spPr>
              <a:xfrm>
                <a:off x="475278" y="1000108"/>
                <a:ext cx="2609963" cy="150019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16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algn="ctr"/>
                <a:r>
                  <a:rPr lang="ru-RU" sz="1600" dirty="0">
                    <a:solidFill>
                      <a:schemeClr val="tx2">
                        <a:lumMod val="75000"/>
                      </a:schemeClr>
                    </a:solidFill>
                  </a:rPr>
                  <a:t>СЕРВИСЫ ДЛЯ СОЗДАНИЯ И/ИЛИ ХРАНЕНИЯ ПРЕЗЕНТАЦИЙ</a:t>
                </a:r>
              </a:p>
            </p:txBody>
          </p:sp>
          <p:sp>
            <p:nvSpPr>
              <p:cNvPr id="6" name="Овал 5">
                <a:hlinkClick r:id="rId4" action="ppaction://hlinksldjump"/>
              </p:cNvPr>
              <p:cNvSpPr/>
              <p:nvPr/>
            </p:nvSpPr>
            <p:spPr>
              <a:xfrm>
                <a:off x="475278" y="4786322"/>
                <a:ext cx="2609963" cy="150019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16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algn="ctr"/>
                <a:r>
                  <a:rPr lang="ru-RU" sz="1600" dirty="0">
                    <a:solidFill>
                      <a:schemeClr val="tx2">
                        <a:lumMod val="75000"/>
                      </a:schemeClr>
                    </a:solidFill>
                  </a:rPr>
                  <a:t>СЕРВИСЫ ДЛЯ СОЗДАНИЯ ИНТЕРАКТИВНЫХ ТЕСТОВ, ИГР, КРОССВОРДОВ</a:t>
                </a:r>
              </a:p>
              <a:p>
                <a:pPr lvl="0" algn="ctr"/>
                <a:endParaRPr lang="ru-RU" sz="16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" name="Овал 6">
                <a:hlinkClick r:id="rId5" action="ppaction://hlinksldjump"/>
              </p:cNvPr>
              <p:cNvSpPr/>
              <p:nvPr/>
            </p:nvSpPr>
            <p:spPr>
              <a:xfrm>
                <a:off x="6043198" y="4786322"/>
                <a:ext cx="2609963" cy="1500198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r>
                  <a:rPr lang="ru-RU" sz="1600" dirty="0">
                    <a:solidFill>
                      <a:schemeClr val="tx2">
                        <a:lumMod val="75000"/>
                      </a:schemeClr>
                    </a:solidFill>
                  </a:rPr>
                  <a:t>СЕРВИСЫ ДЛЯ ХРАНЕНИЯ ВИДЕО</a:t>
                </a:r>
              </a:p>
            </p:txBody>
          </p:sp>
          <p:sp>
            <p:nvSpPr>
              <p:cNvPr id="8" name="Овал 7">
                <a:hlinkClick r:id="rId6" action="ppaction://hlinksldjump"/>
              </p:cNvPr>
              <p:cNvSpPr/>
              <p:nvPr/>
            </p:nvSpPr>
            <p:spPr>
              <a:xfrm>
                <a:off x="6130197" y="1000108"/>
                <a:ext cx="2609963" cy="1500198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endParaRPr lang="ru-RU" sz="16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lvl="0" algn="ctr"/>
                <a:r>
                  <a:rPr lang="ru-RU" sz="1600" dirty="0">
                    <a:solidFill>
                      <a:schemeClr val="tx2">
                        <a:lumMod val="75000"/>
                      </a:schemeClr>
                    </a:solidFill>
                  </a:rPr>
                  <a:t>СЕРВИСЫ ДЛЯ СОЗДАНИЯ ВИРТУАЛЬНЫХ КЛАССОВ </a:t>
                </a:r>
              </a:p>
              <a:p>
                <a:pPr lvl="0" algn="ctr"/>
                <a:endParaRPr lang="ru-RU" sz="16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" name="Овал 8">
                <a:hlinkClick r:id="rId5" action="ppaction://hlinksldjump"/>
              </p:cNvPr>
              <p:cNvSpPr/>
              <p:nvPr/>
            </p:nvSpPr>
            <p:spPr>
              <a:xfrm>
                <a:off x="214282" y="2857496"/>
                <a:ext cx="2609963" cy="1500198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r>
                  <a:rPr lang="ru-RU" sz="1600" dirty="0">
                    <a:solidFill>
                      <a:schemeClr val="tx2">
                        <a:lumMod val="75000"/>
                      </a:schemeClr>
                    </a:solidFill>
                  </a:rPr>
                  <a:t>СЕРВИСЫ ДЛЯ СОЗДАНИЯ ИНТЕЛЛЕКТ-КАРТ</a:t>
                </a:r>
              </a:p>
            </p:txBody>
          </p:sp>
          <p:sp>
            <p:nvSpPr>
              <p:cNvPr id="10" name="Овал 9">
                <a:hlinkClick r:id="rId7" action="ppaction://hlinksldjump"/>
              </p:cNvPr>
              <p:cNvSpPr/>
              <p:nvPr/>
            </p:nvSpPr>
            <p:spPr>
              <a:xfrm>
                <a:off x="6391193" y="2928934"/>
                <a:ext cx="2609963" cy="1500198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r>
                  <a:rPr lang="ru-RU" sz="1600" dirty="0">
                    <a:solidFill>
                      <a:schemeClr val="tx2">
                        <a:lumMod val="75000"/>
                      </a:schemeClr>
                    </a:solidFill>
                  </a:rPr>
                  <a:t>СЕРВИСЫ ДЛЯ СОЗДАНИЯ ЗАКЛАДОК</a:t>
                </a:r>
              </a:p>
            </p:txBody>
          </p:sp>
          <p:sp>
            <p:nvSpPr>
              <p:cNvPr id="11" name="Овал 10">
                <a:hlinkClick r:id="rId3" action="ppaction://hlinksldjump"/>
              </p:cNvPr>
              <p:cNvSpPr/>
              <p:nvPr/>
            </p:nvSpPr>
            <p:spPr>
              <a:xfrm>
                <a:off x="3259238" y="5214950"/>
                <a:ext cx="2609963" cy="1500198"/>
              </a:xfrm>
              <a:prstGeom prst="ellipse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vl="0" algn="ctr"/>
                <a:r>
                  <a:rPr lang="ru-RU" sz="1600" dirty="0">
                    <a:solidFill>
                      <a:schemeClr val="tx2">
                        <a:lumMod val="75000"/>
                      </a:schemeClr>
                    </a:solidFill>
                  </a:rPr>
                  <a:t>СЕРВИСЫ ДЛЯ СОЗДАНИЯ ФОТОГРАФИЙ И СЛАЙДШОУ</a:t>
                </a:r>
              </a:p>
            </p:txBody>
          </p:sp>
          <p:sp>
            <p:nvSpPr>
              <p:cNvPr id="12" name="Овал 11">
                <a:hlinkClick r:id="rId8" action="ppaction://hlinksldjump"/>
              </p:cNvPr>
              <p:cNvSpPr/>
              <p:nvPr/>
            </p:nvSpPr>
            <p:spPr>
              <a:xfrm>
                <a:off x="3259238" y="571480"/>
                <a:ext cx="2609963" cy="1500198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>
                    <a:solidFill>
                      <a:schemeClr val="tx2">
                        <a:lumMod val="75000"/>
                      </a:schemeClr>
                    </a:solidFill>
                  </a:rPr>
                  <a:t>СЕРВИСЫ ДЛЯ ХРАНЕНИЯ ФАЙЛОВ</a:t>
                </a:r>
              </a:p>
            </p:txBody>
          </p:sp>
          <p:sp>
            <p:nvSpPr>
              <p:cNvPr id="13" name="Стрелка вправо с вырезом 12"/>
              <p:cNvSpPr/>
              <p:nvPr/>
            </p:nvSpPr>
            <p:spPr>
              <a:xfrm rot="13374893">
                <a:off x="3238842" y="2337006"/>
                <a:ext cx="608991" cy="357190"/>
              </a:xfrm>
              <a:prstGeom prst="notchedRight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  <p:sp>
            <p:nvSpPr>
              <p:cNvPr id="14" name="Стрелка вправо с вырезом 13"/>
              <p:cNvSpPr/>
              <p:nvPr/>
            </p:nvSpPr>
            <p:spPr>
              <a:xfrm rot="18774893">
                <a:off x="5540471" y="2317360"/>
                <a:ext cx="557127" cy="360074"/>
              </a:xfrm>
              <a:prstGeom prst="notchedRight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  <p:sp>
            <p:nvSpPr>
              <p:cNvPr id="16" name="Стрелка вправо с вырезом 15"/>
              <p:cNvSpPr/>
              <p:nvPr/>
            </p:nvSpPr>
            <p:spPr>
              <a:xfrm rot="5400000">
                <a:off x="4357686" y="4604544"/>
                <a:ext cx="500066" cy="434994"/>
              </a:xfrm>
              <a:prstGeom prst="notchedRight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  <p:sp>
            <p:nvSpPr>
              <p:cNvPr id="17" name="Стрелка вправо с вырезом 16"/>
              <p:cNvSpPr/>
              <p:nvPr/>
            </p:nvSpPr>
            <p:spPr>
              <a:xfrm rot="16200000">
                <a:off x="4357686" y="2175652"/>
                <a:ext cx="500066" cy="434994"/>
              </a:xfrm>
              <a:prstGeom prst="notchedRight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  <p:sp>
            <p:nvSpPr>
              <p:cNvPr id="19" name="Стрелка вправо с вырезом 18"/>
              <p:cNvSpPr/>
              <p:nvPr/>
            </p:nvSpPr>
            <p:spPr>
              <a:xfrm rot="10800000">
                <a:off x="2911243" y="3357562"/>
                <a:ext cx="608991" cy="357190"/>
              </a:xfrm>
              <a:prstGeom prst="notchedRight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  <p:sp>
            <p:nvSpPr>
              <p:cNvPr id="21" name="Стрелка вправо с вырезом 20"/>
              <p:cNvSpPr/>
              <p:nvPr/>
            </p:nvSpPr>
            <p:spPr>
              <a:xfrm rot="2574893">
                <a:off x="5848805" y="4480147"/>
                <a:ext cx="608991" cy="357190"/>
              </a:xfrm>
              <a:prstGeom prst="notchedRight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  <p:sp>
            <p:nvSpPr>
              <p:cNvPr id="22" name="Стрелка вправо с вырезом 21"/>
              <p:cNvSpPr/>
              <p:nvPr/>
            </p:nvSpPr>
            <p:spPr>
              <a:xfrm rot="10800000" flipH="1">
                <a:off x="5782202" y="3357562"/>
                <a:ext cx="608991" cy="357190"/>
              </a:xfrm>
              <a:prstGeom prst="notchedRight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  <p:pic>
            <p:nvPicPr>
              <p:cNvPr id="1026" name="Picture 2" descr="C:\Users\Ирина\Desktop\000285_698434.jpg">
                <a:hlinkClick r:id="rId5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571868" y="2571744"/>
                <a:ext cx="2085975" cy="2085975"/>
              </a:xfrm>
              <a:prstGeom prst="ellipse">
                <a:avLst/>
              </a:prstGeom>
              <a:ln w="57150" cap="rnd">
                <a:solidFill>
                  <a:srgbClr val="FFC000"/>
                </a:solidFill>
              </a:ln>
              <a:effectLst>
                <a:outerShdw blurRad="381000" dist="292100" dir="5400000" sx="-80000" sy="-18000" rotWithShape="0">
                  <a:srgbClr val="000000">
                    <a:alpha val="22000"/>
                  </a:srgbClr>
                </a:outerShdw>
              </a:effectLst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0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СЕРВИСЫ ДЛЯ ХРАНЕНИЯ ВИДЕО</a:t>
            </a:r>
          </a:p>
        </p:txBody>
      </p:sp>
      <p:sp>
        <p:nvSpPr>
          <p:cNvPr id="5" name="Стрелка вверх 4">
            <a:hlinkClick r:id="rId2" action="ppaction://hlinksldjump"/>
          </p:cNvPr>
          <p:cNvSpPr/>
          <p:nvPr/>
        </p:nvSpPr>
        <p:spPr>
          <a:xfrm>
            <a:off x="8786842" y="6357958"/>
            <a:ext cx="357158" cy="357166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http://www.openclass.ru/sites/default/files/ckeditor/79365/images/i(1)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18721" b="15757"/>
          <a:stretch>
            <a:fillRect/>
          </a:stretch>
        </p:blipFill>
        <p:spPr bwMode="auto">
          <a:xfrm>
            <a:off x="0" y="142852"/>
            <a:ext cx="2160000" cy="10001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2214546" y="357166"/>
            <a:ext cx="69294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YouTube</a:t>
            </a:r>
            <a:r>
              <a:rPr lang="ru-RU" dirty="0"/>
              <a:t> и </a:t>
            </a:r>
            <a:r>
              <a:rPr lang="en-US" dirty="0"/>
              <a:t>R</a:t>
            </a:r>
            <a:r>
              <a:rPr lang="ru-RU" dirty="0" err="1"/>
              <a:t>uTube</a:t>
            </a:r>
            <a:r>
              <a:rPr lang="ru-RU" dirty="0"/>
              <a:t> позволяет размещать, находить, просматривать видеоролики. Размещёнными на сайте видеороликами можно делиться, встраивать на сайт или </a:t>
            </a:r>
            <a:r>
              <a:rPr lang="ru-RU" dirty="0" err="1"/>
              <a:t>блог</a:t>
            </a:r>
            <a:r>
              <a:rPr lang="ru-RU" dirty="0"/>
              <a:t>, отправлять ссылки для просмотра друзьям, коллегам, ученикам. Можно создавать свои слайд-шоу и редактировать свои видео. Для загрузки на сервис подходят видео различных форматов: FLV, MP4, MOV, AVI </a:t>
            </a:r>
          </a:p>
        </p:txBody>
      </p:sp>
      <p:pic>
        <p:nvPicPr>
          <p:cNvPr id="22532" name="Picture 4" descr="http://www.openclass.ru/sites/default/files/ckeditor/271040/images/RuTub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142984"/>
            <a:ext cx="2160000" cy="10005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2286000" y="2071678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Сервис  содержит множество обучающих видеороликов, выполненных в формате </a:t>
            </a:r>
            <a:r>
              <a:rPr lang="ru-RU" dirty="0" err="1"/>
              <a:t>скринкаста</a:t>
            </a:r>
            <a:r>
              <a:rPr lang="ru-RU" dirty="0"/>
              <a:t> по </a:t>
            </a:r>
            <a:r>
              <a:rPr lang="ru-RU" b="1" dirty="0"/>
              <a:t>информационным технологиям.</a:t>
            </a:r>
            <a:r>
              <a:rPr lang="ru-RU" dirty="0"/>
              <a:t> </a:t>
            </a:r>
          </a:p>
        </p:txBody>
      </p:sp>
      <p:pic>
        <p:nvPicPr>
          <p:cNvPr id="1026" name="Picture 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t="27906" r="57832" b="59692"/>
          <a:stretch>
            <a:fillRect/>
          </a:stretch>
        </p:blipFill>
        <p:spPr bwMode="auto">
          <a:xfrm>
            <a:off x="0" y="2285992"/>
            <a:ext cx="2160000" cy="50823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285984" y="2857496"/>
            <a:ext cx="68580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Открытый образовательный портал. На сервисе : имеется школьный раздел </a:t>
            </a:r>
            <a:r>
              <a:rPr lang="ru-RU" dirty="0">
                <a:hlinkClick r:id="rId9"/>
              </a:rPr>
              <a:t>Интернет урок</a:t>
            </a:r>
            <a:r>
              <a:rPr lang="ru-RU" dirty="0"/>
              <a:t>, на котором хранится большая коллекция </a:t>
            </a:r>
            <a:r>
              <a:rPr lang="ru-RU" dirty="0" err="1"/>
              <a:t>видеоуроков</a:t>
            </a:r>
            <a:r>
              <a:rPr lang="ru-RU" dirty="0"/>
              <a:t>, вопросов к урокам отсортированная по классам и предметам. Можно присылать свои </a:t>
            </a:r>
            <a:r>
              <a:rPr lang="ru-RU" dirty="0" err="1"/>
              <a:t>видеоуроки</a:t>
            </a:r>
            <a:r>
              <a:rPr lang="ru-RU" dirty="0"/>
              <a:t> для того, чтобы специалисты портала оценив их качество разместили как вашу публикацию на сервисе . На этот сервис необходимо дополнительно регистрироваться.</a:t>
            </a:r>
          </a:p>
        </p:txBody>
      </p:sp>
      <p:pic>
        <p:nvPicPr>
          <p:cNvPr id="1028" name="Picture 4" descr="Univertv.ru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3500438"/>
            <a:ext cx="2160000" cy="8100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30" name="Picture 6">
            <a:hlinkClick r:id="rId9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4786322"/>
            <a:ext cx="2160000" cy="1728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2285984" y="4826675"/>
            <a:ext cx="68580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Образовательный портал </a:t>
            </a:r>
            <a:r>
              <a:rPr lang="ru-RU" dirty="0" err="1"/>
              <a:t>InternetUrok.ru</a:t>
            </a:r>
            <a:r>
              <a:rPr lang="ru-RU" dirty="0"/>
              <a:t> — это коллекция уроков</a:t>
            </a:r>
          </a:p>
          <a:p>
            <a:r>
              <a:rPr lang="ru-RU" dirty="0"/>
              <a:t>по основным предметам школьной программы —</a:t>
            </a:r>
            <a:br>
              <a:rPr lang="ru-RU" dirty="0"/>
            </a:br>
            <a:r>
              <a:rPr lang="ru-RU" dirty="0"/>
              <a:t>постоянно пополняемая, в открытом доступе и без рекламы. Уроки состоят из видео, конспектов, тестов и тренажёров.</a:t>
            </a:r>
          </a:p>
          <a:p>
            <a:r>
              <a:rPr lang="ru-RU" dirty="0"/>
              <a:t>Сейчас на сайте собраны все уроки </a:t>
            </a:r>
            <a:r>
              <a:rPr lang="ru-RU" dirty="0" err="1"/>
              <a:t>естественно-научного</a:t>
            </a:r>
            <a:r>
              <a:rPr lang="ru-RU" dirty="0"/>
              <a:t> цикла для 1–11 классов и приблизительно половина уроков по гуманитарным дисциплинам</a:t>
            </a:r>
            <a:r>
              <a:rPr lang="ru-RU" i="1" dirty="0"/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10" grpId="0"/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802</Words>
  <Application>Microsoft Office PowerPoint</Application>
  <PresentationFormat>Экран (4:3)</PresentationFormat>
  <Paragraphs>89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Candara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ресурсы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Уровень мотивации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Туяна Битуева</cp:lastModifiedBy>
  <cp:revision>208</cp:revision>
  <dcterms:created xsi:type="dcterms:W3CDTF">2014-01-18T04:14:50Z</dcterms:created>
  <dcterms:modified xsi:type="dcterms:W3CDTF">2022-05-11T16:13:12Z</dcterms:modified>
</cp:coreProperties>
</file>