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6" r:id="rId4"/>
    <p:sldId id="260" r:id="rId5"/>
    <p:sldId id="262" r:id="rId6"/>
    <p:sldId id="263" r:id="rId7"/>
    <p:sldId id="267" r:id="rId8"/>
    <p:sldId id="264" r:id="rId9"/>
    <p:sldId id="268" r:id="rId10"/>
    <p:sldId id="269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74" d="100"/>
          <a:sy n="74" d="100"/>
        </p:scale>
        <p:origin x="49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0142CFE3-2751-46D3-BA5A-B86665D2F98C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9B3009E9-8537-4666-925E-4B366CA45190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6968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2CFE3-2751-46D3-BA5A-B86665D2F98C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009E9-8537-4666-925E-4B366CA451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32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2CFE3-2751-46D3-BA5A-B86665D2F98C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009E9-8537-4666-925E-4B366CA45190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2885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2CFE3-2751-46D3-BA5A-B86665D2F98C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009E9-8537-4666-925E-4B366CA4519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37166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2CFE3-2751-46D3-BA5A-B86665D2F98C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009E9-8537-4666-925E-4B366CA451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5671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2CFE3-2751-46D3-BA5A-B86665D2F98C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009E9-8537-4666-925E-4B366CA4519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62397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2CFE3-2751-46D3-BA5A-B86665D2F98C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009E9-8537-4666-925E-4B366CA45190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9018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2CFE3-2751-46D3-BA5A-B86665D2F98C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009E9-8537-4666-925E-4B366CA45190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21042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2CFE3-2751-46D3-BA5A-B86665D2F98C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009E9-8537-4666-925E-4B366CA45190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243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2CFE3-2751-46D3-BA5A-B86665D2F98C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009E9-8537-4666-925E-4B366CA451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750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2CFE3-2751-46D3-BA5A-B86665D2F98C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009E9-8537-4666-925E-4B366CA45190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5754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2CFE3-2751-46D3-BA5A-B86665D2F98C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009E9-8537-4666-925E-4B366CA451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1708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2CFE3-2751-46D3-BA5A-B86665D2F98C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009E9-8537-4666-925E-4B366CA45190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3237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2CFE3-2751-46D3-BA5A-B86665D2F98C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009E9-8537-4666-925E-4B366CA45190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8110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2CFE3-2751-46D3-BA5A-B86665D2F98C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009E9-8537-4666-925E-4B366CA451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68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2CFE3-2751-46D3-BA5A-B86665D2F98C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009E9-8537-4666-925E-4B366CA45190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29609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2CFE3-2751-46D3-BA5A-B86665D2F98C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009E9-8537-4666-925E-4B366CA451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8749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142CFE3-2751-46D3-BA5A-B86665D2F98C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B3009E9-8537-4666-925E-4B366CA451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348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" t="13929" r="80"/>
          <a:stretch/>
        </p:blipFill>
        <p:spPr>
          <a:xfrm>
            <a:off x="2126273" y="1111190"/>
            <a:ext cx="7973866" cy="385835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7484" y="587970"/>
            <a:ext cx="119314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/>
              <a:t>Муниципальное казенное общеобразовательное учреждение </a:t>
            </a:r>
            <a:br>
              <a:rPr lang="ru-RU" sz="1400" b="1" dirty="0" smtClean="0"/>
            </a:br>
            <a:r>
              <a:rPr lang="ru-RU" sz="1400" b="1" dirty="0" smtClean="0"/>
              <a:t>«</a:t>
            </a:r>
            <a:r>
              <a:rPr lang="ru-RU" sz="1400" b="1" dirty="0" err="1" smtClean="0"/>
              <a:t>Долганская</a:t>
            </a:r>
            <a:r>
              <a:rPr lang="ru-RU" sz="1400" b="1" dirty="0" smtClean="0"/>
              <a:t> средняя общеобразовательная школа»  </a:t>
            </a:r>
            <a:r>
              <a:rPr lang="ru-RU" sz="1400" b="1" dirty="0" err="1" smtClean="0"/>
              <a:t>Крутихинского</a:t>
            </a:r>
            <a:r>
              <a:rPr lang="ru-RU" sz="1400" b="1" dirty="0" smtClean="0"/>
              <a:t>  района Алтайского края</a:t>
            </a:r>
            <a:endParaRPr lang="ru-RU" sz="1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4969547"/>
            <a:ext cx="12078929" cy="1249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Социальный проект</a:t>
            </a:r>
            <a:endParaRPr lang="ru-RU" sz="3200" b="1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FF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Aharoni" panose="02010803020104030203" pitchFamily="2" charset="-79"/>
              </a:rPr>
              <a:t>«К музею «Истоки» лично причастны» </a:t>
            </a:r>
            <a:endParaRPr lang="ru-RU" sz="3200" b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7941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7484" y="587970"/>
            <a:ext cx="119314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/>
              <a:t>Муниципальное казенное общеобразовательное учреждение </a:t>
            </a:r>
            <a:br>
              <a:rPr lang="ru-RU" sz="1400" b="1" dirty="0" smtClean="0"/>
            </a:br>
            <a:r>
              <a:rPr lang="ru-RU" sz="1400" b="1" dirty="0" smtClean="0"/>
              <a:t>«</a:t>
            </a:r>
            <a:r>
              <a:rPr lang="ru-RU" sz="1400" b="1" dirty="0" err="1" smtClean="0"/>
              <a:t>Долганская</a:t>
            </a:r>
            <a:r>
              <a:rPr lang="ru-RU" sz="1400" b="1" dirty="0" smtClean="0"/>
              <a:t> средняя общеобразовательная школа»  </a:t>
            </a:r>
            <a:r>
              <a:rPr lang="ru-RU" sz="1400" b="1" dirty="0" err="1" smtClean="0"/>
              <a:t>Крутихинского</a:t>
            </a:r>
            <a:r>
              <a:rPr lang="ru-RU" sz="1400" b="1" dirty="0" smtClean="0"/>
              <a:t>  района Алтайского края</a:t>
            </a:r>
            <a:endParaRPr lang="ru-RU" sz="1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543671" y="4613421"/>
            <a:ext cx="19816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Партнёры:</a:t>
            </a:r>
          </a:p>
        </p:txBody>
      </p:sp>
      <p:sp>
        <p:nvSpPr>
          <p:cNvPr id="12" name="AutoShape 5"/>
          <p:cNvSpPr>
            <a:spLocks noChangeArrowheads="1"/>
          </p:cNvSpPr>
          <p:nvPr/>
        </p:nvSpPr>
        <p:spPr bwMode="gray">
          <a:xfrm>
            <a:off x="655366" y="1259214"/>
            <a:ext cx="2601569" cy="73498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6ACB63"/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3695" y="1327527"/>
            <a:ext cx="18862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Результат: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899653" y="5496425"/>
            <a:ext cx="106630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 пусть наш музей еще совсем недавно существует, всего несколько месяцев, но для нас это священное место, ведь в нем наше прошлое, без которого нет будущего. Мы к этому причастны, и это главное.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9299" t="-900" r="-792" b="24781"/>
          <a:stretch/>
        </p:blipFill>
        <p:spPr>
          <a:xfrm>
            <a:off x="655365" y="2062507"/>
            <a:ext cx="3696999" cy="307413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491" b="20014"/>
          <a:stretch/>
        </p:blipFill>
        <p:spPr>
          <a:xfrm>
            <a:off x="7540727" y="1259214"/>
            <a:ext cx="4022008" cy="209258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97" t="645" r="20072" b="-1075"/>
          <a:stretch/>
        </p:blipFill>
        <p:spPr>
          <a:xfrm>
            <a:off x="4800600" y="1259214"/>
            <a:ext cx="2470356" cy="213607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153" t="-215" r="19367" b="430"/>
          <a:stretch/>
        </p:blipFill>
        <p:spPr>
          <a:xfrm>
            <a:off x="10013653" y="3427074"/>
            <a:ext cx="1630197" cy="199055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9510" b="861"/>
          <a:stretch/>
        </p:blipFill>
        <p:spPr>
          <a:xfrm flipV="1">
            <a:off x="7468236" y="3430598"/>
            <a:ext cx="2419854" cy="198703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5659" y="3660973"/>
            <a:ext cx="2627013" cy="1475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662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5"/>
          <p:cNvSpPr>
            <a:spLocks noChangeArrowheads="1"/>
          </p:cNvSpPr>
          <p:nvPr/>
        </p:nvSpPr>
        <p:spPr bwMode="gray">
          <a:xfrm>
            <a:off x="546162" y="1186316"/>
            <a:ext cx="3993596" cy="628112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70C652"/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Разработчик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7484" y="587970"/>
            <a:ext cx="119314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/>
              <a:t>Муниципальное казенное общеобразовательное учреждение </a:t>
            </a:r>
            <a:br>
              <a:rPr lang="ru-RU" sz="1400" b="1" dirty="0" smtClean="0"/>
            </a:br>
            <a:r>
              <a:rPr lang="ru-RU" sz="1400" b="1" dirty="0" smtClean="0"/>
              <a:t>«</a:t>
            </a:r>
            <a:r>
              <a:rPr lang="ru-RU" sz="1400" b="1" dirty="0" err="1" smtClean="0"/>
              <a:t>Долганская</a:t>
            </a:r>
            <a:r>
              <a:rPr lang="ru-RU" sz="1400" b="1" dirty="0" smtClean="0"/>
              <a:t> средняя общеобразовательная школа»  </a:t>
            </a:r>
            <a:r>
              <a:rPr lang="ru-RU" sz="1400" b="1" dirty="0" err="1" smtClean="0"/>
              <a:t>Крутихинского</a:t>
            </a:r>
            <a:r>
              <a:rPr lang="ru-RU" sz="1400" b="1" dirty="0" smtClean="0"/>
              <a:t>  района Алтайского края</a:t>
            </a:r>
            <a:endParaRPr lang="ru-RU" sz="1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539758" y="1299836"/>
            <a:ext cx="7184923" cy="401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</a:pPr>
            <a:r>
              <a:rPr lang="ru-RU" b="1" kern="50" dirty="0" smtClean="0">
                <a:effectLst/>
                <a:latin typeface="Times New Roman" panose="02020603050405020304" pitchFamily="18" charset="0"/>
                <a:ea typeface="Lucida Sans Unicode" panose="020B0602030504020204" pitchFamily="34" charset="0"/>
                <a:cs typeface="Times New Roman" panose="02020603050405020304" pitchFamily="18" charset="0"/>
              </a:rPr>
              <a:t>Инициативная группа</a:t>
            </a:r>
            <a:r>
              <a:rPr lang="ru-RU" kern="50" dirty="0" smtClean="0">
                <a:effectLst/>
                <a:latin typeface="Times New Roman" panose="02020603050405020304" pitchFamily="18" charset="0"/>
                <a:ea typeface="Lucida Sans Unicode" panose="020B0602030504020204" pitchFamily="34" charset="0"/>
                <a:cs typeface="Times New Roman" panose="02020603050405020304" pitchFamily="18" charset="0"/>
              </a:rPr>
              <a:t> </a:t>
            </a:r>
            <a:r>
              <a:rPr lang="ru-RU" b="1" kern="50" dirty="0" smtClean="0">
                <a:effectLst/>
                <a:latin typeface="Times New Roman" panose="02020603050405020304" pitchFamily="18" charset="0"/>
                <a:ea typeface="Lucida Sans Unicode" panose="020B0602030504020204" pitchFamily="34" charset="0"/>
                <a:cs typeface="Times New Roman" panose="02020603050405020304" pitchFamily="18" charset="0"/>
              </a:rPr>
              <a:t>активистов РДШ, педагоги школы</a:t>
            </a:r>
            <a:endParaRPr lang="ru-RU" sz="1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53395" y="3295171"/>
            <a:ext cx="6990734" cy="2751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20000"/>
              </a:lnSpc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Забвение своих корней - самое страшное для человека. Забыв историю семьи, школы, села, мы не сможем учесть ошибок прошлого, перенять бесценный опыт и уверенно шагать в будущее. Особенно важно понимание этой истины для подрастающего поколения. </a:t>
            </a:r>
          </a:p>
          <a:p>
            <a:pPr indent="449580" algn="just">
              <a:lnSpc>
                <a:spcPct val="12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Данный проект является одним из способов сохранения памяти о прошлом села, школы, семьи, участниках Великой Отечественной войны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0040" t="23834" r="35886" b="44724"/>
          <a:stretch/>
        </p:blipFill>
        <p:spPr>
          <a:xfrm>
            <a:off x="958646" y="3594299"/>
            <a:ext cx="2934930" cy="2153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453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7484" y="587970"/>
            <a:ext cx="119314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/>
              <a:t>Муниципальное казенное общеобразовательное учреждение </a:t>
            </a:r>
            <a:br>
              <a:rPr lang="ru-RU" sz="1400" b="1" dirty="0" smtClean="0"/>
            </a:br>
            <a:r>
              <a:rPr lang="ru-RU" sz="1400" b="1" dirty="0" smtClean="0"/>
              <a:t>«</a:t>
            </a:r>
            <a:r>
              <a:rPr lang="ru-RU" sz="1400" b="1" dirty="0" err="1" smtClean="0"/>
              <a:t>Долганская</a:t>
            </a:r>
            <a:r>
              <a:rPr lang="ru-RU" sz="1400" b="1" dirty="0" smtClean="0"/>
              <a:t> средняя общеобразовательная школа»  </a:t>
            </a:r>
            <a:r>
              <a:rPr lang="ru-RU" sz="1400" b="1" dirty="0" err="1" smtClean="0"/>
              <a:t>Крутихинского</a:t>
            </a:r>
            <a:r>
              <a:rPr lang="ru-RU" sz="1400" b="1" dirty="0" smtClean="0"/>
              <a:t>  района Алтайского края</a:t>
            </a:r>
            <a:endParaRPr lang="ru-RU" sz="1400" dirty="0"/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gray">
          <a:xfrm>
            <a:off x="703242" y="1269392"/>
            <a:ext cx="2836371" cy="72445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70C652"/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Проблема 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06526" y="1155885"/>
            <a:ext cx="6096000" cy="123110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Сохранение памяти об истории </a:t>
            </a:r>
            <a:r>
              <a:rPr lang="ru-RU" dirty="0" smtClean="0"/>
              <a:t>села</a:t>
            </a:r>
            <a:r>
              <a:rPr lang="ru-RU" dirty="0"/>
              <a:t>, жителях, их культуре и традициях, выдающихся людях, уроженцах </a:t>
            </a:r>
            <a:r>
              <a:rPr lang="ru-RU" dirty="0" err="1"/>
              <a:t>Долганка</a:t>
            </a:r>
            <a:r>
              <a:rPr lang="ru-RU" dirty="0"/>
              <a:t>, истории школы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gray">
          <a:xfrm>
            <a:off x="781489" y="2317621"/>
            <a:ext cx="1578253" cy="567186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6ACB63"/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gray">
          <a:xfrm>
            <a:off x="658908" y="3662792"/>
            <a:ext cx="1823413" cy="576064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6ACB63"/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 kern="0">
              <a:solidFill>
                <a:sysClr val="windowText" lastClr="0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31081" y="3662792"/>
            <a:ext cx="14286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26655" y="2348509"/>
            <a:ext cx="3387447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lnSpc>
                <a:spcPct val="120000"/>
              </a:lnSpc>
              <a:spcAft>
                <a:spcPts val="0"/>
              </a:spcAft>
            </a:pPr>
            <a:r>
              <a:rPr lang="ru-RU" kern="5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Lucida Sans Unicode" panose="020B0602030504020204" pitchFamily="34" charset="0"/>
                <a:cs typeface="Times New Roman" panose="02020603050405020304" pitchFamily="18" charset="0"/>
              </a:rPr>
              <a:t>сбор материалов с последующим созданием школьного музея    «Истоки»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58907" y="4342958"/>
            <a:ext cx="525519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20000"/>
              </a:lnSpc>
              <a:spcAft>
                <a:spcPts val="0"/>
              </a:spcAft>
            </a:pPr>
            <a:r>
              <a:rPr lang="ru-RU" sz="1200" dirty="0" smtClean="0">
                <a:latin typeface="Times New Roman" panose="02020603050405020304" pitchFamily="18" charset="0"/>
                <a:ea typeface="Lucida Sans Unicode" panose="020B0602030504020204" pitchFamily="34" charset="0"/>
                <a:cs typeface="Symbol" panose="05050102010706020507" pitchFamily="18" charset="2"/>
              </a:rPr>
              <a:t>- </a:t>
            </a:r>
            <a:r>
              <a:rPr lang="ru-RU" kern="5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Lucida Sans Unicode" panose="020B0602030504020204" pitchFamily="34" charset="0"/>
                <a:cs typeface="Symbol" panose="05050102010706020507" pitchFamily="18" charset="2"/>
              </a:rPr>
              <a:t>провести просветительскую работу в школе, селе;</a:t>
            </a:r>
            <a:endParaRPr lang="ru-RU" sz="1200" dirty="0" smtClean="0">
              <a:effectLst/>
              <a:latin typeface="Symbol" panose="05050102010706020507" pitchFamily="18" charset="2"/>
              <a:ea typeface="Calibri" panose="020F0502020204030204" pitchFamily="34" charset="0"/>
              <a:cs typeface="Symbol" panose="05050102010706020507" pitchFamily="18" charset="2"/>
            </a:endParaRPr>
          </a:p>
          <a:p>
            <a:pPr lvl="0" algn="just">
              <a:lnSpc>
                <a:spcPct val="120000"/>
              </a:lnSpc>
              <a:spcAft>
                <a:spcPts val="0"/>
              </a:spcAft>
            </a:pPr>
            <a:r>
              <a:rPr lang="ru-RU" kern="5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Lucida Sans Unicode" panose="020B0602030504020204" pitchFamily="34" charset="0"/>
                <a:cs typeface="Symbol" panose="05050102010706020507" pitchFamily="18" charset="2"/>
              </a:rPr>
              <a:t>- обработать и оформить собранные материалы;</a:t>
            </a:r>
            <a:endParaRPr lang="ru-RU" sz="1200" dirty="0" smtClean="0">
              <a:effectLst/>
              <a:latin typeface="Symbol" panose="05050102010706020507" pitchFamily="18" charset="2"/>
              <a:ea typeface="Calibri" panose="020F0502020204030204" pitchFamily="34" charset="0"/>
              <a:cs typeface="Symbol" panose="05050102010706020507" pitchFamily="18" charset="2"/>
            </a:endParaRPr>
          </a:p>
          <a:p>
            <a:pPr lvl="0" algn="just">
              <a:lnSpc>
                <a:spcPct val="120000"/>
              </a:lnSpc>
              <a:spcAft>
                <a:spcPts val="0"/>
              </a:spcAft>
            </a:pPr>
            <a:r>
              <a:rPr lang="ru-RU" kern="5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Lucida Sans Unicode" panose="020B0602030504020204" pitchFamily="34" charset="0"/>
                <a:cs typeface="Symbol" panose="05050102010706020507" pitchFamily="18" charset="2"/>
              </a:rPr>
              <a:t>- провести презентацию музея  для жителей села </a:t>
            </a:r>
            <a:r>
              <a:rPr lang="ru-RU" kern="5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Lucida Sans Unicode" panose="020B0602030504020204" pitchFamily="34" charset="0"/>
                <a:cs typeface="Symbol" panose="05050102010706020507" pitchFamily="18" charset="2"/>
              </a:rPr>
              <a:t>Долганка</a:t>
            </a:r>
            <a:r>
              <a:rPr lang="ru-RU" kern="5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Lucida Sans Unicode" panose="020B0602030504020204" pitchFamily="34" charset="0"/>
                <a:cs typeface="Symbol" panose="05050102010706020507" pitchFamily="18" charset="2"/>
              </a:rPr>
              <a:t> 8 мая 2018 года;</a:t>
            </a:r>
            <a:endParaRPr lang="ru-RU" sz="1200" dirty="0" smtClean="0">
              <a:effectLst/>
              <a:latin typeface="Symbol" panose="05050102010706020507" pitchFamily="18" charset="2"/>
              <a:ea typeface="Calibri" panose="020F0502020204030204" pitchFamily="34" charset="0"/>
              <a:cs typeface="Symbol" panose="05050102010706020507" pitchFamily="18" charset="2"/>
            </a:endParaRPr>
          </a:p>
          <a:p>
            <a:pPr lvl="0" algn="just">
              <a:lnSpc>
                <a:spcPct val="120000"/>
              </a:lnSpc>
              <a:spcAft>
                <a:spcPts val="0"/>
              </a:spcAft>
            </a:pPr>
            <a:r>
              <a:rPr lang="ru-RU" kern="5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Lucida Sans Unicode" panose="020B0602030504020204" pitchFamily="34" charset="0"/>
                <a:cs typeface="Symbol" panose="05050102010706020507" pitchFamily="18" charset="2"/>
              </a:rPr>
              <a:t>- проанализировать достигнутые результаты.</a:t>
            </a:r>
            <a:endParaRPr lang="ru-RU" sz="1200" dirty="0">
              <a:effectLst/>
              <a:latin typeface="Symbol" panose="05050102010706020507" pitchFamily="18" charset="2"/>
              <a:ea typeface="Calibri" panose="020F0502020204030204" pitchFamily="34" charset="0"/>
              <a:cs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680422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7484" y="587970"/>
            <a:ext cx="119314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/>
              <a:t>Муниципальное казенное общеобразовательное учреждение </a:t>
            </a:r>
            <a:br>
              <a:rPr lang="ru-RU" sz="1400" b="1" dirty="0" smtClean="0"/>
            </a:br>
            <a:r>
              <a:rPr lang="ru-RU" sz="1400" b="1" dirty="0" smtClean="0"/>
              <a:t>«</a:t>
            </a:r>
            <a:r>
              <a:rPr lang="ru-RU" sz="1400" b="1" dirty="0" err="1" smtClean="0"/>
              <a:t>Долганская</a:t>
            </a:r>
            <a:r>
              <a:rPr lang="ru-RU" sz="1400" b="1" dirty="0" smtClean="0"/>
              <a:t> средняя общеобразовательная школа»  </a:t>
            </a:r>
            <a:r>
              <a:rPr lang="ru-RU" sz="1400" b="1" dirty="0" err="1" smtClean="0"/>
              <a:t>Крутихинского</a:t>
            </a:r>
            <a:r>
              <a:rPr lang="ru-RU" sz="1400" b="1" dirty="0" smtClean="0"/>
              <a:t>  района Алтайского края</a:t>
            </a:r>
            <a:endParaRPr lang="ru-RU" sz="1400" dirty="0"/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gray">
          <a:xfrm>
            <a:off x="585255" y="1326673"/>
            <a:ext cx="3681710" cy="72445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70C652"/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Идея проекта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0590" y="1314581"/>
            <a:ext cx="6096000" cy="98488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совместная деятельность учащихся, родителей, жителей села по созданию музея 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gray">
          <a:xfrm>
            <a:off x="649429" y="2533885"/>
            <a:ext cx="3617536" cy="576064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6ACB63"/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Участники проекта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00600" y="3015945"/>
            <a:ext cx="63563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5600"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учащиеся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 их родители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педагоги, 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жители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села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gray">
          <a:xfrm>
            <a:off x="930393" y="3329469"/>
            <a:ext cx="2736304" cy="576064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6ACB63"/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 kern="0">
              <a:solidFill>
                <a:sysClr val="windowText" lastClr="0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94289" y="3251491"/>
            <a:ext cx="19816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Партнёры: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27287" y="4532645"/>
            <a:ext cx="6096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администрация 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школы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marL="285750" indent="-285750">
              <a:buFontTx/>
              <a:buChar char="-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дминистрация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Долганского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сельсовета</a:t>
            </a:r>
          </a:p>
          <a:p>
            <a:pPr marL="285750" indent="-285750">
              <a:buFontTx/>
              <a:buChar char="-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дминистрация ООО «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Алеусский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лес»</a:t>
            </a:r>
          </a:p>
          <a:p>
            <a:pPr marL="285750" indent="-285750">
              <a:buFontTx/>
              <a:buChar char="-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ермерские хозяйства села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768196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7484" y="587970"/>
            <a:ext cx="119314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/>
              <a:t>Муниципальное казенное общеобразовательное учреждение </a:t>
            </a:r>
            <a:br>
              <a:rPr lang="ru-RU" sz="1400" b="1" dirty="0" smtClean="0"/>
            </a:br>
            <a:r>
              <a:rPr lang="ru-RU" sz="1400" b="1" dirty="0" smtClean="0"/>
              <a:t>«</a:t>
            </a:r>
            <a:r>
              <a:rPr lang="ru-RU" sz="1400" b="1" dirty="0" err="1" smtClean="0"/>
              <a:t>Долганская</a:t>
            </a:r>
            <a:r>
              <a:rPr lang="ru-RU" sz="1400" b="1" dirty="0" smtClean="0"/>
              <a:t> средняя общеобразовательная школа»  </a:t>
            </a:r>
            <a:r>
              <a:rPr lang="ru-RU" sz="1400" b="1" dirty="0" err="1" smtClean="0"/>
              <a:t>Крутихинского</a:t>
            </a:r>
            <a:r>
              <a:rPr lang="ru-RU" sz="1400" b="1" dirty="0" smtClean="0"/>
              <a:t>  района Алтайского края</a:t>
            </a:r>
            <a:endParaRPr lang="ru-RU" sz="1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543671" y="4613421"/>
            <a:ext cx="19816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Партнёры:</a:t>
            </a:r>
          </a:p>
        </p:txBody>
      </p:sp>
      <p:sp>
        <p:nvSpPr>
          <p:cNvPr id="12" name="AutoShape 5"/>
          <p:cNvSpPr>
            <a:spLocks noChangeArrowheads="1"/>
          </p:cNvSpPr>
          <p:nvPr/>
        </p:nvSpPr>
        <p:spPr bwMode="gray">
          <a:xfrm>
            <a:off x="559502" y="1323785"/>
            <a:ext cx="5256584" cy="576064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6ACB63"/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1510" y="1335944"/>
            <a:ext cx="51845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Ожидаемые конечные результаты:</a:t>
            </a:r>
            <a:endParaRPr lang="ru-RU" sz="2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631510" y="2031939"/>
            <a:ext cx="6096000" cy="241912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>
              <a:lnSpc>
                <a:spcPct val="120000"/>
              </a:lnSpc>
              <a:spcAft>
                <a:spcPts val="0"/>
              </a:spcAft>
              <a:tabLst>
                <a:tab pos="685800" algn="l"/>
              </a:tabLst>
            </a:pPr>
            <a:r>
              <a:rPr lang="ru-RU" kern="5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Lucida Sans Unicode" panose="020B0602030504020204" pitchFamily="34" charset="0"/>
                <a:cs typeface="Wingdings" panose="05000000000000000000" pitchFamily="2" charset="2"/>
              </a:rPr>
              <a:t>- создание архива об истории села и школы; </a:t>
            </a:r>
            <a:endParaRPr lang="ru-RU" sz="1200" dirty="0" smtClean="0">
              <a:effectLst/>
              <a:latin typeface="Symbol" panose="05050102010706020507" pitchFamily="18" charset="2"/>
              <a:ea typeface="Calibri" panose="020F0502020204030204" pitchFamily="34" charset="0"/>
              <a:cs typeface="Wingdings" panose="05000000000000000000" pitchFamily="2" charset="2"/>
            </a:endParaRPr>
          </a:p>
          <a:p>
            <a:pPr lvl="0" algn="just">
              <a:lnSpc>
                <a:spcPct val="120000"/>
              </a:lnSpc>
              <a:spcAft>
                <a:spcPts val="0"/>
              </a:spcAft>
              <a:tabLst>
                <a:tab pos="685800" algn="l"/>
              </a:tabLst>
            </a:pPr>
            <a:r>
              <a:rPr lang="ru-RU" kern="5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Lucida Sans Unicode" panose="020B0602030504020204" pitchFamily="34" charset="0"/>
                <a:cs typeface="Symbol" panose="05050102010706020507" pitchFamily="18" charset="2"/>
              </a:rPr>
              <a:t>- привлечение всех классных коллективов к участию в работе с документами и экспонатами на базе музея МКОУ «</a:t>
            </a:r>
            <a:r>
              <a:rPr lang="ru-RU" kern="5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Lucida Sans Unicode" panose="020B0602030504020204" pitchFamily="34" charset="0"/>
                <a:cs typeface="Symbol" panose="05050102010706020507" pitchFamily="18" charset="2"/>
              </a:rPr>
              <a:t>Долганская</a:t>
            </a:r>
            <a:r>
              <a:rPr lang="ru-RU" kern="5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Lucida Sans Unicode" panose="020B0602030504020204" pitchFamily="34" charset="0"/>
                <a:cs typeface="Symbol" panose="05050102010706020507" pitchFamily="18" charset="2"/>
              </a:rPr>
              <a:t> СОШ»;</a:t>
            </a:r>
            <a:endParaRPr lang="ru-RU" sz="1200" dirty="0" smtClean="0">
              <a:effectLst/>
              <a:latin typeface="Symbol" panose="05050102010706020507" pitchFamily="18" charset="2"/>
              <a:ea typeface="Calibri" panose="020F0502020204030204" pitchFamily="34" charset="0"/>
              <a:cs typeface="Symbol" panose="05050102010706020507" pitchFamily="18" charset="2"/>
            </a:endParaRPr>
          </a:p>
          <a:p>
            <a:pPr lvl="0" algn="just">
              <a:lnSpc>
                <a:spcPct val="120000"/>
              </a:lnSpc>
              <a:spcAft>
                <a:spcPts val="0"/>
              </a:spcAft>
              <a:tabLst>
                <a:tab pos="685800" algn="l"/>
              </a:tabLst>
            </a:pPr>
            <a:r>
              <a:rPr lang="ru-RU" kern="50" dirty="0" smtClean="0">
                <a:effectLst/>
                <a:latin typeface="Times New Roman" panose="02020603050405020304" pitchFamily="18" charset="0"/>
                <a:ea typeface="Lucida Sans Unicode" panose="020B0602030504020204" pitchFamily="34" charset="0"/>
                <a:cs typeface="Symbol" panose="05050102010706020507" pitchFamily="18" charset="2"/>
              </a:rPr>
              <a:t>- создание музея «Наши истоки»</a:t>
            </a:r>
            <a:endParaRPr lang="ru-RU" sz="1200" dirty="0" smtClean="0">
              <a:effectLst/>
              <a:latin typeface="Symbol" panose="05050102010706020507" pitchFamily="18" charset="2"/>
              <a:ea typeface="Calibri" panose="020F0502020204030204" pitchFamily="34" charset="0"/>
              <a:cs typeface="Symbol" panose="05050102010706020507" pitchFamily="18" charset="2"/>
            </a:endParaRPr>
          </a:p>
          <a:p>
            <a:pPr lvl="0" algn="just">
              <a:lnSpc>
                <a:spcPct val="120000"/>
              </a:lnSpc>
              <a:spcAft>
                <a:spcPts val="0"/>
              </a:spcAft>
              <a:tabLst>
                <a:tab pos="685800" algn="l"/>
              </a:tabLst>
            </a:pPr>
            <a:r>
              <a:rPr lang="ru-RU" kern="50" dirty="0" smtClean="0">
                <a:effectLst/>
                <a:latin typeface="Times New Roman" panose="02020603050405020304" pitchFamily="18" charset="0"/>
                <a:ea typeface="Lucida Sans Unicode" panose="020B0602030504020204" pitchFamily="34" charset="0"/>
                <a:cs typeface="Symbol" panose="05050102010706020507" pitchFamily="18" charset="2"/>
              </a:rPr>
              <a:t>- использование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Symbol" panose="05050102010706020507" pitchFamily="18" charset="2"/>
              </a:rPr>
              <a:t>музея в воспитании и образовании учащихся школы, молодежи села</a:t>
            </a:r>
            <a:endParaRPr lang="ru-RU" sz="1200" dirty="0">
              <a:effectLst/>
              <a:latin typeface="Symbol" panose="05050102010706020507" pitchFamily="18" charset="2"/>
              <a:ea typeface="Calibri" panose="020F0502020204030204" pitchFamily="34" charset="0"/>
              <a:cs typeface="Symbol" panose="05050102010706020507" pitchFamily="18" charset="2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91717" y="1306344"/>
            <a:ext cx="2705548" cy="151764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246" y="4451063"/>
            <a:ext cx="2701121" cy="1517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191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7484" y="587970"/>
            <a:ext cx="119314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/>
              <a:t>Муниципальное казенное общеобразовательное учреждение </a:t>
            </a:r>
            <a:br>
              <a:rPr lang="ru-RU" sz="1400" b="1" dirty="0" smtClean="0"/>
            </a:br>
            <a:r>
              <a:rPr lang="ru-RU" sz="1400" b="1" dirty="0" smtClean="0"/>
              <a:t>«</a:t>
            </a:r>
            <a:r>
              <a:rPr lang="ru-RU" sz="1400" b="1" dirty="0" err="1" smtClean="0"/>
              <a:t>Долганская</a:t>
            </a:r>
            <a:r>
              <a:rPr lang="ru-RU" sz="1400" b="1" dirty="0" smtClean="0"/>
              <a:t> средняя общеобразовательная школа»  </a:t>
            </a:r>
            <a:r>
              <a:rPr lang="ru-RU" sz="1400" b="1" dirty="0" err="1" smtClean="0"/>
              <a:t>Крутихинского</a:t>
            </a:r>
            <a:r>
              <a:rPr lang="ru-RU" sz="1400" b="1" dirty="0" smtClean="0"/>
              <a:t>  района Алтайского края</a:t>
            </a:r>
            <a:endParaRPr lang="ru-RU" sz="1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543671" y="4613421"/>
            <a:ext cx="19816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Партнёры:</a:t>
            </a:r>
          </a:p>
        </p:txBody>
      </p:sp>
      <p:sp>
        <p:nvSpPr>
          <p:cNvPr id="12" name="AutoShape 5"/>
          <p:cNvSpPr>
            <a:spLocks noChangeArrowheads="1"/>
          </p:cNvSpPr>
          <p:nvPr/>
        </p:nvSpPr>
        <p:spPr bwMode="gray">
          <a:xfrm>
            <a:off x="537378" y="1352579"/>
            <a:ext cx="6350118" cy="73498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6ACB63"/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9490" y="1458184"/>
            <a:ext cx="59258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Показатели результативности проекта: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537378" y="2106510"/>
            <a:ext cx="655272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повышение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интереса участников проекта к истории села, школы;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удовлетворенность участников проекта достигнутыми результатами;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повышение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мотивации, готовности участвовать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пополнении фондов музея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38652" y="1540989"/>
            <a:ext cx="3195483" cy="179246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92188" y="3679145"/>
            <a:ext cx="2594708" cy="1457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381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7484" y="587970"/>
            <a:ext cx="119314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/>
              <a:t>Муниципальное казенное общеобразовательное учреждение </a:t>
            </a:r>
            <a:br>
              <a:rPr lang="ru-RU" sz="1400" b="1" dirty="0" smtClean="0"/>
            </a:br>
            <a:r>
              <a:rPr lang="ru-RU" sz="1400" b="1" dirty="0" smtClean="0"/>
              <a:t>«</a:t>
            </a:r>
            <a:r>
              <a:rPr lang="ru-RU" sz="1400" b="1" dirty="0" err="1" smtClean="0"/>
              <a:t>Долганская</a:t>
            </a:r>
            <a:r>
              <a:rPr lang="ru-RU" sz="1400" b="1" dirty="0" smtClean="0"/>
              <a:t> средняя общеобразовательная школа»  </a:t>
            </a:r>
            <a:r>
              <a:rPr lang="ru-RU" sz="1400" b="1" dirty="0" err="1" smtClean="0"/>
              <a:t>Крутихинского</a:t>
            </a:r>
            <a:r>
              <a:rPr lang="ru-RU" sz="1400" b="1" dirty="0" smtClean="0"/>
              <a:t>  района Алтайского края</a:t>
            </a:r>
            <a:endParaRPr lang="ru-RU" sz="1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543671" y="4613421"/>
            <a:ext cx="19816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Партнёры:</a:t>
            </a:r>
          </a:p>
        </p:txBody>
      </p:sp>
      <p:sp>
        <p:nvSpPr>
          <p:cNvPr id="12" name="AutoShape 5"/>
          <p:cNvSpPr>
            <a:spLocks noChangeArrowheads="1"/>
          </p:cNvSpPr>
          <p:nvPr/>
        </p:nvSpPr>
        <p:spPr bwMode="gray">
          <a:xfrm>
            <a:off x="663677" y="1203282"/>
            <a:ext cx="5058698" cy="73498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6ACB63"/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4621" y="1285231"/>
            <a:ext cx="59258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Перечень основных мероприятий: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401163" y="1850132"/>
            <a:ext cx="772519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 smtClean="0"/>
              <a:t>- поисковая </a:t>
            </a:r>
            <a:r>
              <a:rPr lang="ru-RU" dirty="0"/>
              <a:t>работа, систематизация </a:t>
            </a:r>
            <a:r>
              <a:rPr lang="ru-RU" dirty="0" smtClean="0"/>
              <a:t>и обработка информации,</a:t>
            </a:r>
            <a:endParaRPr lang="ru-RU" dirty="0"/>
          </a:p>
          <a:p>
            <a:pPr lvl="0"/>
            <a:r>
              <a:rPr lang="ru-RU" dirty="0" smtClean="0"/>
              <a:t>- встречи</a:t>
            </a:r>
            <a:r>
              <a:rPr lang="ru-RU" dirty="0"/>
              <a:t>, открытые уроки с выдающимися людьми, уроженцами с. </a:t>
            </a:r>
            <a:r>
              <a:rPr lang="ru-RU" dirty="0" err="1" smtClean="0"/>
              <a:t>Долганка</a:t>
            </a:r>
            <a:r>
              <a:rPr lang="ru-RU" dirty="0" smtClean="0"/>
              <a:t>,</a:t>
            </a:r>
          </a:p>
          <a:p>
            <a:pPr lvl="0"/>
            <a:r>
              <a:rPr lang="ru-RU" dirty="0" smtClean="0"/>
              <a:t>- подготовка </a:t>
            </a:r>
            <a:r>
              <a:rPr lang="ru-RU" dirty="0"/>
              <a:t>помещения для </a:t>
            </a:r>
            <a:r>
              <a:rPr lang="ru-RU" dirty="0" smtClean="0"/>
              <a:t>музея, покупка </a:t>
            </a:r>
            <a:r>
              <a:rPr lang="ru-RU" dirty="0"/>
              <a:t>необходимых </a:t>
            </a:r>
            <a:r>
              <a:rPr lang="ru-RU" dirty="0" smtClean="0"/>
              <a:t>материалов, оформление</a:t>
            </a:r>
            <a:r>
              <a:rPr lang="ru-RU" dirty="0"/>
              <a:t>, размещение информационных стендов, </a:t>
            </a:r>
            <a:r>
              <a:rPr lang="ru-RU" dirty="0" smtClean="0"/>
              <a:t>экспозиций,</a:t>
            </a:r>
            <a:endParaRPr lang="ru-RU" dirty="0"/>
          </a:p>
          <a:p>
            <a:pPr lvl="0"/>
            <a:r>
              <a:rPr lang="ru-RU" dirty="0" smtClean="0"/>
              <a:t>- проведение </a:t>
            </a:r>
            <a:r>
              <a:rPr lang="ru-RU" dirty="0"/>
              <a:t>торжественного открытия музея «Наши истоки», тематических экскурсий для школы и жителей села, </a:t>
            </a:r>
          </a:p>
          <a:p>
            <a:pPr lvl="0"/>
            <a:r>
              <a:rPr lang="ru-RU" dirty="0" smtClean="0"/>
              <a:t>- информирование </a:t>
            </a:r>
            <a:r>
              <a:rPr lang="ru-RU" dirty="0"/>
              <a:t>о результатах проекта представителей районной газеты «Обская Новь», участников различных конференций, семинаров</a:t>
            </a:r>
          </a:p>
          <a:p>
            <a:pPr lvl="0"/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54032" y="1108977"/>
            <a:ext cx="2908178" cy="165857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1110" y="4439657"/>
            <a:ext cx="2992193" cy="168077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618" r="504"/>
          <a:stretch/>
        </p:blipFill>
        <p:spPr>
          <a:xfrm>
            <a:off x="784621" y="4270599"/>
            <a:ext cx="3569110" cy="1732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52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7484" y="587970"/>
            <a:ext cx="119314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/>
              <a:t>Муниципальное казенное общеобразовательное учреждение </a:t>
            </a:r>
            <a:br>
              <a:rPr lang="ru-RU" sz="1400" b="1" dirty="0" smtClean="0"/>
            </a:br>
            <a:r>
              <a:rPr lang="ru-RU" sz="1400" b="1" dirty="0" smtClean="0"/>
              <a:t>«</a:t>
            </a:r>
            <a:r>
              <a:rPr lang="ru-RU" sz="1400" b="1" dirty="0" err="1" smtClean="0"/>
              <a:t>Долганская</a:t>
            </a:r>
            <a:r>
              <a:rPr lang="ru-RU" sz="1400" b="1" dirty="0" smtClean="0"/>
              <a:t> средняя общеобразовательная школа»  </a:t>
            </a:r>
            <a:r>
              <a:rPr lang="ru-RU" sz="1400" b="1" dirty="0" err="1" smtClean="0"/>
              <a:t>Крутихинского</a:t>
            </a:r>
            <a:r>
              <a:rPr lang="ru-RU" sz="1400" b="1" dirty="0" smtClean="0"/>
              <a:t>  района Алтайского края</a:t>
            </a:r>
            <a:endParaRPr lang="ru-RU" sz="1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543671" y="4613421"/>
            <a:ext cx="19816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Партнёры:</a:t>
            </a:r>
          </a:p>
        </p:txBody>
      </p:sp>
      <p:sp>
        <p:nvSpPr>
          <p:cNvPr id="12" name="AutoShape 5"/>
          <p:cNvSpPr>
            <a:spLocks noChangeArrowheads="1"/>
          </p:cNvSpPr>
          <p:nvPr/>
        </p:nvSpPr>
        <p:spPr bwMode="gray">
          <a:xfrm>
            <a:off x="569583" y="1248972"/>
            <a:ext cx="3309243" cy="73498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6ACB63"/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2420" y="1273670"/>
            <a:ext cx="59258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Апробация проекта: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103459" y="3674702"/>
            <a:ext cx="838076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31813"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indent="531813" algn="just"/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indent="531813"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9903" y="2289708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Журналисты проекта обратились к администрации школы с просьбой выделить помещение, оказать финансовую помощь.</a:t>
            </a:r>
          </a:p>
          <a:p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Побеседовали с главой сельсовета, разместили информацию о создании музея, призыв к сотрудничеству на сайте школы, в социальных сетях, разнесли разработанные оформителями листовки по домам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293840" y="5492677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Поисковики систематизировали материалы, собранные краеведческим кружком «Наши истоки», данные школьного архива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885989" y="1142522"/>
            <a:ext cx="3797921" cy="108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Социологи провели опрос жителей села, учеников и учителей школы, всего 250 человек. Результат:  89% за создание музея на базе школы.</a:t>
            </a:r>
            <a:endParaRPr lang="ru-RU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4136" y="4427718"/>
            <a:ext cx="1758211" cy="127830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592" b="22151"/>
          <a:stretch/>
        </p:blipFill>
        <p:spPr>
          <a:xfrm>
            <a:off x="7728806" y="2790705"/>
            <a:ext cx="1649679" cy="1294474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23585" y="2785484"/>
            <a:ext cx="1702296" cy="1276722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3910" y="1142522"/>
            <a:ext cx="3937819" cy="1565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019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7484" y="587970"/>
            <a:ext cx="119314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/>
              <a:t>Муниципальное казенное общеобразовательное учреждение </a:t>
            </a:r>
            <a:br>
              <a:rPr lang="ru-RU" sz="1400" b="1" dirty="0" smtClean="0"/>
            </a:br>
            <a:r>
              <a:rPr lang="ru-RU" sz="1400" b="1" dirty="0" smtClean="0"/>
              <a:t>«</a:t>
            </a:r>
            <a:r>
              <a:rPr lang="ru-RU" sz="1400" b="1" dirty="0" err="1" smtClean="0"/>
              <a:t>Долганская</a:t>
            </a:r>
            <a:r>
              <a:rPr lang="ru-RU" sz="1400" b="1" dirty="0" smtClean="0"/>
              <a:t> средняя общеобразовательная школа»  </a:t>
            </a:r>
            <a:r>
              <a:rPr lang="ru-RU" sz="1400" b="1" dirty="0" err="1" smtClean="0"/>
              <a:t>Крутихинского</a:t>
            </a:r>
            <a:r>
              <a:rPr lang="ru-RU" sz="1400" b="1" dirty="0" smtClean="0"/>
              <a:t>  района Алтайского края</a:t>
            </a:r>
            <a:endParaRPr lang="ru-RU" sz="1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543671" y="4613421"/>
            <a:ext cx="19816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Партнёры:</a:t>
            </a:r>
          </a:p>
        </p:txBody>
      </p:sp>
      <p:sp>
        <p:nvSpPr>
          <p:cNvPr id="12" name="AutoShape 5"/>
          <p:cNvSpPr>
            <a:spLocks noChangeArrowheads="1"/>
          </p:cNvSpPr>
          <p:nvPr/>
        </p:nvSpPr>
        <p:spPr bwMode="gray">
          <a:xfrm>
            <a:off x="507882" y="1281740"/>
            <a:ext cx="3356195" cy="73498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6ACB63"/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0377" y="1343427"/>
            <a:ext cx="3123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Апробация проекта: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61932" y="2151549"/>
            <a:ext cx="4488425" cy="30839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lnSpc>
                <a:spcPct val="120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Все члены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микрогрупп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красили пол, потолок, белили стены. Готовили, реставрировали экспонаты выставок. Папы учеников помогли наладить освещение, прикрутили информационные стенды. Инициативная группа разработала сценарий торжественного открытия и план проведения экскурсий для первых посетителей.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64085" y="1111190"/>
            <a:ext cx="3378568" cy="189783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30875" y="3110332"/>
            <a:ext cx="3044987" cy="171045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6633" y="1113255"/>
            <a:ext cx="3299802" cy="185359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2324" y="3009028"/>
            <a:ext cx="2992844" cy="168116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2079" y="4482033"/>
            <a:ext cx="3008711" cy="1690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339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211</TotalTime>
  <Words>583</Words>
  <Application>Microsoft Office PowerPoint</Application>
  <PresentationFormat>Широкоэкранный</PresentationFormat>
  <Paragraphs>67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20" baseType="lpstr">
      <vt:lpstr>Aharoni</vt:lpstr>
      <vt:lpstr>Arial</vt:lpstr>
      <vt:lpstr>Calibri</vt:lpstr>
      <vt:lpstr>Garamond</vt:lpstr>
      <vt:lpstr>Lucida Sans Unicode</vt:lpstr>
      <vt:lpstr>Monotype Corsiva</vt:lpstr>
      <vt:lpstr>Symbol</vt:lpstr>
      <vt:lpstr>Times New Roman</vt:lpstr>
      <vt:lpstr>Wingdings</vt:lpstr>
      <vt:lpstr>Натуральные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казенное общеобразовательное учреждение  «Долганская средняя общеобразовательная школа»  Крутихинского  района Алтайского края</dc:title>
  <dc:creator>История</dc:creator>
  <cp:lastModifiedBy>История</cp:lastModifiedBy>
  <cp:revision>21</cp:revision>
  <dcterms:created xsi:type="dcterms:W3CDTF">2018-10-17T11:57:58Z</dcterms:created>
  <dcterms:modified xsi:type="dcterms:W3CDTF">2022-05-11T03:09:41Z</dcterms:modified>
</cp:coreProperties>
</file>