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3"/>
  </p:notesMasterIdLst>
  <p:handoutMasterIdLst>
    <p:handoutMasterId r:id="rId24"/>
  </p:handoutMasterIdLst>
  <p:sldIdLst>
    <p:sldId id="257" r:id="rId5"/>
    <p:sldId id="268" r:id="rId6"/>
    <p:sldId id="267" r:id="rId7"/>
    <p:sldId id="269" r:id="rId8"/>
    <p:sldId id="270" r:id="rId9"/>
    <p:sldId id="259" r:id="rId10"/>
    <p:sldId id="261" r:id="rId11"/>
    <p:sldId id="262" r:id="rId12"/>
    <p:sldId id="263" r:id="rId13"/>
    <p:sldId id="271" r:id="rId14"/>
    <p:sldId id="278" r:id="rId15"/>
    <p:sldId id="274" r:id="rId16"/>
    <p:sldId id="265" r:id="rId17"/>
    <p:sldId id="272" r:id="rId18"/>
    <p:sldId id="273" r:id="rId19"/>
    <p:sldId id="275" r:id="rId20"/>
    <p:sldId id="276" r:id="rId21"/>
    <p:sldId id="277" r:id="rId2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EBA5BD7-F043-4D1B-AA17-CD412FC534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2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034" y="685800"/>
            <a:ext cx="7998916" cy="2971801"/>
          </a:xfrm>
        </p:spPr>
        <p:txBody>
          <a:bodyPr anchor="b">
            <a:normAutofit/>
          </a:bodyPr>
          <a:lstStyle>
            <a:lvl1pPr algn="l">
              <a:defRPr sz="4799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034" y="3843868"/>
            <a:ext cx="6399133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0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5869" y="8467"/>
            <a:ext cx="3809008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6580" y="91546"/>
            <a:ext cx="607907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3941" y="228600"/>
            <a:ext cx="495171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3927" y="32279"/>
            <a:ext cx="4851725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3383" y="609602"/>
            <a:ext cx="4342268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1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621" y="533400"/>
            <a:ext cx="10815995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164" y="3843867"/>
            <a:ext cx="8302047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1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35" y="685800"/>
            <a:ext cx="10055781" cy="2743200"/>
          </a:xfrm>
        </p:spPr>
        <p:txBody>
          <a:bodyPr anchor="ctr">
            <a:normAutofit/>
          </a:bodyPr>
          <a:lstStyle>
            <a:lvl1pPr algn="l">
              <a:defRPr sz="3199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4" y="4114800"/>
            <a:ext cx="8533765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229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4" y="685800"/>
            <a:ext cx="9141620" cy="2743200"/>
          </a:xfrm>
        </p:spPr>
        <p:txBody>
          <a:bodyPr anchor="ctr">
            <a:normAutofit/>
          </a:bodyPr>
          <a:lstStyle>
            <a:lvl1pPr algn="l">
              <a:defRPr sz="3199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5835" y="3429000"/>
            <a:ext cx="853217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5" y="4301068"/>
            <a:ext cx="8532178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19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674" y="812222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2734" y="276860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8819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34" y="3429000"/>
            <a:ext cx="8532178" cy="1697400"/>
          </a:xfrm>
        </p:spPr>
        <p:txBody>
          <a:bodyPr anchor="b">
            <a:normAutofit/>
          </a:bodyPr>
          <a:lstStyle>
            <a:lvl1pPr algn="l">
              <a:defRPr sz="3199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3" y="5132981"/>
            <a:ext cx="8533767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9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995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6" y="685800"/>
            <a:ext cx="9141619" cy="2743200"/>
          </a:xfrm>
        </p:spPr>
        <p:txBody>
          <a:bodyPr anchor="ctr">
            <a:normAutofit/>
          </a:bodyPr>
          <a:lstStyle>
            <a:lvl1pPr algn="l">
              <a:defRPr sz="3199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035" y="3928534"/>
            <a:ext cx="8532178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399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4" y="4978400"/>
            <a:ext cx="8532178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674" y="812222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2734" y="276860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6815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35" y="685800"/>
            <a:ext cx="10055781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034" y="3928534"/>
            <a:ext cx="853217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399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4" y="4766733"/>
            <a:ext cx="8532178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077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1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2950" y="685800"/>
            <a:ext cx="2056864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621" y="685800"/>
            <a:ext cx="7821163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10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1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34" y="2006600"/>
            <a:ext cx="8532178" cy="2281600"/>
          </a:xfrm>
        </p:spPr>
        <p:txBody>
          <a:bodyPr anchor="b">
            <a:normAutofit/>
          </a:bodyPr>
          <a:lstStyle>
            <a:lvl1pPr algn="l">
              <a:defRPr sz="3599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5" y="4495800"/>
            <a:ext cx="8532178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bg2">
                    <a:lumMod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28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033" y="685801"/>
            <a:ext cx="4936369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6621" y="685801"/>
            <a:ext cx="4933194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20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827" y="685800"/>
            <a:ext cx="4648576" cy="576262"/>
          </a:xfrm>
        </p:spPr>
        <p:txBody>
          <a:bodyPr anchor="b">
            <a:noAutofit/>
          </a:bodyPr>
          <a:lstStyle>
            <a:lvl1pPr marL="0" indent="0">
              <a:buNone/>
              <a:defRPr sz="27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033" y="1270529"/>
            <a:ext cx="4936369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7483" y="685800"/>
            <a:ext cx="4663919" cy="576262"/>
          </a:xfrm>
        </p:spPr>
        <p:txBody>
          <a:bodyPr anchor="b">
            <a:noAutofit/>
          </a:bodyPr>
          <a:lstStyle>
            <a:lvl1pPr marL="0" indent="0">
              <a:buNone/>
              <a:defRPr sz="27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5033" y="1262062"/>
            <a:ext cx="4927904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19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34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4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3167" y="685800"/>
            <a:ext cx="3656648" cy="1371600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034" y="685800"/>
            <a:ext cx="5942053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3167" y="2209800"/>
            <a:ext cx="3656648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8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1582" y="1447800"/>
            <a:ext cx="6018232" cy="1143000"/>
          </a:xfrm>
        </p:spPr>
        <p:txBody>
          <a:bodyPr anchor="b">
            <a:normAutofit/>
          </a:bodyPr>
          <a:lstStyle>
            <a:lvl1pPr algn="l">
              <a:defRPr sz="2799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8754" y="914400"/>
            <a:ext cx="3280120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1582" y="2777067"/>
            <a:ext cx="6019820" cy="2048933"/>
          </a:xfrm>
        </p:spPr>
        <p:txBody>
          <a:bodyPr anchor="t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01.08.2016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71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4572" y="2963334"/>
            <a:ext cx="2981081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034" y="4487333"/>
            <a:ext cx="8532178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34" y="685801"/>
            <a:ext cx="8532178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1833" y="6172201"/>
            <a:ext cx="159978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r>
              <a:rPr lang="en-US"/>
              <a:t>01.08.2016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034" y="6172201"/>
            <a:ext cx="7541835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0502" y="5578476"/>
            <a:ext cx="1141948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199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C014DD1E-5D91-48A3-AD6D-45FBA98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77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063" rtl="0" eaLnBrk="1" latinLnBrk="0" hangingPunct="1">
        <a:spcBef>
          <a:spcPct val="0"/>
        </a:spcBef>
        <a:buNone/>
        <a:defRPr sz="3599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664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99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799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199790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2587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999650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034" y="685800"/>
            <a:ext cx="11027002" cy="2971801"/>
          </a:xfrm>
        </p:spPr>
        <p:txBody>
          <a:bodyPr rtlCol="0"/>
          <a:lstStyle/>
          <a:p>
            <a:pPr algn="ctr" rtl="0"/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– это </a:t>
            </a:r>
            <a:b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волшебная вселенная</a:t>
            </a:r>
            <a:r>
              <a:rPr lang="ru-RU" b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!</a:t>
            </a:r>
            <a:endParaRPr lang="ru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85900" y="3429000"/>
            <a:ext cx="8735325" cy="1752600"/>
          </a:xfrm>
        </p:spPr>
        <p:txBody>
          <a:bodyPr rtlCol="0">
            <a:normAutofit lnSpcReduction="10000"/>
          </a:bodyPr>
          <a:lstStyle/>
          <a:p>
            <a:pPr algn="r" rtl="0"/>
            <a:endParaRPr lang="ru" dirty="0">
              <a:solidFill>
                <a:schemeClr val="tx1"/>
              </a:solidFill>
            </a:endParaRPr>
          </a:p>
          <a:p>
            <a:pPr algn="r" rtl="0"/>
            <a:endParaRPr lang="ru" dirty="0">
              <a:solidFill>
                <a:schemeClr val="tx1"/>
              </a:solidFill>
            </a:endParaRPr>
          </a:p>
          <a:p>
            <a:pPr algn="r" rtl="0"/>
            <a:endParaRPr lang="ru" dirty="0">
              <a:solidFill>
                <a:schemeClr val="bg1"/>
              </a:solidFill>
            </a:endParaRPr>
          </a:p>
          <a:p>
            <a:pPr algn="r" rtl="0"/>
            <a:r>
              <a:rPr lang="ru" dirty="0">
                <a:solidFill>
                  <a:schemeClr val="bg1"/>
                </a:solidFill>
              </a:rPr>
              <a:t>Выполнила Золотарева К.С.</a:t>
            </a:r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10306922" cy="1080120"/>
          </a:xfrm>
        </p:spPr>
        <p:txBody>
          <a:bodyPr rtlCol="0">
            <a:normAutofit fontScale="90000"/>
          </a:bodyPr>
          <a:lstStyle/>
          <a:p>
            <a:pPr algn="l"/>
            <a:r>
              <a:rPr lang="ru-RU" sz="27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система – это объединение планет и их спутников – вращающихся вокруг самой яркой звезды – солнца. Планет всего девять, все они разные.</a:t>
            </a:r>
            <a:endParaRPr lang="ru-RU" sz="2700" i="0" cap="none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65E5291-C6DF-9262-5399-3EA502646B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583" y="1484784"/>
            <a:ext cx="7831412" cy="4971759"/>
          </a:xfrm>
        </p:spPr>
      </p:pic>
    </p:spTree>
    <p:extLst>
      <p:ext uri="{BB962C8B-B14F-4D97-AF65-F5344CB8AC3E}">
        <p14:creationId xmlns:p14="http://schemas.microsoft.com/office/powerpoint/2010/main" val="23190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43B37B-83A3-2BCB-648E-6344E67BC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924" y="260648"/>
            <a:ext cx="7488832" cy="936104"/>
          </a:xfrm>
        </p:spPr>
        <p:txBody>
          <a:bodyPr>
            <a:normAutofit/>
          </a:bodyPr>
          <a:lstStyle/>
          <a:p>
            <a:pPr algn="ctr"/>
            <a:r>
              <a:rPr lang="ru-RU" sz="24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ADC49E-3497-9E63-F41F-157171E41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80" y="908718"/>
            <a:ext cx="8280920" cy="5127435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в ракету сели смело,   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(сели на корточки)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Шлем на голову надели.   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(сомкнули руки над головой)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Пуск! И в </a:t>
            </a:r>
            <a:r>
              <a:rPr lang="ru-RU" sz="80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мы летим!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(встали, тянемся вверх)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невесомости парим.  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(руки в стороны, круговые движения тела)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Путь наметили к планете.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(вытянули руки вперед)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Помахали вслед комете.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(машем руками над головой)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Посмотрели в телескоп.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(сделали бинокль из кулачков и посмотрели в него)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Надавили кнопку стоп.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(хлопнули в ладоши)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Развернули мы ракету!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(повернуться в другую сторону)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продолжили полет.  </a:t>
            </a:r>
            <a:r>
              <a:rPr lang="ru-RU" sz="80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(руки в стороны, покачиваемся)</a:t>
            </a:r>
            <a:endParaRPr lang="ru-RU" sz="8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8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нас с собой зовет</a:t>
            </a:r>
            <a:r>
              <a:rPr lang="ru-RU" sz="8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BBCC56-E09C-227D-098D-7AE2D62C83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49" b="-1"/>
          <a:stretch/>
        </p:blipFill>
        <p:spPr>
          <a:xfrm flipH="1">
            <a:off x="8254652" y="582526"/>
            <a:ext cx="3798168" cy="577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84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651620-3EF4-62EA-CBE3-86D8CEBCB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796" y="332657"/>
            <a:ext cx="11233248" cy="1296144"/>
          </a:xfrm>
        </p:spPr>
        <p:txBody>
          <a:bodyPr>
            <a:normAutofit/>
          </a:bodyPr>
          <a:lstStyle/>
          <a:p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Наша планета Земля – это огромный каменный шар, большая часть его поверхности покрыта водой.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3CDF43-13C2-2145-E2BB-C5C290BDD7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076" y="1124744"/>
            <a:ext cx="5472608" cy="560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8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09836" y="332657"/>
            <a:ext cx="10513168" cy="1224136"/>
          </a:xfrm>
        </p:spPr>
        <p:txBody>
          <a:bodyPr rtlCol="0">
            <a:normAutofit/>
          </a:bodyPr>
          <a:lstStyle/>
          <a:p>
            <a:pPr rtl="0"/>
            <a:r>
              <a:rPr lang="ru-RU" sz="24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земли мы можем увидеть миллионы звезд. Они кажутся нам маленькими яркими огоньками, потому что находятся очень далеко. </a:t>
            </a:r>
            <a:endParaRPr lang="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1B4D5EB-47EB-34AF-FAD1-2A11BC576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931" y="1510210"/>
            <a:ext cx="8444643" cy="5159150"/>
          </a:xfrm>
        </p:spPr>
      </p:pic>
    </p:spTree>
    <p:extLst>
      <p:ext uri="{BB962C8B-B14F-4D97-AF65-F5344CB8AC3E}">
        <p14:creationId xmlns:p14="http://schemas.microsoft.com/office/powerpoint/2010/main" val="348033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98BD7E-092A-DD61-BF70-C3B4B84194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3554" y="332657"/>
            <a:ext cx="10965474" cy="1008112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 каждая звезда – это гигантский газовый шар, как солнце, который излучает тепло и свет. Звезды образуют различные узоры, напоминающие фигуры. Это созвездия.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258469-1021-698E-2294-32721553C6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964" y="1700808"/>
            <a:ext cx="7128792" cy="501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8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B73692-2873-DE43-4892-7717E3315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796" y="404665"/>
            <a:ext cx="11233248" cy="1224136"/>
          </a:xfrm>
        </p:spPr>
        <p:txBody>
          <a:bodyPr>
            <a:normAutofit/>
          </a:bodyPr>
          <a:lstStyle/>
          <a:p>
            <a:r>
              <a:rPr lang="ru-RU" sz="24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Мечта человека побывать в космосе сбылась благодаря советским ученым во главе с Королевым Сергеем Павловичем.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создал космический корабль, который смог подняться в малоизвестный и загадочный космос.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91D177-05B7-68A4-8413-4809B4E7DE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6620" y="1584401"/>
            <a:ext cx="3586597" cy="49066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3F9CB9-303D-7E18-BB06-EF5718BE9F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7554" y="2276872"/>
            <a:ext cx="678475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13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360657-76AA-B4F3-4E70-DA0CCF282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034" y="332656"/>
            <a:ext cx="11171018" cy="1872208"/>
          </a:xfrm>
        </p:spPr>
        <p:txBody>
          <a:bodyPr>
            <a:noAutofit/>
          </a:bodyPr>
          <a:lstStyle/>
          <a:p>
            <a:r>
              <a:rPr lang="ru-RU" sz="20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Космонавту нужен скафандр даже тогда, когда он находится в космическом корабле. Перед полетом все тщательно проверяется. Если вдруг произойдет разгерметизация на корабле или в него попадет метеорит, космонавту будет нечем дышать. А в скафандре есть большой запас воздуха. Также скафандр обогревается изнутри и просто незаменим для выполнения работы в открытом космосе. Кроме того в скафандре есть радиосвязь на случай, если космонавт сильно удалится от станции, проводя осмотр корабля.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F64880-D155-5411-FEC8-DD26364143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139" y="1988840"/>
            <a:ext cx="8542685" cy="480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1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CF7B1FB-B05B-3FB4-6697-6EB1FDAD5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154" y="260648"/>
            <a:ext cx="11682914" cy="1584176"/>
          </a:xfrm>
        </p:spPr>
        <p:txBody>
          <a:bodyPr>
            <a:noAutofit/>
          </a:bodyPr>
          <a:lstStyle/>
          <a:p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 должен быть смелым, решительным, собранным. И здоровье у него должно быть очень крепкое: ведь во время взлета и приземления он испытывает сильнейшие перегрузки. А в космосе он будет находится в состоянии невесомости – это испытание не из легких.</a:t>
            </a: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81A76700-88D7-63D0-5926-5B93001A97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892" y="1880581"/>
            <a:ext cx="6445438" cy="4797152"/>
          </a:xfrm>
        </p:spPr>
      </p:pic>
    </p:spTree>
    <p:extLst>
      <p:ext uri="{BB962C8B-B14F-4D97-AF65-F5344CB8AC3E}">
        <p14:creationId xmlns:p14="http://schemas.microsoft.com/office/powerpoint/2010/main" val="289777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254453-E939-BA09-4226-9BA6A9204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828" y="116632"/>
            <a:ext cx="10378930" cy="1507067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7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мы и узнали много интересного, про космос и его первооткрывателей.</a:t>
            </a:r>
            <a:br>
              <a:rPr lang="ru-RU" sz="27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700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7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аше занятие подошло к концу.</a:t>
            </a:r>
            <a:b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B5122F8-1ADB-998C-1B06-DDC8ED0F87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956" y="1409123"/>
            <a:ext cx="7776789" cy="5184526"/>
          </a:xfrm>
        </p:spPr>
      </p:pic>
    </p:spTree>
    <p:extLst>
      <p:ext uri="{BB962C8B-B14F-4D97-AF65-F5344CB8AC3E}">
        <p14:creationId xmlns:p14="http://schemas.microsoft.com/office/powerpoint/2010/main" val="96337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269876" y="260648"/>
            <a:ext cx="9289032" cy="1224136"/>
          </a:xfrm>
        </p:spPr>
        <p:txBody>
          <a:bodyPr rtlCol="0">
            <a:normAutofit fontScale="90000"/>
          </a:bodyPr>
          <a:lstStyle/>
          <a:p>
            <a:r>
              <a:rPr lang="ru-RU" sz="2700" b="1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700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знания детей о космосе, о полёте первого космонавта Ю. А. Гагарина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  <a:b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269876" y="1484784"/>
            <a:ext cx="8784976" cy="4392488"/>
          </a:xfrm>
        </p:spPr>
        <p:txBody>
          <a:bodyPr rtlCol="0">
            <a:normAutofit/>
          </a:bodyPr>
          <a:lstStyle/>
          <a:p>
            <a:pPr marL="0" indent="0" algn="l">
              <a:buNone/>
            </a:pPr>
            <a:r>
              <a:rPr lang="ru-RU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sz="2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 знания детей о космосе, о первом космонавте Ю. Гагарине;</a:t>
            </a:r>
          </a:p>
          <a:p>
            <a:pPr algn="l"/>
            <a:r>
              <a:rPr lang="ru-RU" sz="2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чувство гордости за великие достижения своей страны;</a:t>
            </a:r>
          </a:p>
          <a:p>
            <a:pPr algn="l"/>
            <a:r>
              <a:rPr lang="ru-RU" sz="2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чувство коллективизма, умение взаимодействовать в группах;</a:t>
            </a:r>
          </a:p>
          <a:p>
            <a:pPr algn="l"/>
            <a:r>
              <a:rPr lang="ru-RU" sz="2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мышление, восприятие, память;</a:t>
            </a:r>
          </a:p>
          <a:p>
            <a:pPr algn="l"/>
            <a:r>
              <a:rPr lang="ru-RU" sz="2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словарный запас детей.</a:t>
            </a:r>
          </a:p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4212" y="188640"/>
            <a:ext cx="10594775" cy="792088"/>
          </a:xfrm>
        </p:spPr>
        <p:txBody>
          <a:bodyPr rtlCol="0">
            <a:normAutofit/>
          </a:bodyPr>
          <a:lstStyle/>
          <a:p>
            <a:pPr algn="ctr"/>
            <a:r>
              <a:rPr lang="ru-RU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отмечают всемирный день авиации и космонавтики</a:t>
            </a:r>
            <a:endParaRPr lang="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14141F-DAB0-5983-A666-D8805565A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072" y="1124744"/>
            <a:ext cx="9225053" cy="5189091"/>
          </a:xfrm>
        </p:spPr>
      </p:pic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332656"/>
            <a:ext cx="11161240" cy="1507067"/>
          </a:xfrm>
        </p:spPr>
        <p:txBody>
          <a:bodyPr rtlCol="0">
            <a:noAutofit/>
          </a:bodyPr>
          <a:lstStyle/>
          <a:p>
            <a:pPr rtl="0"/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Людям всегда был интересно есть ли жизнь </a:t>
            </a:r>
            <a:r>
              <a:rPr lang="ru-RU" sz="2400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других планетах, </a:t>
            </a:r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манили дальние просторы, звезды, они хотели побывать в космосе.</a:t>
            </a:r>
            <a:endParaRPr lang="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F55914A-89EF-7638-D271-46DBBD0CD0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48" y="1484784"/>
            <a:ext cx="8749928" cy="5196485"/>
          </a:xfrm>
        </p:spPr>
      </p:pic>
    </p:spTree>
    <p:extLst>
      <p:ext uri="{BB962C8B-B14F-4D97-AF65-F5344CB8AC3E}">
        <p14:creationId xmlns:p14="http://schemas.microsoft.com/office/powerpoint/2010/main" val="23419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88" y="260648"/>
            <a:ext cx="11493052" cy="1656184"/>
          </a:xfrm>
        </p:spPr>
        <p:txBody>
          <a:bodyPr rtlCol="0">
            <a:noAutofit/>
          </a:bodyPr>
          <a:lstStyle/>
          <a:p>
            <a:pPr rtl="0"/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отправить в космическое путешествие человека, наши ученые отправили в космос собак белку и стрелку. Это случилось 19 августа 1960 года. Они благополучно вернулись на землю.</a:t>
            </a:r>
            <a:endParaRPr lang="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DFB255BE-6EFD-2D78-02E1-EA8D455443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395" y="2060848"/>
            <a:ext cx="6096703" cy="396044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F0D9906-7E40-392B-6889-943D8BF677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88" y="2060848"/>
            <a:ext cx="5160182" cy="3960440"/>
          </a:xfrm>
        </p:spPr>
      </p:pic>
    </p:spTree>
    <p:extLst>
      <p:ext uri="{BB962C8B-B14F-4D97-AF65-F5344CB8AC3E}">
        <p14:creationId xmlns:p14="http://schemas.microsoft.com/office/powerpoint/2010/main" val="41231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1764" y="332656"/>
            <a:ext cx="11449272" cy="1507067"/>
          </a:xfrm>
        </p:spPr>
        <p:txBody>
          <a:bodyPr rtlCol="0">
            <a:noAutofit/>
          </a:bodyPr>
          <a:lstStyle/>
          <a:p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нас не удивляет, что с земли стартуют космические корабли</a:t>
            </a:r>
            <a:r>
              <a:rPr lang="ru-RU" sz="2400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месяцами на космических станциях живут и работают космонавты, в </a:t>
            </a:r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далеком космосе происходят стыковки космических аппаратов, </a:t>
            </a:r>
            <a:endParaRPr lang="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9848567-971A-AC6E-BF89-395D50FEC0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64" y="2208137"/>
            <a:ext cx="6654208" cy="3741143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00CC2038-6AFC-88A8-7280-C5A64E69D8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13" y="2712192"/>
            <a:ext cx="4867480" cy="2733031"/>
          </a:xfrm>
        </p:spPr>
      </p:pic>
    </p:spTree>
    <p:extLst>
      <p:ext uri="{BB962C8B-B14F-4D97-AF65-F5344CB8AC3E}">
        <p14:creationId xmlns:p14="http://schemas.microsoft.com/office/powerpoint/2010/main" val="426497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65847" y="2060848"/>
            <a:ext cx="5122346" cy="2376263"/>
          </a:xfrm>
        </p:spPr>
        <p:txBody>
          <a:bodyPr rtlCol="0">
            <a:noAutofit/>
          </a:bodyPr>
          <a:lstStyle/>
          <a:p>
            <a:pPr rtl="0"/>
            <a:r>
              <a:rPr lang="ru-RU" sz="240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1961 года впервые с космодрома Байконур в небо поднялся космический корабль «восток» с человеком на борту.</a:t>
            </a:r>
            <a:endParaRPr lang="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FE8A35C3-7AA2-9912-C7A4-71DB705D3F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356" y="110745"/>
            <a:ext cx="6300303" cy="6636509"/>
          </a:xfrm>
        </p:spPr>
      </p:pic>
    </p:spTree>
    <p:extLst>
      <p:ext uri="{BB962C8B-B14F-4D97-AF65-F5344CB8AC3E}">
        <p14:creationId xmlns:p14="http://schemas.microsoft.com/office/powerpoint/2010/main" val="267203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25860" y="332656"/>
            <a:ext cx="9713738" cy="1507067"/>
          </a:xfrm>
        </p:spPr>
        <p:txBody>
          <a:bodyPr rtlCol="0">
            <a:normAutofit/>
          </a:bodyPr>
          <a:lstStyle/>
          <a:p>
            <a:r>
              <a:rPr lang="ru-RU" sz="2400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Гагарин </a:t>
            </a:r>
            <a:r>
              <a:rPr lang="ru-RU" sz="24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Юрий Алексеевич первым открыл дорогу в </a:t>
            </a:r>
            <a:r>
              <a:rPr lang="ru-RU" sz="240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космос, </a:t>
            </a:r>
            <a:r>
              <a:rPr lang="ru-RU" sz="2400" b="0" i="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облетел земной шар за 108 минут и успешно совершил </a:t>
            </a:r>
            <a:r>
              <a:rPr lang="ru-RU" sz="2400" cap="none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посадку. </a:t>
            </a:r>
            <a:endParaRPr lang="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60B6800-9AE8-9D6F-E993-D46215391C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860" y="2205037"/>
            <a:ext cx="3490298" cy="361473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4DA9FDA-6A1D-7051-44CF-3AFBCF6537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364" y="2205037"/>
            <a:ext cx="5177234" cy="3614737"/>
          </a:xfrm>
        </p:spPr>
      </p:pic>
    </p:spTree>
    <p:extLst>
      <p:ext uri="{BB962C8B-B14F-4D97-AF65-F5344CB8AC3E}">
        <p14:creationId xmlns:p14="http://schemas.microsoft.com/office/powerpoint/2010/main" val="39771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8D122D-9967-628E-D6F1-6E508F274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836" y="164216"/>
            <a:ext cx="10729192" cy="1262851"/>
          </a:xfrm>
        </p:spPr>
        <p:txBody>
          <a:bodyPr>
            <a:normAutofit/>
          </a:bodyPr>
          <a:lstStyle/>
          <a:p>
            <a:r>
              <a:rPr lang="ru-RU" sz="240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Когда Юрий Гагарин увидел из космоса нашу землю, он воскликнул: </a:t>
            </a:r>
            <a:br>
              <a:rPr lang="ru-RU" sz="240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«Красота-то какая!»</a:t>
            </a: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6E1F1B5-E6DA-B921-D60B-202ED686688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986" y="1196752"/>
            <a:ext cx="7612852" cy="5414667"/>
          </a:xfrm>
        </p:spPr>
      </p:pic>
    </p:spTree>
    <p:extLst>
      <p:ext uri="{BB962C8B-B14F-4D97-AF65-F5344CB8AC3E}">
        <p14:creationId xmlns:p14="http://schemas.microsoft.com/office/powerpoint/2010/main" val="14058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234</TotalTime>
  <Words>626</Words>
  <Application>Microsoft Office PowerPoint</Application>
  <PresentationFormat>Произвольный</PresentationFormat>
  <Paragraphs>41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Сектор</vt:lpstr>
      <vt:lpstr>Космос – это  волшебная вселенная!</vt:lpstr>
      <vt:lpstr>Цель: расширение знания детей о космосе, о полёте первого космонавта Ю. А. Гагарина. </vt:lpstr>
      <vt:lpstr>12 апреля отмечают всемирный день авиации и космонавтики</vt:lpstr>
      <vt:lpstr>Людям всегда был интересно есть ли жизнь на других планетах, их манили дальние просторы, звезды, они хотели побывать в космосе.</vt:lpstr>
      <vt:lpstr>Прежде чем отправить в космическое путешествие человека, наши ученые отправили в космос собак белку и стрелку. Это случилось 19 августа 1960 года. Они благополучно вернулись на землю.</vt:lpstr>
      <vt:lpstr>Сегодня нас не удивляет, что с земли стартуют космические корабли, месяцами на космических станциях живут и работают космонавты, в далеком космосе происходят стыковки космических аппаратов, </vt:lpstr>
      <vt:lpstr>12 апреля 1961 года впервые с космодрома Байконур в небо поднялся космический корабль «восток» с человеком на борту.</vt:lpstr>
      <vt:lpstr> Гагарин Юрий Алексеевич первым открыл дорогу в космос, облетел земной шар за 108 минут и успешно совершил посадку. </vt:lpstr>
      <vt:lpstr>Когда Юрий Гагарин увидел из космоса нашу землю, он воскликнул:  «Красота-то какая!»</vt:lpstr>
      <vt:lpstr>Солнечная система – это объединение планет и их спутников – вращающихся вокруг самой яркой звезды – солнца. Планет всего девять, все они разные.</vt:lpstr>
      <vt:lpstr>Физкультминутка</vt:lpstr>
      <vt:lpstr>Презентация PowerPoint</vt:lpstr>
      <vt:lpstr>С земли мы можем увидеть миллионы звезд. Они кажутся нам маленькими яркими огоньками, потому что находятся очень далеко. </vt:lpstr>
      <vt:lpstr>Презентация PowerPoint</vt:lpstr>
      <vt:lpstr>Презентация PowerPoint</vt:lpstr>
      <vt:lpstr>Презентация PowerPoint</vt:lpstr>
      <vt:lpstr>Космонавт должен быть смелым, решительным, собранным. И здоровье у него должно быть очень крепкое: ведь во время взлета и приземления он испытывает сильнейшие перегрузки. А в космосе он будет находится в состоянии невесомости – это испытание не из легких.</vt:lpstr>
      <vt:lpstr> Вот мы и узнали много интересного, про космос и его первооткрывателей.  А наше занятие подошло к концу.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 – это волшебная вселенная!</dc:title>
  <dc:creator>ZolotarevaKsenia95@yandex.ru</dc:creator>
  <cp:lastModifiedBy>ZolotarevaKsenia95@yandex.ru</cp:lastModifiedBy>
  <cp:revision>13</cp:revision>
  <dcterms:created xsi:type="dcterms:W3CDTF">2022-05-11T04:42:24Z</dcterms:created>
  <dcterms:modified xsi:type="dcterms:W3CDTF">2022-05-11T16:42:11Z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